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80" r:id="rId4"/>
    <p:sldId id="281" r:id="rId5"/>
    <p:sldId id="258" r:id="rId6"/>
    <p:sldId id="290" r:id="rId7"/>
    <p:sldId id="291" r:id="rId8"/>
    <p:sldId id="299" r:id="rId9"/>
    <p:sldId id="282" r:id="rId10"/>
    <p:sldId id="283" r:id="rId11"/>
    <p:sldId id="285" r:id="rId12"/>
    <p:sldId id="286" r:id="rId13"/>
    <p:sldId id="287" r:id="rId14"/>
    <p:sldId id="288" r:id="rId15"/>
    <p:sldId id="289" r:id="rId16"/>
    <p:sldId id="263" r:id="rId17"/>
    <p:sldId id="325" r:id="rId18"/>
    <p:sldId id="302" r:id="rId19"/>
    <p:sldId id="309" r:id="rId20"/>
    <p:sldId id="332" r:id="rId21"/>
    <p:sldId id="333" r:id="rId22"/>
    <p:sldId id="308" r:id="rId23"/>
    <p:sldId id="305" r:id="rId24"/>
    <p:sldId id="306" r:id="rId25"/>
    <p:sldId id="307" r:id="rId26"/>
    <p:sldId id="322" r:id="rId27"/>
    <p:sldId id="323" r:id="rId28"/>
    <p:sldId id="316" r:id="rId29"/>
    <p:sldId id="317" r:id="rId30"/>
    <p:sldId id="275" r:id="rId31"/>
    <p:sldId id="312" r:id="rId32"/>
    <p:sldId id="269" r:id="rId33"/>
    <p:sldId id="324" r:id="rId34"/>
    <p:sldId id="270" r:id="rId35"/>
    <p:sldId id="318" r:id="rId36"/>
    <p:sldId id="315" r:id="rId37"/>
    <p:sldId id="326" r:id="rId38"/>
    <p:sldId id="327" r:id="rId39"/>
    <p:sldId id="328" r:id="rId40"/>
    <p:sldId id="329" r:id="rId41"/>
    <p:sldId id="330" r:id="rId42"/>
    <p:sldId id="331" r:id="rId43"/>
    <p:sldId id="271" r:id="rId44"/>
    <p:sldId id="272" r:id="rId45"/>
    <p:sldId id="314" r:id="rId46"/>
    <p:sldId id="334" r:id="rId47"/>
    <p:sldId id="276" r:id="rId48"/>
    <p:sldId id="277" r:id="rId49"/>
    <p:sldId id="336" r:id="rId50"/>
    <p:sldId id="321" r:id="rId51"/>
    <p:sldId id="335" r:id="rId5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B6C224-F8BA-4C5C-B301-EC38B555E3C6}" type="doc">
      <dgm:prSet loTypeId="urn:microsoft.com/office/officeart/2005/8/layout/cycle5" loCatId="cycl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pl-PL"/>
        </a:p>
      </dgm:t>
    </dgm:pt>
    <dgm:pt modelId="{CF315459-4E45-4DE4-93B2-F788059DF538}">
      <dgm:prSet phldrT="[Tekst]"/>
      <dgm:spPr/>
      <dgm:t>
        <a:bodyPr/>
        <a:lstStyle/>
        <a:p>
          <a:r>
            <a:rPr lang="pl-PL" dirty="0" smtClean="0"/>
            <a:t>ANALIZA WYJŚCIOWA </a:t>
          </a:r>
          <a:br>
            <a:rPr lang="pl-PL" dirty="0" smtClean="0"/>
          </a:br>
          <a:r>
            <a:rPr lang="pl-PL" dirty="0" smtClean="0"/>
            <a:t>(Co dzieje się teraz?)</a:t>
          </a:r>
          <a:endParaRPr lang="pl-PL" dirty="0"/>
        </a:p>
      </dgm:t>
    </dgm:pt>
    <dgm:pt modelId="{52862EFD-AF4C-4E94-89AB-9FDF464785A9}" type="parTrans" cxnId="{04FA9464-7017-44D1-BECC-B320804211E1}">
      <dgm:prSet/>
      <dgm:spPr/>
      <dgm:t>
        <a:bodyPr/>
        <a:lstStyle/>
        <a:p>
          <a:endParaRPr lang="pl-PL"/>
        </a:p>
      </dgm:t>
    </dgm:pt>
    <dgm:pt modelId="{4CDFE590-81A0-4674-966C-65EC61EC06B1}" type="sibTrans" cxnId="{04FA9464-7017-44D1-BECC-B320804211E1}">
      <dgm:prSet/>
      <dgm:spPr/>
      <dgm:t>
        <a:bodyPr/>
        <a:lstStyle/>
        <a:p>
          <a:endParaRPr lang="pl-PL"/>
        </a:p>
      </dgm:t>
    </dgm:pt>
    <dgm:pt modelId="{CC80C28C-2045-4B9B-A5D7-D09D78F6EC1F}">
      <dgm:prSet phldrT="[Tekst]"/>
      <dgm:spPr/>
      <dgm:t>
        <a:bodyPr/>
        <a:lstStyle/>
        <a:p>
          <a:r>
            <a:rPr lang="pl-PL" dirty="0" smtClean="0"/>
            <a:t>STRATEGIA</a:t>
          </a:r>
          <a:br>
            <a:rPr lang="pl-PL" dirty="0" smtClean="0"/>
          </a:br>
          <a:r>
            <a:rPr lang="pl-PL" dirty="0" smtClean="0"/>
            <a:t> (Co powinniśmy zrobić i dlaczego?)</a:t>
          </a:r>
          <a:endParaRPr lang="pl-PL" dirty="0"/>
        </a:p>
      </dgm:t>
    </dgm:pt>
    <dgm:pt modelId="{D977B405-C76C-4FFA-8CA8-F348CE862A45}" type="parTrans" cxnId="{57F0FE19-571B-4092-8193-0B631866CB74}">
      <dgm:prSet/>
      <dgm:spPr/>
      <dgm:t>
        <a:bodyPr/>
        <a:lstStyle/>
        <a:p>
          <a:endParaRPr lang="pl-PL"/>
        </a:p>
      </dgm:t>
    </dgm:pt>
    <dgm:pt modelId="{97F8EF11-8A0D-4669-B047-E2FBB79B6B24}" type="sibTrans" cxnId="{57F0FE19-571B-4092-8193-0B631866CB74}">
      <dgm:prSet/>
      <dgm:spPr/>
      <dgm:t>
        <a:bodyPr/>
        <a:lstStyle/>
        <a:p>
          <a:endParaRPr lang="pl-PL"/>
        </a:p>
      </dgm:t>
    </dgm:pt>
    <dgm:pt modelId="{44EC2EED-7F1A-4C0A-9C5E-329750346566}">
      <dgm:prSet phldrT="[Tekst]"/>
      <dgm:spPr/>
      <dgm:t>
        <a:bodyPr/>
        <a:lstStyle/>
        <a:p>
          <a:r>
            <a:rPr lang="pl-PL" dirty="0" smtClean="0"/>
            <a:t>WDROŻENIE </a:t>
          </a:r>
          <a:br>
            <a:rPr lang="pl-PL" dirty="0" smtClean="0"/>
          </a:br>
          <a:r>
            <a:rPr lang="pl-PL" dirty="0" smtClean="0"/>
            <a:t>(Jak to zrobimy?)</a:t>
          </a:r>
          <a:endParaRPr lang="pl-PL" dirty="0"/>
        </a:p>
      </dgm:t>
    </dgm:pt>
    <dgm:pt modelId="{6BD287B8-332E-4A80-A1D6-1A984CC49956}" type="parTrans" cxnId="{749529F2-2C95-45E0-AB89-DDE9B4B98DF2}">
      <dgm:prSet/>
      <dgm:spPr/>
      <dgm:t>
        <a:bodyPr/>
        <a:lstStyle/>
        <a:p>
          <a:endParaRPr lang="pl-PL"/>
        </a:p>
      </dgm:t>
    </dgm:pt>
    <dgm:pt modelId="{EFDAE557-ADEB-487B-91F3-0AB7D1DBED4D}" type="sibTrans" cxnId="{749529F2-2C95-45E0-AB89-DDE9B4B98DF2}">
      <dgm:prSet/>
      <dgm:spPr/>
      <dgm:t>
        <a:bodyPr/>
        <a:lstStyle/>
        <a:p>
          <a:endParaRPr lang="pl-PL"/>
        </a:p>
      </dgm:t>
    </dgm:pt>
    <dgm:pt modelId="{CB4AAEAF-1622-4F84-A637-32934F34F66D}">
      <dgm:prSet phldrT="[Tekst]"/>
      <dgm:spPr/>
      <dgm:t>
        <a:bodyPr/>
        <a:lstStyle/>
        <a:p>
          <a:r>
            <a:rPr lang="pl-PL" dirty="0" smtClean="0"/>
            <a:t>OCENA </a:t>
          </a:r>
          <a:br>
            <a:rPr lang="pl-PL" dirty="0" smtClean="0"/>
          </a:br>
          <a:r>
            <a:rPr lang="pl-PL" dirty="0" smtClean="0"/>
            <a:t>(Jak to zrobiliśmy i dlaczego?)</a:t>
          </a:r>
          <a:endParaRPr lang="pl-PL" dirty="0"/>
        </a:p>
      </dgm:t>
    </dgm:pt>
    <dgm:pt modelId="{C34C8D76-989A-45EE-BB02-89E7023E84DD}" type="parTrans" cxnId="{B50D6F26-5C18-4E3A-8F78-48EC593B60B8}">
      <dgm:prSet/>
      <dgm:spPr/>
      <dgm:t>
        <a:bodyPr/>
        <a:lstStyle/>
        <a:p>
          <a:endParaRPr lang="pl-PL"/>
        </a:p>
      </dgm:t>
    </dgm:pt>
    <dgm:pt modelId="{4FA7739C-0164-485F-8311-523A65047CC6}" type="sibTrans" cxnId="{B50D6F26-5C18-4E3A-8F78-48EC593B60B8}">
      <dgm:prSet/>
      <dgm:spPr/>
      <dgm:t>
        <a:bodyPr/>
        <a:lstStyle/>
        <a:p>
          <a:endParaRPr lang="pl-PL"/>
        </a:p>
      </dgm:t>
    </dgm:pt>
    <dgm:pt modelId="{36BA9B99-E102-4616-84AE-B03145A6F041}" type="pres">
      <dgm:prSet presAssocID="{C7B6C224-F8BA-4C5C-B301-EC38B555E3C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A8B47698-8FEA-43DD-BAFD-F8452027C43D}" type="pres">
      <dgm:prSet presAssocID="{CF315459-4E45-4DE4-93B2-F788059DF53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C40805D-862E-4495-9C65-37A8132DE128}" type="pres">
      <dgm:prSet presAssocID="{CF315459-4E45-4DE4-93B2-F788059DF538}" presName="spNode" presStyleCnt="0"/>
      <dgm:spPr/>
    </dgm:pt>
    <dgm:pt modelId="{2559AA15-81AA-4FD9-A7E4-E77BC401D7D2}" type="pres">
      <dgm:prSet presAssocID="{4CDFE590-81A0-4674-966C-65EC61EC06B1}" presName="sibTrans" presStyleLbl="sibTrans1D1" presStyleIdx="0" presStyleCnt="4"/>
      <dgm:spPr/>
      <dgm:t>
        <a:bodyPr/>
        <a:lstStyle/>
        <a:p>
          <a:endParaRPr lang="pl-PL"/>
        </a:p>
      </dgm:t>
    </dgm:pt>
    <dgm:pt modelId="{E6416E0E-21EA-41C4-9B80-C5AE3AD22E13}" type="pres">
      <dgm:prSet presAssocID="{CC80C28C-2045-4B9B-A5D7-D09D78F6EC1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597433D-F2F3-40B2-ABD4-8169F43EF8ED}" type="pres">
      <dgm:prSet presAssocID="{CC80C28C-2045-4B9B-A5D7-D09D78F6EC1F}" presName="spNode" presStyleCnt="0"/>
      <dgm:spPr/>
    </dgm:pt>
    <dgm:pt modelId="{C57ACCB9-7B79-4A56-BC6B-F011586A5D32}" type="pres">
      <dgm:prSet presAssocID="{97F8EF11-8A0D-4669-B047-E2FBB79B6B24}" presName="sibTrans" presStyleLbl="sibTrans1D1" presStyleIdx="1" presStyleCnt="4"/>
      <dgm:spPr/>
      <dgm:t>
        <a:bodyPr/>
        <a:lstStyle/>
        <a:p>
          <a:endParaRPr lang="pl-PL"/>
        </a:p>
      </dgm:t>
    </dgm:pt>
    <dgm:pt modelId="{EC7929E4-3323-44A6-B0FF-642D43FAFA9D}" type="pres">
      <dgm:prSet presAssocID="{44EC2EED-7F1A-4C0A-9C5E-32975034656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D62FD21-E95B-4534-BCA3-8B901EDB8AE6}" type="pres">
      <dgm:prSet presAssocID="{44EC2EED-7F1A-4C0A-9C5E-329750346566}" presName="spNode" presStyleCnt="0"/>
      <dgm:spPr/>
    </dgm:pt>
    <dgm:pt modelId="{34154A25-D7B4-42AF-9B35-595601BA9C65}" type="pres">
      <dgm:prSet presAssocID="{EFDAE557-ADEB-487B-91F3-0AB7D1DBED4D}" presName="sibTrans" presStyleLbl="sibTrans1D1" presStyleIdx="2" presStyleCnt="4"/>
      <dgm:spPr/>
      <dgm:t>
        <a:bodyPr/>
        <a:lstStyle/>
        <a:p>
          <a:endParaRPr lang="pl-PL"/>
        </a:p>
      </dgm:t>
    </dgm:pt>
    <dgm:pt modelId="{A2CB3A30-3BBD-4458-B78D-B8735C29D9DE}" type="pres">
      <dgm:prSet presAssocID="{CB4AAEAF-1622-4F84-A637-32934F34F6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C0CD693-5155-47E3-B7AA-C7160968AFD4}" type="pres">
      <dgm:prSet presAssocID="{CB4AAEAF-1622-4F84-A637-32934F34F66D}" presName="spNode" presStyleCnt="0"/>
      <dgm:spPr/>
    </dgm:pt>
    <dgm:pt modelId="{F7532A22-174F-4493-9F6C-7F3FDA437B6C}" type="pres">
      <dgm:prSet presAssocID="{4FA7739C-0164-485F-8311-523A65047CC6}" presName="sibTrans" presStyleLbl="sibTrans1D1" presStyleIdx="3" presStyleCnt="4"/>
      <dgm:spPr/>
      <dgm:t>
        <a:bodyPr/>
        <a:lstStyle/>
        <a:p>
          <a:endParaRPr lang="pl-PL"/>
        </a:p>
      </dgm:t>
    </dgm:pt>
  </dgm:ptLst>
  <dgm:cxnLst>
    <dgm:cxn modelId="{445F421E-D2B7-48CE-B1F8-7576176816AF}" type="presOf" srcId="{44EC2EED-7F1A-4C0A-9C5E-329750346566}" destId="{EC7929E4-3323-44A6-B0FF-642D43FAFA9D}" srcOrd="0" destOrd="0" presId="urn:microsoft.com/office/officeart/2005/8/layout/cycle5"/>
    <dgm:cxn modelId="{255ACD5E-C4DD-4C18-BEA0-C09852AB472A}" type="presOf" srcId="{97F8EF11-8A0D-4669-B047-E2FBB79B6B24}" destId="{C57ACCB9-7B79-4A56-BC6B-F011586A5D32}" srcOrd="0" destOrd="0" presId="urn:microsoft.com/office/officeart/2005/8/layout/cycle5"/>
    <dgm:cxn modelId="{66FC5AA2-757E-4144-825E-C72577B0F9DA}" type="presOf" srcId="{CF315459-4E45-4DE4-93B2-F788059DF538}" destId="{A8B47698-8FEA-43DD-BAFD-F8452027C43D}" srcOrd="0" destOrd="0" presId="urn:microsoft.com/office/officeart/2005/8/layout/cycle5"/>
    <dgm:cxn modelId="{B50D6F26-5C18-4E3A-8F78-48EC593B60B8}" srcId="{C7B6C224-F8BA-4C5C-B301-EC38B555E3C6}" destId="{CB4AAEAF-1622-4F84-A637-32934F34F66D}" srcOrd="3" destOrd="0" parTransId="{C34C8D76-989A-45EE-BB02-89E7023E84DD}" sibTransId="{4FA7739C-0164-485F-8311-523A65047CC6}"/>
    <dgm:cxn modelId="{8680182C-625D-482D-9813-074521350C72}" type="presOf" srcId="{4CDFE590-81A0-4674-966C-65EC61EC06B1}" destId="{2559AA15-81AA-4FD9-A7E4-E77BC401D7D2}" srcOrd="0" destOrd="0" presId="urn:microsoft.com/office/officeart/2005/8/layout/cycle5"/>
    <dgm:cxn modelId="{749529F2-2C95-45E0-AB89-DDE9B4B98DF2}" srcId="{C7B6C224-F8BA-4C5C-B301-EC38B555E3C6}" destId="{44EC2EED-7F1A-4C0A-9C5E-329750346566}" srcOrd="2" destOrd="0" parTransId="{6BD287B8-332E-4A80-A1D6-1A984CC49956}" sibTransId="{EFDAE557-ADEB-487B-91F3-0AB7D1DBED4D}"/>
    <dgm:cxn modelId="{8E0840A9-5146-4923-8C98-85FB6118BA7E}" type="presOf" srcId="{4FA7739C-0164-485F-8311-523A65047CC6}" destId="{F7532A22-174F-4493-9F6C-7F3FDA437B6C}" srcOrd="0" destOrd="0" presId="urn:microsoft.com/office/officeart/2005/8/layout/cycle5"/>
    <dgm:cxn modelId="{EDE4A19D-0C45-4B4B-A180-04DA1E8095E1}" type="presOf" srcId="{C7B6C224-F8BA-4C5C-B301-EC38B555E3C6}" destId="{36BA9B99-E102-4616-84AE-B03145A6F041}" srcOrd="0" destOrd="0" presId="urn:microsoft.com/office/officeart/2005/8/layout/cycle5"/>
    <dgm:cxn modelId="{04FA9464-7017-44D1-BECC-B320804211E1}" srcId="{C7B6C224-F8BA-4C5C-B301-EC38B555E3C6}" destId="{CF315459-4E45-4DE4-93B2-F788059DF538}" srcOrd="0" destOrd="0" parTransId="{52862EFD-AF4C-4E94-89AB-9FDF464785A9}" sibTransId="{4CDFE590-81A0-4674-966C-65EC61EC06B1}"/>
    <dgm:cxn modelId="{273B21C0-3758-40A8-81F4-CB9236A55696}" type="presOf" srcId="{CB4AAEAF-1622-4F84-A637-32934F34F66D}" destId="{A2CB3A30-3BBD-4458-B78D-B8735C29D9DE}" srcOrd="0" destOrd="0" presId="urn:microsoft.com/office/officeart/2005/8/layout/cycle5"/>
    <dgm:cxn modelId="{5FBC644C-BDFB-46B6-A19F-432D07DD7C83}" type="presOf" srcId="{CC80C28C-2045-4B9B-A5D7-D09D78F6EC1F}" destId="{E6416E0E-21EA-41C4-9B80-C5AE3AD22E13}" srcOrd="0" destOrd="0" presId="urn:microsoft.com/office/officeart/2005/8/layout/cycle5"/>
    <dgm:cxn modelId="{99BFFEB2-52A4-4726-89FE-64FA20D6FD83}" type="presOf" srcId="{EFDAE557-ADEB-487B-91F3-0AB7D1DBED4D}" destId="{34154A25-D7B4-42AF-9B35-595601BA9C65}" srcOrd="0" destOrd="0" presId="urn:microsoft.com/office/officeart/2005/8/layout/cycle5"/>
    <dgm:cxn modelId="{57F0FE19-571B-4092-8193-0B631866CB74}" srcId="{C7B6C224-F8BA-4C5C-B301-EC38B555E3C6}" destId="{CC80C28C-2045-4B9B-A5D7-D09D78F6EC1F}" srcOrd="1" destOrd="0" parTransId="{D977B405-C76C-4FFA-8CA8-F348CE862A45}" sibTransId="{97F8EF11-8A0D-4669-B047-E2FBB79B6B24}"/>
    <dgm:cxn modelId="{A09AD4BB-05D7-44C8-9693-D22BE5D04307}" type="presParOf" srcId="{36BA9B99-E102-4616-84AE-B03145A6F041}" destId="{A8B47698-8FEA-43DD-BAFD-F8452027C43D}" srcOrd="0" destOrd="0" presId="urn:microsoft.com/office/officeart/2005/8/layout/cycle5"/>
    <dgm:cxn modelId="{EADB62E5-AC94-4C09-A960-656C73AFE2D8}" type="presParOf" srcId="{36BA9B99-E102-4616-84AE-B03145A6F041}" destId="{EC40805D-862E-4495-9C65-37A8132DE128}" srcOrd="1" destOrd="0" presId="urn:microsoft.com/office/officeart/2005/8/layout/cycle5"/>
    <dgm:cxn modelId="{7A3246C1-DD52-4CEF-BC59-E76A295A9D31}" type="presParOf" srcId="{36BA9B99-E102-4616-84AE-B03145A6F041}" destId="{2559AA15-81AA-4FD9-A7E4-E77BC401D7D2}" srcOrd="2" destOrd="0" presId="urn:microsoft.com/office/officeart/2005/8/layout/cycle5"/>
    <dgm:cxn modelId="{B81E0C30-5811-41FE-9D0C-4E7C14FED14E}" type="presParOf" srcId="{36BA9B99-E102-4616-84AE-B03145A6F041}" destId="{E6416E0E-21EA-41C4-9B80-C5AE3AD22E13}" srcOrd="3" destOrd="0" presId="urn:microsoft.com/office/officeart/2005/8/layout/cycle5"/>
    <dgm:cxn modelId="{687C3DAE-EEE6-4363-82FA-ADD3D99E8A08}" type="presParOf" srcId="{36BA9B99-E102-4616-84AE-B03145A6F041}" destId="{B597433D-F2F3-40B2-ABD4-8169F43EF8ED}" srcOrd="4" destOrd="0" presId="urn:microsoft.com/office/officeart/2005/8/layout/cycle5"/>
    <dgm:cxn modelId="{B3B416A6-8328-4241-8E6E-A959073408ED}" type="presParOf" srcId="{36BA9B99-E102-4616-84AE-B03145A6F041}" destId="{C57ACCB9-7B79-4A56-BC6B-F011586A5D32}" srcOrd="5" destOrd="0" presId="urn:microsoft.com/office/officeart/2005/8/layout/cycle5"/>
    <dgm:cxn modelId="{C157D421-74CB-47DC-8C0A-1BDD94BB0784}" type="presParOf" srcId="{36BA9B99-E102-4616-84AE-B03145A6F041}" destId="{EC7929E4-3323-44A6-B0FF-642D43FAFA9D}" srcOrd="6" destOrd="0" presId="urn:microsoft.com/office/officeart/2005/8/layout/cycle5"/>
    <dgm:cxn modelId="{F5788EA7-ED9C-48A0-8242-CAD4FD7ECF2C}" type="presParOf" srcId="{36BA9B99-E102-4616-84AE-B03145A6F041}" destId="{7D62FD21-E95B-4534-BCA3-8B901EDB8AE6}" srcOrd="7" destOrd="0" presId="urn:microsoft.com/office/officeart/2005/8/layout/cycle5"/>
    <dgm:cxn modelId="{17B5A32A-DE60-4D84-85C2-2DDF63BE4F6B}" type="presParOf" srcId="{36BA9B99-E102-4616-84AE-B03145A6F041}" destId="{34154A25-D7B4-42AF-9B35-595601BA9C65}" srcOrd="8" destOrd="0" presId="urn:microsoft.com/office/officeart/2005/8/layout/cycle5"/>
    <dgm:cxn modelId="{7C10F7FA-B53E-48E3-82AF-20CC7C9AAF75}" type="presParOf" srcId="{36BA9B99-E102-4616-84AE-B03145A6F041}" destId="{A2CB3A30-3BBD-4458-B78D-B8735C29D9DE}" srcOrd="9" destOrd="0" presId="urn:microsoft.com/office/officeart/2005/8/layout/cycle5"/>
    <dgm:cxn modelId="{102E58AA-9E80-4663-9CC4-9A163BE5F9C0}" type="presParOf" srcId="{36BA9B99-E102-4616-84AE-B03145A6F041}" destId="{0C0CD693-5155-47E3-B7AA-C7160968AFD4}" srcOrd="10" destOrd="0" presId="urn:microsoft.com/office/officeart/2005/8/layout/cycle5"/>
    <dgm:cxn modelId="{CB20BE83-673B-45D8-9F82-C983F0AC74E9}" type="presParOf" srcId="{36BA9B99-E102-4616-84AE-B03145A6F041}" destId="{F7532A22-174F-4493-9F6C-7F3FDA437B6C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B47698-8FEA-43DD-BAFD-F8452027C43D}">
      <dsp:nvSpPr>
        <dsp:cNvPr id="0" name=""/>
        <dsp:cNvSpPr/>
      </dsp:nvSpPr>
      <dsp:spPr>
        <a:xfrm>
          <a:off x="3306105" y="1624"/>
          <a:ext cx="1617389" cy="10513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ANALIZA WYJŚCIOWA </a:t>
          </a:r>
          <a:br>
            <a:rPr lang="pl-PL" sz="1400" kern="1200" dirty="0" smtClean="0"/>
          </a:br>
          <a:r>
            <a:rPr lang="pl-PL" sz="1400" kern="1200" dirty="0" smtClean="0"/>
            <a:t>(Co dzieje się teraz?)</a:t>
          </a:r>
          <a:endParaRPr lang="pl-PL" sz="1400" kern="1200" dirty="0"/>
        </a:p>
      </dsp:txBody>
      <dsp:txXfrm>
        <a:off x="3306105" y="1624"/>
        <a:ext cx="1617389" cy="1051303"/>
      </dsp:txXfrm>
    </dsp:sp>
    <dsp:sp modelId="{2559AA15-81AA-4FD9-A7E4-E77BC401D7D2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2767324" y="339841"/>
              </a:moveTo>
              <a:arcTo wR="1735705" hR="1735705" stAng="18387985" swAng="1632488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416E0E-21EA-41C4-9B80-C5AE3AD22E13}">
      <dsp:nvSpPr>
        <dsp:cNvPr id="0" name=""/>
        <dsp:cNvSpPr/>
      </dsp:nvSpPr>
      <dsp:spPr>
        <a:xfrm>
          <a:off x="5041810" y="1737329"/>
          <a:ext cx="1617389" cy="10513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STRATEGIA</a:t>
          </a:r>
          <a:br>
            <a:rPr lang="pl-PL" sz="1400" kern="1200" dirty="0" smtClean="0"/>
          </a:br>
          <a:r>
            <a:rPr lang="pl-PL" sz="1400" kern="1200" dirty="0" smtClean="0"/>
            <a:t> (Co powinniśmy zrobić i dlaczego?)</a:t>
          </a:r>
          <a:endParaRPr lang="pl-PL" sz="1400" kern="1200" dirty="0"/>
        </a:p>
      </dsp:txBody>
      <dsp:txXfrm>
        <a:off x="5041810" y="1737329"/>
        <a:ext cx="1617389" cy="1051303"/>
      </dsp:txXfrm>
    </dsp:sp>
    <dsp:sp modelId="{C57ACCB9-7B79-4A56-BC6B-F011586A5D32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3291399" y="2505437"/>
              </a:moveTo>
              <a:arcTo wR="1735705" hR="1735705" stAng="1579527" swAng="1632488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7929E4-3323-44A6-B0FF-642D43FAFA9D}">
      <dsp:nvSpPr>
        <dsp:cNvPr id="0" name=""/>
        <dsp:cNvSpPr/>
      </dsp:nvSpPr>
      <dsp:spPr>
        <a:xfrm>
          <a:off x="3306105" y="3473035"/>
          <a:ext cx="1617389" cy="10513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WDROŻENIE </a:t>
          </a:r>
          <a:br>
            <a:rPr lang="pl-PL" sz="1400" kern="1200" dirty="0" smtClean="0"/>
          </a:br>
          <a:r>
            <a:rPr lang="pl-PL" sz="1400" kern="1200" dirty="0" smtClean="0"/>
            <a:t>(Jak to zrobimy?)</a:t>
          </a:r>
          <a:endParaRPr lang="pl-PL" sz="1400" kern="1200" dirty="0"/>
        </a:p>
      </dsp:txBody>
      <dsp:txXfrm>
        <a:off x="3306105" y="3473035"/>
        <a:ext cx="1617389" cy="1051303"/>
      </dsp:txXfrm>
    </dsp:sp>
    <dsp:sp modelId="{34154A25-D7B4-42AF-9B35-595601BA9C65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704086" y="3131568"/>
              </a:moveTo>
              <a:arcTo wR="1735705" hR="1735705" stAng="7587985" swAng="1632488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B3A30-3BBD-4458-B78D-B8735C29D9DE}">
      <dsp:nvSpPr>
        <dsp:cNvPr id="0" name=""/>
        <dsp:cNvSpPr/>
      </dsp:nvSpPr>
      <dsp:spPr>
        <a:xfrm>
          <a:off x="1570399" y="1737329"/>
          <a:ext cx="1617389" cy="10513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OCENA </a:t>
          </a:r>
          <a:br>
            <a:rPr lang="pl-PL" sz="1400" kern="1200" dirty="0" smtClean="0"/>
          </a:br>
          <a:r>
            <a:rPr lang="pl-PL" sz="1400" kern="1200" dirty="0" smtClean="0"/>
            <a:t>(Jak to zrobiliśmy i dlaczego?)</a:t>
          </a:r>
          <a:endParaRPr lang="pl-PL" sz="1400" kern="1200" dirty="0"/>
        </a:p>
      </dsp:txBody>
      <dsp:txXfrm>
        <a:off x="1570399" y="1737329"/>
        <a:ext cx="1617389" cy="1051303"/>
      </dsp:txXfrm>
    </dsp:sp>
    <dsp:sp modelId="{F7532A22-174F-4493-9F6C-7F3FDA437B6C}">
      <dsp:nvSpPr>
        <dsp:cNvPr id="0" name=""/>
        <dsp:cNvSpPr/>
      </dsp:nvSpPr>
      <dsp:spPr>
        <a:xfrm>
          <a:off x="2379094" y="527276"/>
          <a:ext cx="3471410" cy="3471410"/>
        </a:xfrm>
        <a:custGeom>
          <a:avLst/>
          <a:gdLst/>
          <a:ahLst/>
          <a:cxnLst/>
          <a:rect l="0" t="0" r="0" b="0"/>
          <a:pathLst>
            <a:path>
              <a:moveTo>
                <a:pt x="180010" y="965973"/>
              </a:moveTo>
              <a:arcTo wR="1735705" hR="1735705" stAng="12379527" swAng="1632488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FAB73-4C6D-4D8B-B186-85C154FB96F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8AE1B-504F-4B15-BAA0-00E78A34675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82596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479F7-D82F-4279-A4AA-49C85F4A6703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479F7-D82F-4279-A4AA-49C85F4A6703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479F7-D82F-4279-A4AA-49C85F4A6703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Zasi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479F7-D82F-4279-A4AA-49C85F4A6703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The Leo Burnett/</a:t>
            </a:r>
            <a:r>
              <a:rPr lang="pl-PL" dirty="0" err="1" smtClean="0"/>
              <a:t>Arc</a:t>
            </a:r>
            <a:r>
              <a:rPr lang="pl-PL" dirty="0" smtClean="0"/>
              <a:t> </a:t>
            </a:r>
            <a:r>
              <a:rPr lang="pl-PL" dirty="0" err="1" smtClean="0"/>
              <a:t>Worldwide</a:t>
            </a:r>
            <a:r>
              <a:rPr lang="pl-PL" dirty="0" smtClean="0"/>
              <a:t>, złota nagroda </a:t>
            </a:r>
            <a:r>
              <a:rPr lang="pl-PL" dirty="0" err="1" smtClean="0"/>
              <a:t>Effie</a:t>
            </a:r>
            <a:r>
              <a:rPr lang="pl-PL" dirty="0" smtClean="0"/>
              <a:t>, uratowanie</a:t>
            </a:r>
            <a:r>
              <a:rPr lang="pl-PL" baseline="0" dirty="0" smtClean="0"/>
              <a:t> biblioteki publicznej w stanie Michigan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479F7-D82F-4279-A4AA-49C85F4A6703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336585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400 registrants from 224 Cities in 41 States, ranging from Alaska to Wyoming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8AE1B-504F-4B15-BAA0-00E78A346756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86874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7A793-D082-4691-92C9-FA6E7BD3FD9C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CB961-1B12-4A89-AFF8-1FDE261F3F7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Bozena\Dropbox\arty\&#321;&#211;D&#377;\Lodz_konf\HaroldBLibrary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Bozena\Dropbox\arty\&#321;&#211;D&#377;\Lodz_konf\SavetheTroy.mp4" TargetMode="Externa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3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nVoYHONwV-A" TargetMode="Externa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Bozena\Dropbox\arty\&#321;&#211;D&#377;\Lodz_konf\kara.mp4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onty Pyth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9516"/>
            <a:ext cx="9381071" cy="68975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-144353" y="332656"/>
            <a:ext cx="9416904" cy="2232248"/>
          </a:xfrm>
          <a:prstGeom prst="rect">
            <a:avLst/>
          </a:prstGeom>
          <a:solidFill>
            <a:schemeClr val="tx1">
              <a:lumMod val="85000"/>
              <a:lumOff val="15000"/>
              <a:alpha val="88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759364" y="663950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 smtClean="0">
                <a:solidFill>
                  <a:schemeClr val="bg1">
                    <a:lumMod val="95000"/>
                  </a:schemeClr>
                </a:solidFill>
              </a:rPr>
              <a:t>Siedem grzechów głównych biblioteki w </a:t>
            </a:r>
            <a:r>
              <a:rPr lang="pl-PL" sz="4800" b="1" dirty="0" err="1" smtClean="0">
                <a:solidFill>
                  <a:schemeClr val="bg1">
                    <a:lumMod val="95000"/>
                  </a:schemeClr>
                </a:solidFill>
              </a:rPr>
              <a:t>social</a:t>
            </a:r>
            <a:r>
              <a:rPr lang="pl-PL" sz="4800" b="1" dirty="0" smtClean="0">
                <a:solidFill>
                  <a:schemeClr val="bg1">
                    <a:lumMod val="95000"/>
                  </a:schemeClr>
                </a:solidFill>
              </a:rPr>
              <a:t> mediach</a:t>
            </a:r>
            <a:endParaRPr lang="pl-PL" sz="4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-180528" y="5733256"/>
            <a:ext cx="9505056" cy="1124744"/>
          </a:xfrm>
          <a:prstGeom prst="rect">
            <a:avLst/>
          </a:prstGeom>
          <a:solidFill>
            <a:schemeClr val="tx1">
              <a:lumMod val="85000"/>
              <a:lumOff val="15000"/>
              <a:alpha val="88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Bożena </a:t>
            </a:r>
            <a:r>
              <a:rPr lang="pl-PL" sz="3200" dirty="0" err="1" smtClean="0"/>
              <a:t>Jaskowska</a:t>
            </a:r>
            <a:endParaRPr lang="pl-PL" sz="3200" dirty="0" smtClean="0"/>
          </a:p>
          <a:p>
            <a:pPr algn="ctr"/>
            <a:r>
              <a:rPr lang="pl-PL" dirty="0" smtClean="0"/>
              <a:t>Łódź – Rogów, 24 czerwca 2014 r. Konferencja „Rozmowy o bibliotekach”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 owalne 4"/>
          <p:cNvSpPr/>
          <p:nvPr/>
        </p:nvSpPr>
        <p:spPr>
          <a:xfrm>
            <a:off x="3995936" y="260648"/>
            <a:ext cx="4608512" cy="3528392"/>
          </a:xfrm>
          <a:prstGeom prst="wedgeEllipse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4499992" y="908720"/>
            <a:ext cx="36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i="1" dirty="0" smtClean="0"/>
              <a:t>A może zróbmy </a:t>
            </a:r>
            <a:r>
              <a:rPr lang="pl-PL" sz="3600" i="1" dirty="0" err="1" smtClean="0"/>
              <a:t>fanpejdż</a:t>
            </a:r>
            <a:r>
              <a:rPr lang="pl-PL" sz="3600" i="1" dirty="0" smtClean="0"/>
              <a:t> biblioteki na </a:t>
            </a:r>
            <a:r>
              <a:rPr lang="pl-PL" sz="3600" i="1" dirty="0" err="1" smtClean="0"/>
              <a:t>fejsbuku</a:t>
            </a:r>
            <a:r>
              <a:rPr lang="pl-PL" sz="3600" i="1" dirty="0" smtClean="0"/>
              <a:t>?</a:t>
            </a:r>
          </a:p>
          <a:p>
            <a:pPr algn="ctr"/>
            <a:r>
              <a:rPr lang="pl-PL" sz="3600" i="1" dirty="0" smtClean="0"/>
              <a:t>Wszyscy mają…</a:t>
            </a:r>
            <a:endParaRPr lang="pl-PL" sz="3600" i="1" dirty="0"/>
          </a:p>
        </p:txBody>
      </p:sp>
      <p:sp>
        <p:nvSpPr>
          <p:cNvPr id="8" name="Objaśnienie owalne 7"/>
          <p:cNvSpPr/>
          <p:nvPr/>
        </p:nvSpPr>
        <p:spPr>
          <a:xfrm>
            <a:off x="1043608" y="1844824"/>
            <a:ext cx="2736304" cy="1800200"/>
          </a:xfrm>
          <a:prstGeom prst="wedgeEllipseCallout">
            <a:avLst>
              <a:gd name="adj1" fmla="val 31455"/>
              <a:gd name="adj2" fmla="val 625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115616" y="2276872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 dirty="0" smtClean="0">
                <a:solidFill>
                  <a:schemeClr val="tx2"/>
                </a:solidFill>
              </a:rPr>
              <a:t>Hm… to może na </a:t>
            </a:r>
            <a:r>
              <a:rPr lang="pl-PL" sz="2800" i="1" dirty="0" err="1" smtClean="0">
                <a:solidFill>
                  <a:schemeClr val="tx2"/>
                </a:solidFill>
              </a:rPr>
              <a:t>tłiterze</a:t>
            </a:r>
            <a:r>
              <a:rPr lang="pl-PL" sz="2800" i="1" dirty="0" smtClean="0">
                <a:solidFill>
                  <a:schemeClr val="tx2"/>
                </a:solidFill>
              </a:rPr>
              <a:t> też? </a:t>
            </a:r>
            <a:endParaRPr lang="pl-PL" sz="2800" i="1" dirty="0">
              <a:solidFill>
                <a:schemeClr val="tx2"/>
              </a:solidFill>
            </a:endParaRPr>
          </a:p>
        </p:txBody>
      </p:sp>
      <p:sp>
        <p:nvSpPr>
          <p:cNvPr id="11" name="Objaśnienie owalne 10"/>
          <p:cNvSpPr/>
          <p:nvPr/>
        </p:nvSpPr>
        <p:spPr>
          <a:xfrm>
            <a:off x="6228184" y="4221088"/>
            <a:ext cx="2483768" cy="1656184"/>
          </a:xfrm>
          <a:prstGeom prst="wedgeEllipseCallout">
            <a:avLst>
              <a:gd name="adj1" fmla="val -42922"/>
              <a:gd name="adj2" fmla="val 54855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6444208" y="4653136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i="1" dirty="0" smtClean="0">
                <a:solidFill>
                  <a:srgbClr val="C00000"/>
                </a:solidFill>
              </a:rPr>
              <a:t>Będziemy mieć tysiące fanów!!!</a:t>
            </a:r>
            <a:endParaRPr lang="pl-PL" sz="2000" i="1" dirty="0">
              <a:solidFill>
                <a:srgbClr val="C00000"/>
              </a:solidFill>
            </a:endParaRPr>
          </a:p>
        </p:txBody>
      </p:sp>
      <p:sp>
        <p:nvSpPr>
          <p:cNvPr id="14" name="Objaśnienie owalne 13"/>
          <p:cNvSpPr/>
          <p:nvPr/>
        </p:nvSpPr>
        <p:spPr>
          <a:xfrm>
            <a:off x="1115616" y="4005064"/>
            <a:ext cx="2448272" cy="1368152"/>
          </a:xfrm>
          <a:prstGeom prst="wedgeEllipseCallout">
            <a:avLst>
              <a:gd name="adj1" fmla="val 69379"/>
              <a:gd name="adj2" fmla="val 34738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/>
          <p:cNvSpPr txBox="1"/>
          <p:nvPr/>
        </p:nvSpPr>
        <p:spPr>
          <a:xfrm>
            <a:off x="1331640" y="4365104"/>
            <a:ext cx="223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i="1" dirty="0" smtClean="0">
                <a:solidFill>
                  <a:srgbClr val="00B050"/>
                </a:solidFill>
              </a:rPr>
              <a:t>I śmieszne obrazki będziemy wrzucać!</a:t>
            </a:r>
            <a:endParaRPr lang="pl-PL" sz="2000" i="1" dirty="0">
              <a:solidFill>
                <a:srgbClr val="00B050"/>
              </a:solidFill>
            </a:endParaRPr>
          </a:p>
        </p:txBody>
      </p:sp>
      <p:pic>
        <p:nvPicPr>
          <p:cNvPr id="26627" name="Picture 3" descr="C:\Users\Bozena\AppData\Local\Microsoft\Windows\Temporary Internet Files\Content.IE5\GAR9D3MG\MM900236492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005064"/>
            <a:ext cx="1872208" cy="2193994"/>
          </a:xfrm>
          <a:prstGeom prst="rect">
            <a:avLst/>
          </a:prstGeom>
          <a:noFill/>
        </p:spPr>
      </p:pic>
      <p:sp>
        <p:nvSpPr>
          <p:cNvPr id="21" name="Objaśnienie owalne 20"/>
          <p:cNvSpPr/>
          <p:nvPr/>
        </p:nvSpPr>
        <p:spPr>
          <a:xfrm>
            <a:off x="971600" y="188640"/>
            <a:ext cx="2232248" cy="1296144"/>
          </a:xfrm>
          <a:prstGeom prst="wedgeEllipseCallout">
            <a:avLst>
              <a:gd name="adj1" fmla="val 80467"/>
              <a:gd name="adj2" fmla="val 85360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899592" y="476672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 smtClean="0">
                <a:solidFill>
                  <a:srgbClr val="7030A0"/>
                </a:solidFill>
              </a:rPr>
              <a:t>Ponoć jeszcze ten </a:t>
            </a:r>
            <a:r>
              <a:rPr lang="pl-PL" i="1" dirty="0" err="1" smtClean="0">
                <a:solidFill>
                  <a:srgbClr val="7030A0"/>
                </a:solidFill>
              </a:rPr>
              <a:t>pinte…coś</a:t>
            </a:r>
            <a:r>
              <a:rPr lang="pl-PL" i="1" dirty="0" smtClean="0">
                <a:solidFill>
                  <a:srgbClr val="7030A0"/>
                </a:solidFill>
              </a:rPr>
              <a:t> jest fajny!</a:t>
            </a:r>
            <a:endParaRPr lang="pl-PL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9" grpId="0"/>
      <p:bldP spid="11" grpId="0" animBg="1"/>
      <p:bldP spid="12" grpId="0"/>
      <p:bldP spid="14" grpId="0" animBg="1"/>
      <p:bldP spid="16" grpId="0"/>
      <p:bldP spid="21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aśnienie prostokątne zaokrąglone 3"/>
          <p:cNvSpPr/>
          <p:nvPr/>
        </p:nvSpPr>
        <p:spPr>
          <a:xfrm>
            <a:off x="957532" y="260648"/>
            <a:ext cx="6984776" cy="3844353"/>
          </a:xfrm>
          <a:prstGeom prst="wedgeRoundRectCallout">
            <a:avLst>
              <a:gd name="adj1" fmla="val -518"/>
              <a:gd name="adj2" fmla="val 6367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331640" y="836712"/>
            <a:ext cx="61206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Wróciła z konferencji, odkryła co to </a:t>
            </a:r>
            <a:r>
              <a:rPr lang="pl-PL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Facebook</a:t>
            </a:r>
            <a:r>
              <a:rPr lang="pl-PL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 kazała nam zrobić </a:t>
            </a:r>
            <a:r>
              <a:rPr lang="pl-PL" sz="4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fanpejdż</a:t>
            </a:r>
            <a:r>
              <a:rPr lang="pl-PL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biblioteki….</a:t>
            </a:r>
            <a:endParaRPr lang="pl-PL" sz="4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7891" name="Picture 3" descr="C:\Users\Bozena\Dropbox\arty\ŁÓDŹ\531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725144"/>
            <a:ext cx="1606066" cy="1368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Ok, my love of plants stems from trees. I love trees. Especially BIG trees. So here is a beautiful oak tree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119321"/>
          </a:xfrm>
          <a:prstGeom prst="flowChartProcess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-180528" y="764704"/>
            <a:ext cx="9324528" cy="1368152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b="1" dirty="0" smtClean="0">
                <a:latin typeface="Calibri" pitchFamily="34" charset="0"/>
              </a:rPr>
              <a:t>#1 PYCHA</a:t>
            </a:r>
            <a:endParaRPr lang="pl-PL" sz="6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544616"/>
          </a:xfrm>
        </p:spPr>
        <p:txBody>
          <a:bodyPr>
            <a:normAutofit lnSpcReduction="10000"/>
          </a:bodyPr>
          <a:lstStyle/>
          <a:p>
            <a:r>
              <a:rPr lang="pl-PL" b="1" dirty="0" smtClean="0"/>
              <a:t>TAK! </a:t>
            </a:r>
            <a:r>
              <a:rPr lang="pl-PL" dirty="0" smtClean="0"/>
              <a:t>Latając samolotem obserwuję skrzydła maszyny, więc znam się na katastrofach lotniczych </a:t>
            </a:r>
          </a:p>
          <a:p>
            <a:pPr>
              <a:buNone/>
            </a:pPr>
            <a:endParaRPr lang="pl-PL" b="1" dirty="0" smtClean="0"/>
          </a:p>
          <a:p>
            <a:r>
              <a:rPr lang="pl-PL" b="1" dirty="0" smtClean="0"/>
              <a:t>TAK!</a:t>
            </a:r>
            <a:r>
              <a:rPr lang="pl-PL" dirty="0" smtClean="0"/>
              <a:t> Jestem na </a:t>
            </a:r>
            <a:r>
              <a:rPr lang="pl-PL" dirty="0" err="1" smtClean="0"/>
              <a:t>Facebooku</a:t>
            </a:r>
            <a:r>
              <a:rPr lang="pl-PL" dirty="0" smtClean="0"/>
              <a:t> od 3 lat i wiem jak prowadzić </a:t>
            </a:r>
            <a:r>
              <a:rPr lang="pl-PL" dirty="0" err="1" smtClean="0"/>
              <a:t>fanpejdż</a:t>
            </a:r>
            <a:endParaRPr lang="pl-PL" dirty="0" smtClean="0"/>
          </a:p>
          <a:p>
            <a:endParaRPr lang="pl-PL" b="1" dirty="0" smtClean="0"/>
          </a:p>
          <a:p>
            <a:r>
              <a:rPr lang="pl-PL" b="1" dirty="0" smtClean="0"/>
              <a:t>Pomysł?</a:t>
            </a:r>
          </a:p>
          <a:p>
            <a:endParaRPr lang="pl-PL" b="1" dirty="0" smtClean="0"/>
          </a:p>
          <a:p>
            <a:r>
              <a:rPr lang="pl-PL" b="1" dirty="0" smtClean="0"/>
              <a:t>Strategia i plan? Ale po co?</a:t>
            </a:r>
          </a:p>
          <a:p>
            <a:endParaRPr lang="pl-P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931863"/>
            <a:ext cx="698500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6444208" y="0"/>
            <a:ext cx="26997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4000" b="1" dirty="0"/>
              <a:t>pomysł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411760" y="616530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Harold B. Lee Library </a:t>
            </a:r>
            <a:r>
              <a:rPr lang="en-US" sz="2400" i="1" dirty="0" smtClean="0"/>
              <a:t>Book</a:t>
            </a:r>
            <a:r>
              <a:rPr lang="pl-PL" sz="2400" i="1" dirty="0" smtClean="0"/>
              <a:t> </a:t>
            </a:r>
            <a:r>
              <a:rPr lang="en-US" sz="2400" i="1" dirty="0" smtClean="0"/>
              <a:t>Repair</a:t>
            </a:r>
            <a:endParaRPr lang="pl-PL" sz="2400" i="1" dirty="0"/>
          </a:p>
        </p:txBody>
      </p:sp>
      <p:pic>
        <p:nvPicPr>
          <p:cNvPr id="4" name="HaroldBLibrary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31573" y="548680"/>
            <a:ext cx="7440827" cy="55806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9959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5664" y="0"/>
            <a:ext cx="9918599" cy="6858000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678674" y="0"/>
            <a:ext cx="25922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4000" b="1" dirty="0" smtClean="0">
                <a:solidFill>
                  <a:schemeClr val="bg1"/>
                </a:solidFill>
              </a:rPr>
              <a:t>strategia</a:t>
            </a:r>
            <a:endParaRPr lang="pl-PL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</a:p>
          <a:p>
            <a:pPr algn="ctr">
              <a:buNone/>
            </a:pPr>
            <a:r>
              <a:rPr lang="pl-PL" i="1" dirty="0" smtClean="0"/>
              <a:t>		Sukces w </a:t>
            </a:r>
            <a:r>
              <a:rPr lang="pl-PL" i="1" dirty="0" err="1" smtClean="0"/>
              <a:t>social</a:t>
            </a:r>
            <a:r>
              <a:rPr lang="pl-PL" i="1" dirty="0" smtClean="0"/>
              <a:t> media nie zdarza się przez przypadek. </a:t>
            </a:r>
          </a:p>
          <a:p>
            <a:pPr algn="ctr">
              <a:buNone/>
            </a:pPr>
            <a:r>
              <a:rPr lang="pl-PL" b="1" i="1" dirty="0" smtClean="0"/>
              <a:t>Jest zaplanowany</a:t>
            </a:r>
            <a:r>
              <a:rPr lang="pl-PL" i="1" dirty="0" smtClean="0"/>
              <a:t>. </a:t>
            </a:r>
          </a:p>
          <a:p>
            <a:pPr>
              <a:buNone/>
            </a:pPr>
            <a:endParaRPr lang="pl-PL" i="1" dirty="0" smtClean="0"/>
          </a:p>
          <a:p>
            <a:pPr>
              <a:buNone/>
            </a:pPr>
            <a:r>
              <a:rPr lang="pl-PL" i="1" dirty="0" smtClean="0"/>
              <a:t>					(Olivier Blanchard)</a:t>
            </a:r>
            <a:endParaRPr lang="pl-PL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6064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tx2">
                    <a:lumMod val="75000"/>
                  </a:schemeClr>
                </a:solidFill>
              </a:rPr>
              <a:t>Strategia obecności biblioteki </a:t>
            </a:r>
            <a:br>
              <a:rPr lang="pl-PL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b="1" dirty="0" smtClean="0">
                <a:solidFill>
                  <a:schemeClr val="tx2">
                    <a:lumMod val="75000"/>
                  </a:schemeClr>
                </a:solidFill>
              </a:rPr>
              <a:t>w mediach </a:t>
            </a:r>
            <a:r>
              <a:rPr lang="pl-PL" b="1" dirty="0" err="1" smtClean="0">
                <a:solidFill>
                  <a:schemeClr val="tx2">
                    <a:lumMod val="75000"/>
                  </a:schemeClr>
                </a:solidFill>
              </a:rPr>
              <a:t>społecznościowych</a:t>
            </a:r>
            <a:r>
              <a:rPr lang="pl-PL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pl-PL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004864"/>
            <a:ext cx="8229600" cy="4853136"/>
          </a:xfrm>
        </p:spPr>
        <p:txBody>
          <a:bodyPr>
            <a:normAutofit fontScale="85000" lnSpcReduction="10000"/>
          </a:bodyPr>
          <a:lstStyle/>
          <a:p>
            <a:r>
              <a:rPr lang="pl-PL" dirty="0" smtClean="0"/>
              <a:t>Jakie mają być zasady poruszania się biblioteki w </a:t>
            </a:r>
            <a:r>
              <a:rPr lang="pl-PL" dirty="0" err="1" smtClean="0"/>
              <a:t>social</a:t>
            </a:r>
            <a:r>
              <a:rPr lang="pl-PL" dirty="0" smtClean="0"/>
              <a:t> mediach?</a:t>
            </a:r>
          </a:p>
          <a:p>
            <a:r>
              <a:rPr lang="pl-PL" dirty="0" smtClean="0"/>
              <a:t>I w jakich </a:t>
            </a:r>
            <a:r>
              <a:rPr lang="pl-PL" dirty="0" err="1" smtClean="0"/>
              <a:t>social</a:t>
            </a:r>
            <a:r>
              <a:rPr lang="pl-PL" dirty="0" smtClean="0"/>
              <a:t> mediach? </a:t>
            </a:r>
          </a:p>
          <a:p>
            <a:r>
              <a:rPr lang="pl-PL" dirty="0" smtClean="0"/>
              <a:t>Kto ma odpowiadać za komunikację w mediach </a:t>
            </a:r>
            <a:r>
              <a:rPr lang="pl-PL" dirty="0" err="1" smtClean="0"/>
              <a:t>społecznościowych</a:t>
            </a:r>
            <a:r>
              <a:rPr lang="pl-PL" dirty="0" smtClean="0"/>
              <a:t>?</a:t>
            </a:r>
          </a:p>
          <a:p>
            <a:r>
              <a:rPr lang="pl-PL" dirty="0" smtClean="0"/>
              <a:t>Jak ta osoba ma być usytuowana w strukturze organizacji?</a:t>
            </a:r>
          </a:p>
          <a:p>
            <a:r>
              <a:rPr lang="pl-PL" dirty="0" smtClean="0"/>
              <a:t>Czy i dlaczego mamy tak mało na to pieniędzy? </a:t>
            </a:r>
            <a:r>
              <a:rPr lang="pl-PL" dirty="0" smtClean="0">
                <a:sym typeface="Wingdings" pitchFamily="2" charset="2"/>
              </a:rPr>
              <a:t></a:t>
            </a:r>
            <a:endParaRPr lang="pl-PL" dirty="0" smtClean="0"/>
          </a:p>
          <a:p>
            <a:r>
              <a:rPr lang="pl-PL" dirty="0" smtClean="0"/>
              <a:t>Jaka ma być strategia obecności w </a:t>
            </a:r>
            <a:r>
              <a:rPr lang="pl-PL" dirty="0" err="1" smtClean="0"/>
              <a:t>social</a:t>
            </a:r>
            <a:r>
              <a:rPr lang="pl-PL" dirty="0" smtClean="0"/>
              <a:t> mediach?</a:t>
            </a:r>
          </a:p>
          <a:p>
            <a:r>
              <a:rPr lang="pl-PL" dirty="0" smtClean="0"/>
              <a:t>Czy i jak będzie mierzona oraz oceniana komunikacja </a:t>
            </a:r>
            <a:r>
              <a:rPr lang="pl-PL" dirty="0" err="1" smtClean="0"/>
              <a:t>społecznościowa</a:t>
            </a:r>
            <a:r>
              <a:rPr lang="pl-PL" dirty="0" smtClean="0"/>
              <a:t> biblioteki?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Strategia działań w </a:t>
            </a:r>
            <a:r>
              <a:rPr lang="pl-PL" b="1" dirty="0" err="1" smtClean="0">
                <a:solidFill>
                  <a:schemeClr val="accent1">
                    <a:lumMod val="75000"/>
                  </a:schemeClr>
                </a:solidFill>
              </a:rPr>
              <a:t>social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mediach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dirty="0" smtClean="0"/>
              <a:t>powinna być częścią szerszego planu działań komunikacyjnych</a:t>
            </a:r>
            <a:endParaRPr lang="pl-PL" sz="27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5580112" y="6021288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Cyt. za: A. </a:t>
            </a:r>
            <a:r>
              <a:rPr lang="pl-PL" dirty="0" err="1" smtClean="0"/>
              <a:t>Miotk</a:t>
            </a:r>
            <a:r>
              <a:rPr lang="pl-PL" dirty="0" smtClean="0"/>
              <a:t>, Skuteczne </a:t>
            </a:r>
            <a:r>
              <a:rPr lang="pl-PL" dirty="0" err="1" smtClean="0"/>
              <a:t>social</a:t>
            </a:r>
            <a:r>
              <a:rPr lang="pl-PL" dirty="0" smtClean="0"/>
              <a:t> media, 2013. s. 86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0" y="155679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PLANOWANIE W BIZNESIE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Analiza wstępna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jakiej sytuacji komunikacyjnej się znajdujemy</a:t>
            </a:r>
          </a:p>
          <a:p>
            <a:r>
              <a:rPr lang="pl-PL" dirty="0" smtClean="0"/>
              <a:t>Mocne i słabe strony tej sytuacji; szanse i zagrożenia (SWOT)</a:t>
            </a:r>
          </a:p>
          <a:p>
            <a:r>
              <a:rPr lang="pl-PL" dirty="0" smtClean="0"/>
              <a:t>Jakie działania podejmują podobne nam organizacje (konkurencja)</a:t>
            </a:r>
          </a:p>
          <a:p>
            <a:r>
              <a:rPr lang="pl-PL" dirty="0" smtClean="0"/>
              <a:t>CEL: zebranie konkretnych danych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Strategia działań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Określenie celów: biznesowego, strategicznego i komunikacyjnego (zasada SMART)</a:t>
            </a:r>
          </a:p>
          <a:p>
            <a:r>
              <a:rPr lang="pl-PL" dirty="0" smtClean="0"/>
              <a:t>Zdefiniowanie grup docelowych</a:t>
            </a:r>
          </a:p>
          <a:p>
            <a:r>
              <a:rPr lang="pl-PL" dirty="0" smtClean="0"/>
              <a:t>Sformułowanie „strategii właściwej” – ogólny pomysł na działania komunikacyjne w </a:t>
            </a:r>
            <a:r>
              <a:rPr lang="pl-PL" dirty="0" err="1" smtClean="0"/>
              <a:t>social</a:t>
            </a:r>
            <a:r>
              <a:rPr lang="pl-PL" dirty="0" smtClean="0"/>
              <a:t> mediach (1-2 zdania) + sformułowanie kluczowych przekazów, które będą powtarzane podczas „kampanii”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Wdrożenie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Zestaw narzędzi – wybór serwisów </a:t>
            </a:r>
            <a:r>
              <a:rPr lang="pl-PL" dirty="0" err="1" smtClean="0"/>
              <a:t>społecznościowych</a:t>
            </a:r>
            <a:r>
              <a:rPr lang="pl-PL" dirty="0" smtClean="0"/>
              <a:t>, aplikacji czy sposobów działania</a:t>
            </a:r>
          </a:p>
          <a:p>
            <a:r>
              <a:rPr lang="pl-PL" dirty="0" smtClean="0"/>
              <a:t>Harmonogram działań i ew. budżet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C00000"/>
                </a:solidFill>
              </a:rPr>
              <a:t>Ocena efektów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Sposób w jaki będziemy mierzyć efektywność działań w </a:t>
            </a:r>
            <a:r>
              <a:rPr lang="pl-PL" dirty="0" err="1" smtClean="0"/>
              <a:t>social</a:t>
            </a:r>
            <a:r>
              <a:rPr lang="pl-PL" dirty="0" smtClean="0"/>
              <a:t> mediach</a:t>
            </a:r>
          </a:p>
          <a:p>
            <a:endParaRPr lang="pl-PL" dirty="0" smtClean="0"/>
          </a:p>
          <a:p>
            <a:r>
              <a:rPr lang="pl-PL" dirty="0" smtClean="0"/>
              <a:t>Zasięg (liczba osób, które potencjalnie widziały daną treść) czy zaangażowanie (odsetek liczby osób, które potencjalnie widziały daną treść i wykonały w związku z nią jakąś aktywność)?</a:t>
            </a:r>
          </a:p>
          <a:p>
            <a:endParaRPr lang="pl-PL" dirty="0" smtClean="0"/>
          </a:p>
          <a:p>
            <a:r>
              <a:rPr lang="pl-PL" dirty="0" smtClean="0"/>
              <a:t>Mierniki realizacji celu (</a:t>
            </a:r>
            <a:r>
              <a:rPr lang="pl-PL" i="1" dirty="0" err="1" smtClean="0"/>
              <a:t>Key</a:t>
            </a:r>
            <a:r>
              <a:rPr lang="pl-PL" i="1" dirty="0" smtClean="0"/>
              <a:t> Performance </a:t>
            </a:r>
            <a:r>
              <a:rPr lang="pl-PL" i="1" dirty="0" err="1" smtClean="0"/>
              <a:t>Indicatiors</a:t>
            </a:r>
            <a:r>
              <a:rPr lang="pl-PL" dirty="0" smtClean="0"/>
              <a:t>) oraz narzędzia pomiaru 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Ooh Colors! I see totoro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208922" y="-1355981"/>
            <a:ext cx="7005060" cy="9422905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0" y="2636912"/>
            <a:ext cx="9684568" cy="1368152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b="1" dirty="0" smtClean="0">
                <a:latin typeface="Calibri" pitchFamily="34" charset="0"/>
              </a:rPr>
              <a:t>#</a:t>
            </a:r>
            <a:r>
              <a:rPr lang="pl-PL" sz="6000" b="1" dirty="0">
                <a:latin typeface="Calibri" pitchFamily="34" charset="0"/>
              </a:rPr>
              <a:t>2</a:t>
            </a:r>
            <a:r>
              <a:rPr lang="pl-PL" sz="6000" b="1" dirty="0" smtClean="0">
                <a:latin typeface="Calibri" pitchFamily="34" charset="0"/>
              </a:rPr>
              <a:t> CHCIWOŚĆ</a:t>
            </a:r>
            <a:endParaRPr lang="pl-PL" sz="6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aśnienie owalne 3"/>
          <p:cNvSpPr/>
          <p:nvPr/>
        </p:nvSpPr>
        <p:spPr>
          <a:xfrm>
            <a:off x="1547664" y="476672"/>
            <a:ext cx="6264696" cy="475252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2555776" y="908720"/>
            <a:ext cx="42484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solidFill>
                  <a:srgbClr val="002060"/>
                </a:solidFill>
              </a:rPr>
              <a:t>CHCĘ BYĆ WSZĘDZIE, SZYBKO, MIEĆ TYSIĄCE FANÓW </a:t>
            </a:r>
            <a:br>
              <a:rPr lang="pl-PL" sz="4000" dirty="0" smtClean="0">
                <a:solidFill>
                  <a:srgbClr val="002060"/>
                </a:solidFill>
              </a:rPr>
            </a:br>
            <a:r>
              <a:rPr lang="pl-PL" sz="4000" dirty="0" smtClean="0">
                <a:solidFill>
                  <a:srgbClr val="002060"/>
                </a:solidFill>
              </a:rPr>
              <a:t>ORAZ WSZYSTKO ROBIĆ NAJLEPIEJ!</a:t>
            </a:r>
            <a:endParaRPr lang="pl-PL" sz="4000" dirty="0">
              <a:solidFill>
                <a:srgbClr val="002060"/>
              </a:solidFill>
            </a:endParaRPr>
          </a:p>
        </p:txBody>
      </p:sp>
      <p:sp>
        <p:nvSpPr>
          <p:cNvPr id="6" name="Objaśnienie owalne 5"/>
          <p:cNvSpPr/>
          <p:nvPr/>
        </p:nvSpPr>
        <p:spPr>
          <a:xfrm>
            <a:off x="431540" y="4581128"/>
            <a:ext cx="2232248" cy="1758964"/>
          </a:xfrm>
          <a:prstGeom prst="wedgeEllipseCallout">
            <a:avLst>
              <a:gd name="adj1" fmla="val 83681"/>
              <a:gd name="adj2" fmla="val 57156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431540" y="5137444"/>
            <a:ext cx="234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>
                <a:solidFill>
                  <a:srgbClr val="C00000"/>
                </a:solidFill>
              </a:rPr>
              <a:t>I TO JUŻ!!!</a:t>
            </a:r>
            <a:endParaRPr lang="pl-PL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519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Chcesz być wszędzie?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Każdy serwis </a:t>
            </a:r>
            <a:r>
              <a:rPr lang="pl-PL" dirty="0" err="1" smtClean="0"/>
              <a:t>społecznościowy</a:t>
            </a:r>
            <a:r>
              <a:rPr lang="pl-PL" dirty="0" smtClean="0"/>
              <a:t> ma inny cel, </a:t>
            </a:r>
            <a:r>
              <a:rPr lang="pl-PL" dirty="0" err="1" smtClean="0"/>
              <a:t>content</a:t>
            </a:r>
            <a:r>
              <a:rPr lang="pl-PL" dirty="0" smtClean="0"/>
              <a:t> i użytkowników</a:t>
            </a:r>
          </a:p>
          <a:p>
            <a:r>
              <a:rPr lang="pl-PL" dirty="0" smtClean="0"/>
              <a:t>Dobierz odpowiedni „pakiet” serwisów, by się wzajemnie uzupełniały</a:t>
            </a:r>
          </a:p>
          <a:p>
            <a:r>
              <a:rPr lang="pl-PL" dirty="0" smtClean="0"/>
              <a:t>Naucz się tych serwisów</a:t>
            </a:r>
          </a:p>
          <a:p>
            <a:r>
              <a:rPr lang="pl-PL" dirty="0" smtClean="0"/>
              <a:t>Nic na siłę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Chcesz być szybko?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Budowanie marki w </a:t>
            </a:r>
            <a:r>
              <a:rPr lang="pl-PL" dirty="0" err="1" smtClean="0"/>
              <a:t>social</a:t>
            </a:r>
            <a:r>
              <a:rPr lang="pl-PL" dirty="0" smtClean="0"/>
              <a:t> mediach nie dzieje się w dobę</a:t>
            </a:r>
          </a:p>
          <a:p>
            <a:r>
              <a:rPr lang="pl-PL" dirty="0" smtClean="0"/>
              <a:t>To długi i pracochłonny czas</a:t>
            </a:r>
          </a:p>
          <a:p>
            <a:r>
              <a:rPr lang="pl-PL" dirty="0" smtClean="0"/>
              <a:t>Nie unikniesz też błędów, ucz się na nich</a:t>
            </a:r>
          </a:p>
          <a:p>
            <a:endParaRPr lang="pl-PL" dirty="0" smtClean="0"/>
          </a:p>
          <a:p>
            <a:r>
              <a:rPr lang="pl-PL" b="1" dirty="0" smtClean="0"/>
              <a:t>I ucz się od innych, inspiruj się, podpatruj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aha. Another thing we get all the tim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5" y="620688"/>
            <a:ext cx="4040806" cy="54178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Wystawa w filii nr 26 Miejskiej Biblioteki Publicznej w Katowicach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628800"/>
            <a:ext cx="4515881" cy="30955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3697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ak ożywić książkę? Akcja lubelskich bibliotekarek hitem internetu (GALERIA ZDJĘĆ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264361" cy="2448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106" y="1538004"/>
            <a:ext cx="4644821" cy="334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2" y="1858653"/>
            <a:ext cx="3983265" cy="5124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656" y="4200505"/>
            <a:ext cx="3642172" cy="130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28800"/>
            <a:ext cx="3040584" cy="170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2" y="92296"/>
            <a:ext cx="432435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911" y="151284"/>
            <a:ext cx="38766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75721"/>
            <a:ext cx="46958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986" y="4851057"/>
            <a:ext cx="4800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2" y="3974757"/>
            <a:ext cx="33528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05" y="1766108"/>
            <a:ext cx="6019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55" y="1772510"/>
            <a:ext cx="642937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2461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Alex MacL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5884" cy="6858000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0" y="4725144"/>
            <a:ext cx="9745884" cy="1512168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b="1" dirty="0" smtClean="0">
                <a:latin typeface="Calibri" pitchFamily="34" charset="0"/>
              </a:rPr>
              <a:t>#3 NIECZYSTOŚĆ</a:t>
            </a:r>
            <a:endParaRPr lang="pl-PL" sz="6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Liczba fanów to nie wszystko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Traktuj swoich fanów jako ludzi nie liczby</a:t>
            </a:r>
          </a:p>
          <a:p>
            <a:endParaRPr lang="pl-PL" dirty="0"/>
          </a:p>
          <a:p>
            <a:r>
              <a:rPr lang="pl-PL" dirty="0" smtClean="0"/>
              <a:t>Przekuwaj liczby w znaczące i mocne relacje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450"/>
            <a:ext cx="914400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614987" y="0"/>
            <a:ext cx="35290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4000" b="1" dirty="0"/>
              <a:t>zaangażowanie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987824" y="6165304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i="1" dirty="0" err="1" smtClean="0"/>
              <a:t>Save</a:t>
            </a:r>
            <a:r>
              <a:rPr lang="pl-PL" sz="2400" i="1" dirty="0" smtClean="0"/>
              <a:t> the </a:t>
            </a:r>
            <a:r>
              <a:rPr lang="pl-PL" sz="2400" i="1" dirty="0" err="1" smtClean="0"/>
              <a:t>Troy</a:t>
            </a:r>
            <a:r>
              <a:rPr lang="pl-PL" sz="2400" i="1" dirty="0" smtClean="0"/>
              <a:t> Library</a:t>
            </a:r>
            <a:endParaRPr lang="pl-PL" sz="2400" i="1" dirty="0"/>
          </a:p>
        </p:txBody>
      </p:sp>
      <p:pic>
        <p:nvPicPr>
          <p:cNvPr id="5" name="SavetheTroy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7584" y="260648"/>
            <a:ext cx="7488832" cy="56166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105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Bozena\Desktop\LODZ\David W Cer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130" y="0"/>
            <a:ext cx="9182260" cy="6858000"/>
          </a:xfrm>
          <a:prstGeom prst="rect">
            <a:avLst/>
          </a:prstGeom>
          <a:noFill/>
        </p:spPr>
      </p:pic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6731695" y="0"/>
            <a:ext cx="24123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4000" b="1" dirty="0">
                <a:solidFill>
                  <a:schemeClr val="bg1"/>
                </a:solidFill>
              </a:rPr>
              <a:t>emocje </a:t>
            </a:r>
          </a:p>
        </p:txBody>
      </p:sp>
    </p:spTree>
    <p:extLst>
      <p:ext uri="{BB962C8B-B14F-4D97-AF65-F5344CB8AC3E}">
        <p14:creationId xmlns="" xmlns:p14="http://schemas.microsoft.com/office/powerpoint/2010/main" val="39274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2 | How Selfies Are Re-Energizing The New York Public Library | Co.Exist | ideas + impac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5201" cy="23526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0 | How Selfies Are Re-Energizing The New York Public Library | Co.Exist | ideas + impa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293" y="1357486"/>
            <a:ext cx="3794540" cy="2546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7 | How Selfies Are Re-Energizing The New York Public Library | Co.Exist | ideas + impac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16" y="4413416"/>
            <a:ext cx="3564275" cy="23923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5 | How Selfies Are Re-Energizing The New York Public Library | Co.Exist | ideas + impac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767" y="3855047"/>
            <a:ext cx="4435604" cy="2977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ow Selfies Are Re-Energizing The New York Public Library | Co.Exist | ideas + impac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72050"/>
            <a:ext cx="2790978" cy="1873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4 | How Selfies Are Re-Energizing The New York Public Library | Co.Exist | ideas + impac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523" y="20736"/>
            <a:ext cx="2116377" cy="14205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/>
          <p:cNvSpPr/>
          <p:nvPr/>
        </p:nvSpPr>
        <p:spPr>
          <a:xfrm>
            <a:off x="3364089" y="260646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How Selfies Are Re-Energizing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en-US" b="1" dirty="0" smtClean="0"/>
              <a:t>The </a:t>
            </a:r>
            <a:r>
              <a:rPr lang="en-US" b="1" dirty="0"/>
              <a:t>New York Public Library</a:t>
            </a:r>
            <a:endParaRPr lang="pl-PL" b="1" dirty="0"/>
          </a:p>
        </p:txBody>
      </p:sp>
    </p:spTree>
    <p:extLst>
      <p:ext uri="{BB962C8B-B14F-4D97-AF65-F5344CB8AC3E}">
        <p14:creationId xmlns="" xmlns:p14="http://schemas.microsoft.com/office/powerpoint/2010/main" val="424175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5738" y="0"/>
            <a:ext cx="95154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6156176" y="0"/>
            <a:ext cx="31683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4000" b="1" dirty="0" smtClean="0">
                <a:solidFill>
                  <a:schemeClr val="bg1"/>
                </a:solidFill>
              </a:rPr>
              <a:t>uczestnictwo</a:t>
            </a:r>
            <a:endParaRPr lang="pl-PL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dn-prod.www.aws.nypl.org/sites/default/files/images/poetrycontestbanner600postentry.img_assist_custom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6" y="0"/>
            <a:ext cx="3868616" cy="17728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9" y="3245257"/>
            <a:ext cx="2850408" cy="36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624"/>
            <a:ext cx="3085370" cy="426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338" y="1844824"/>
            <a:ext cx="306418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Chcesz mieć więcej fanów i </a:t>
            </a:r>
            <a:r>
              <a:rPr lang="pl-PL" dirty="0" err="1" smtClean="0"/>
              <a:t>followersów</a:t>
            </a:r>
            <a:r>
              <a:rPr lang="pl-PL" dirty="0" smtClean="0"/>
              <a:t>?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Bądź lepszy, bardziej kreatywny, bardziej pracowity, lepiej dbaj o relacje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#EYES  oh how would i love to have green eyes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88254" y="-1088252"/>
            <a:ext cx="7094440" cy="9270947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0" y="5085184"/>
            <a:ext cx="9270948" cy="1512168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b="1" dirty="0" smtClean="0">
                <a:latin typeface="Calibri" pitchFamily="34" charset="0"/>
              </a:rPr>
              <a:t>#4 ZAZDROŚĆ</a:t>
            </a:r>
            <a:endParaRPr lang="pl-PL" sz="6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r>
              <a:rPr lang="pl-PL" b="1" dirty="0" smtClean="0"/>
              <a:t>Muszę tam być, bo wszyscy tam są!</a:t>
            </a:r>
          </a:p>
          <a:p>
            <a:endParaRPr lang="pl-PL" dirty="0"/>
          </a:p>
          <a:p>
            <a:r>
              <a:rPr lang="pl-PL" dirty="0" smtClean="0"/>
              <a:t>Ale dlaczego? </a:t>
            </a:r>
          </a:p>
          <a:p>
            <a:r>
              <a:rPr lang="pl-PL" dirty="0" smtClean="0"/>
              <a:t>Ale po co? </a:t>
            </a:r>
          </a:p>
          <a:p>
            <a:r>
              <a:rPr lang="pl-PL" dirty="0" smtClean="0"/>
              <a:t>Ale co mogę dać swoim użytkownikom? </a:t>
            </a:r>
          </a:p>
          <a:p>
            <a:r>
              <a:rPr lang="pl-PL" dirty="0" smtClean="0"/>
              <a:t>I co mogę zyskać?</a:t>
            </a:r>
          </a:p>
          <a:p>
            <a:pPr marL="0" indent="0">
              <a:buNone/>
            </a:pP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5787727" cy="5608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4597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8386" y="0"/>
            <a:ext cx="8229600" cy="1143000"/>
          </a:xfrm>
        </p:spPr>
        <p:txBody>
          <a:bodyPr/>
          <a:lstStyle/>
          <a:p>
            <a:r>
              <a:rPr lang="pl-PL" dirty="0" smtClean="0"/>
              <a:t>#</a:t>
            </a:r>
            <a:r>
              <a:rPr lang="pl-PL" dirty="0" err="1" smtClean="0"/>
              <a:t>szkoleniebiblioteczne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608" y="1114872"/>
            <a:ext cx="8280920" cy="5743128"/>
          </a:xfrm>
        </p:spPr>
        <p:txBody>
          <a:bodyPr>
            <a:normAutofit fontScale="70000" lnSpcReduction="20000"/>
          </a:bodyPr>
          <a:lstStyle/>
          <a:p>
            <a:r>
              <a:rPr lang="pl-PL" i="1" dirty="0" smtClean="0"/>
              <a:t>Organizujemy różne szkolenia i warsztaty, dbamy o Wasze umiejętności informacyjne, w jakich innych chcielibyście uczestniczyć? </a:t>
            </a:r>
          </a:p>
          <a:p>
            <a:endParaRPr lang="pl-PL" dirty="0" smtClean="0"/>
          </a:p>
          <a:p>
            <a:r>
              <a:rPr lang="pl-PL" i="1" dirty="0" smtClean="0"/>
              <a:t>Za 10 minut rozpoczynamy szkolenie</a:t>
            </a:r>
          </a:p>
          <a:p>
            <a:endParaRPr lang="pl-PL" dirty="0" smtClean="0"/>
          </a:p>
          <a:p>
            <a:r>
              <a:rPr lang="pl-PL" i="1" dirty="0" smtClean="0"/>
              <a:t>Zobaczcie jak było na naszych poprzednich szkoleniach</a:t>
            </a:r>
            <a:br>
              <a:rPr lang="pl-PL" i="1" dirty="0" smtClean="0"/>
            </a:br>
            <a:r>
              <a:rPr lang="pl-PL" dirty="0" smtClean="0"/>
              <a:t>Treści szkoleniowe w postaci infografiki</a:t>
            </a:r>
          </a:p>
          <a:p>
            <a:endParaRPr lang="pl-PL" dirty="0" smtClean="0"/>
          </a:p>
          <a:p>
            <a:r>
              <a:rPr lang="pl-PL" i="1" dirty="0" smtClean="0"/>
              <a:t>Nie musicie przychodzić do biblioteki, to my przychodzimy do Was </a:t>
            </a:r>
            <a:r>
              <a:rPr lang="pl-PL" dirty="0" smtClean="0"/>
              <a:t>Materiały wideo ze szkolenia</a:t>
            </a:r>
          </a:p>
          <a:p>
            <a:endParaRPr lang="pl-PL" dirty="0" smtClean="0"/>
          </a:p>
          <a:p>
            <a:r>
              <a:rPr lang="pl-PL" i="1" dirty="0" smtClean="0"/>
              <a:t>Pomożemy Wam doskonalić umiejętności komunikacyjne, podniesiemy Waszą wartość na rynku pracy</a:t>
            </a:r>
          </a:p>
          <a:p>
            <a:endParaRPr lang="pl-PL" dirty="0" smtClean="0"/>
          </a:p>
          <a:p>
            <a:r>
              <a:rPr lang="pl-PL" i="1" dirty="0" smtClean="0"/>
              <a:t>U nas naprawdę nie jest szaro i smutno, przyjdźcie do biblioteki </a:t>
            </a:r>
            <a:br>
              <a:rPr lang="pl-PL" i="1" dirty="0" smtClean="0"/>
            </a:br>
            <a:r>
              <a:rPr lang="pl-PL" i="1" dirty="0" smtClean="0"/>
              <a:t>nie tylko na szkolenie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8194" name="Picture 2" descr="circle, facebook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32" y="1092018"/>
            <a:ext cx="715144" cy="7151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ircle, twitter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60" y="1988840"/>
            <a:ext cx="708488" cy="7084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pinterest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61" y="2922176"/>
            <a:ext cx="710863" cy="710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youtube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77" y="3894888"/>
            <a:ext cx="689366" cy="6893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linkedin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73" y="4861398"/>
            <a:ext cx="715144" cy="7151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camera, instagram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12" y="5661248"/>
            <a:ext cx="891266" cy="8912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8942"/>
            <a:ext cx="8768805" cy="6348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ilwaukee library: Advertising it right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8640"/>
            <a:ext cx="6768752" cy="6474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Im Hungry!! Mc donalds!!!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7698"/>
            <a:ext cx="9144000" cy="8696618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0" y="3284984"/>
            <a:ext cx="9144000" cy="1512168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b="1" dirty="0" smtClean="0">
                <a:latin typeface="Calibri" pitchFamily="34" charset="0"/>
              </a:rPr>
              <a:t>#5 OBŻARSTWO</a:t>
            </a:r>
            <a:endParaRPr lang="pl-PL" sz="6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71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2492896"/>
            <a:ext cx="8229600" cy="820688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Nie da się być wszędzie i we właściwy sposób</a:t>
            </a:r>
          </a:p>
        </p:txBody>
      </p:sp>
    </p:spTree>
    <p:extLst>
      <p:ext uri="{BB962C8B-B14F-4D97-AF65-F5344CB8AC3E}">
        <p14:creationId xmlns="" xmlns:p14="http://schemas.microsoft.com/office/powerpoint/2010/main" val="82153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atercress, Endive, and Grilled-Peach Salad - Martha Stewart Recip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-171400"/>
            <a:ext cx="9231444" cy="87775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395536" y="849697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/>
              <a:t>Postaw na jakość</a:t>
            </a:r>
            <a:endParaRPr lang="pl-PL" sz="3200" b="1" dirty="0"/>
          </a:p>
        </p:txBody>
      </p:sp>
    </p:spTree>
    <p:extLst>
      <p:ext uri="{BB962C8B-B14F-4D97-AF65-F5344CB8AC3E}">
        <p14:creationId xmlns="" xmlns:p14="http://schemas.microsoft.com/office/powerpoint/2010/main" val="132949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pl-PL" dirty="0" smtClean="0"/>
              <a:t>Unikaj zbyt oficjalnego i sztywnego języka</a:t>
            </a:r>
          </a:p>
          <a:p>
            <a:r>
              <a:rPr lang="pl-PL" dirty="0" smtClean="0"/>
              <a:t>Zamieszczaj ciekawe treści – odpowiednie do grupy odbiorców oraz specyfiki serwisu</a:t>
            </a:r>
          </a:p>
          <a:p>
            <a:r>
              <a:rPr lang="pl-PL" dirty="0"/>
              <a:t>Komunikuj </a:t>
            </a:r>
            <a:r>
              <a:rPr lang="pl-PL" dirty="0" smtClean="0"/>
              <a:t>się</a:t>
            </a:r>
          </a:p>
          <a:p>
            <a:r>
              <a:rPr lang="pl-PL" dirty="0" smtClean="0"/>
              <a:t>Słuchaj i odpowiadaj</a:t>
            </a:r>
            <a:endParaRPr lang="pl-PL" dirty="0"/>
          </a:p>
          <a:p>
            <a:r>
              <a:rPr lang="pl-PL" dirty="0" smtClean="0"/>
              <a:t>Opowiadaj historie</a:t>
            </a:r>
          </a:p>
          <a:p>
            <a:r>
              <a:rPr lang="pl-PL" dirty="0" smtClean="0"/>
              <a:t>Wykorzystuj różne </a:t>
            </a:r>
            <a:r>
              <a:rPr lang="pl-PL" dirty="0" err="1" smtClean="0"/>
              <a:t>social</a:t>
            </a:r>
            <a:r>
              <a:rPr lang="pl-PL" dirty="0" smtClean="0"/>
              <a:t> media</a:t>
            </a:r>
          </a:p>
          <a:p>
            <a:r>
              <a:rPr lang="pl-PL" dirty="0" smtClean="0"/>
              <a:t>Miej poczucie humoru!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32948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licklikemov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3752850" cy="1733551"/>
          </a:xfrm>
          <a:prstGeom prst="rect">
            <a:avLst/>
          </a:prstGeom>
          <a:noFill/>
        </p:spPr>
      </p:pic>
      <p:pic>
        <p:nvPicPr>
          <p:cNvPr id="88068" name="Picture 4" descr="partygirlF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6632"/>
            <a:ext cx="3676650" cy="4924425"/>
          </a:xfrm>
          <a:prstGeom prst="rect">
            <a:avLst/>
          </a:prstGeom>
          <a:noFill/>
        </p:spPr>
      </p:pic>
      <p:pic>
        <p:nvPicPr>
          <p:cNvPr id="88070" name="Picture 6" descr="movetwee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2976"/>
            <a:ext cx="4933950" cy="838201"/>
          </a:xfrm>
          <a:prstGeom prst="rect">
            <a:avLst/>
          </a:prstGeom>
          <a:noFill/>
        </p:spPr>
      </p:pic>
      <p:pic>
        <p:nvPicPr>
          <p:cNvPr id="88072" name="Picture 8" descr="volunteermovetwee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132856"/>
            <a:ext cx="4914900" cy="847725"/>
          </a:xfrm>
          <a:prstGeom prst="rect">
            <a:avLst/>
          </a:prstGeom>
          <a:noFill/>
        </p:spPr>
      </p:pic>
      <p:pic>
        <p:nvPicPr>
          <p:cNvPr id="5122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19" y="4293096"/>
            <a:ext cx="3864190" cy="229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0451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rilliant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640"/>
            <a:ext cx="4845546" cy="6468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5039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o you see it too, how the clouds are grasping at the land below. I see a head and two big claws .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379806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0" y="5157192"/>
            <a:ext cx="9180512" cy="1512168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b="1" dirty="0" smtClean="0">
                <a:latin typeface="Calibri" pitchFamily="34" charset="0"/>
              </a:rPr>
              <a:t>#6 GNIEW</a:t>
            </a:r>
            <a:endParaRPr lang="pl-PL" sz="6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To co raz opublikowane w </a:t>
            </a:r>
            <a:r>
              <a:rPr lang="pl-PL" dirty="0" err="1" smtClean="0"/>
              <a:t>internecie</a:t>
            </a:r>
            <a:r>
              <a:rPr lang="pl-PL" dirty="0" smtClean="0"/>
              <a:t>, z reguły na zawsze tam pozostaje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Pomyśl 2 razy zanim coś napiszesz</a:t>
            </a:r>
          </a:p>
          <a:p>
            <a:endParaRPr lang="pl-PL" dirty="0"/>
          </a:p>
          <a:p>
            <a:r>
              <a:rPr lang="pl-PL" dirty="0" smtClean="0"/>
              <a:t>Stwórz ramy „procedury kryzysowej”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pl-PL" sz="4000" b="1" i="1" dirty="0" smtClean="0">
                <a:solidFill>
                  <a:srgbClr val="002060"/>
                </a:solidFill>
              </a:rPr>
              <a:t>Komunikacja kryzysowa</a:t>
            </a:r>
            <a:endParaRPr lang="pl-PL" sz="4000" b="1" i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997152"/>
          </a:xfrm>
        </p:spPr>
        <p:txBody>
          <a:bodyPr>
            <a:normAutofit/>
          </a:bodyPr>
          <a:lstStyle/>
          <a:p>
            <a:r>
              <a:rPr lang="pl-PL" sz="2800" dirty="0" smtClean="0"/>
              <a:t>Przyjmij do wiadomości, że użytkownik może </a:t>
            </a:r>
            <a:br>
              <a:rPr lang="pl-PL" sz="2800" dirty="0" smtClean="0"/>
            </a:br>
            <a:r>
              <a:rPr lang="pl-PL" sz="2800" dirty="0" smtClean="0"/>
              <a:t>(i ma prawo) się skarżyć</a:t>
            </a:r>
          </a:p>
          <a:p>
            <a:r>
              <a:rPr lang="pl-PL" sz="2800" dirty="0" smtClean="0"/>
              <a:t>Jeśli wymaga tego sytuacja, przeproś za błąd lub incydent</a:t>
            </a:r>
          </a:p>
          <a:p>
            <a:r>
              <a:rPr lang="pl-PL" sz="2800" dirty="0" smtClean="0"/>
              <a:t>Wyjaśnij dlaczego wystąpiła ta nieprzyjemna sytuacja </a:t>
            </a:r>
          </a:p>
          <a:p>
            <a:r>
              <a:rPr lang="pl-PL" sz="2800" dirty="0" smtClean="0"/>
              <a:t>Zastanów się, co poprawi nastrój użytkownikowi </a:t>
            </a:r>
            <a:r>
              <a:rPr lang="pl-PL" sz="2800" dirty="0" smtClean="0">
                <a:sym typeface="Wingdings" pitchFamily="2" charset="2"/>
              </a:rPr>
              <a:t></a:t>
            </a:r>
          </a:p>
          <a:p>
            <a:r>
              <a:rPr lang="pl-PL" sz="2800" dirty="0" smtClean="0">
                <a:sym typeface="Wingdings" pitchFamily="2" charset="2"/>
              </a:rPr>
              <a:t>Zachowuj się odpowiednio do sytuacji</a:t>
            </a:r>
          </a:p>
          <a:p>
            <a:r>
              <a:rPr lang="pl-PL" sz="2800" dirty="0" smtClean="0">
                <a:sym typeface="Wingdings" pitchFamily="2" charset="2"/>
              </a:rPr>
              <a:t>Zrezygnuj (jeśli wyczerpałeś wszystkie powyższe możliwości, a użytkownik wciąż ma pretensje)</a:t>
            </a:r>
            <a:endParaRPr lang="pl-PL" sz="2800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i="1" dirty="0" smtClean="0"/>
              <a:t>Zanim się rozgniewamy…</a:t>
            </a:r>
            <a:endParaRPr lang="pl-PL" sz="2800" i="1" dirty="0"/>
          </a:p>
        </p:txBody>
      </p:sp>
      <p:pic>
        <p:nvPicPr>
          <p:cNvPr id="4" name="kara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3568" y="908720"/>
            <a:ext cx="7560840" cy="56706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674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ppy sleeping upside down :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75456"/>
            <a:ext cx="9236843" cy="84606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/>
          <p:cNvSpPr/>
          <p:nvPr/>
        </p:nvSpPr>
        <p:spPr>
          <a:xfrm>
            <a:off x="31029" y="404664"/>
            <a:ext cx="9144000" cy="1512168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 b="1" dirty="0" smtClean="0">
                <a:latin typeface="Calibri" pitchFamily="34" charset="0"/>
              </a:rPr>
              <a:t>#7 LENISTWO</a:t>
            </a:r>
            <a:endParaRPr lang="pl-PL" sz="6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rmAutofit/>
          </a:bodyPr>
          <a:lstStyle/>
          <a:p>
            <a:r>
              <a:rPr lang="pl-PL" dirty="0" smtClean="0"/>
              <a:t>Profil, którego nie ma, jest lepszy od </a:t>
            </a:r>
            <a:r>
              <a:rPr lang="pl-PL" b="1" dirty="0" smtClean="0"/>
              <a:t>nieaktualizowanego</a:t>
            </a:r>
          </a:p>
          <a:p>
            <a:r>
              <a:rPr lang="pl-PL" dirty="0" smtClean="0"/>
              <a:t>Nie zostawiaj informacji bez odpowiedzi</a:t>
            </a:r>
          </a:p>
          <a:p>
            <a:r>
              <a:rPr lang="pl-PL" dirty="0" smtClean="0"/>
              <a:t>Bądź systematyczny</a:t>
            </a:r>
          </a:p>
          <a:p>
            <a:r>
              <a:rPr lang="pl-PL" dirty="0" smtClean="0"/>
              <a:t>Rozmawiaj i komunikuj się</a:t>
            </a:r>
          </a:p>
          <a:p>
            <a:r>
              <a:rPr lang="pl-PL" b="1" dirty="0" smtClean="0"/>
              <a:t>Analizuj statystyki i dane</a:t>
            </a:r>
          </a:p>
          <a:p>
            <a:r>
              <a:rPr lang="pl-PL" dirty="0" smtClean="0"/>
              <a:t>Serwis </a:t>
            </a:r>
            <a:r>
              <a:rPr lang="pl-PL" dirty="0" err="1" smtClean="0"/>
              <a:t>społecznościowy</a:t>
            </a:r>
            <a:r>
              <a:rPr lang="pl-PL" dirty="0" smtClean="0"/>
              <a:t> to nie tablica ogłoszeń</a:t>
            </a:r>
          </a:p>
          <a:p>
            <a:r>
              <a:rPr lang="pl-PL" dirty="0" smtClean="0"/>
              <a:t>I to nie tylko Twój profil</a:t>
            </a:r>
          </a:p>
          <a:p>
            <a:pPr lvl="1"/>
            <a:r>
              <a:rPr lang="pl-PL" dirty="0" smtClean="0"/>
              <a:t>Obserwuj innych</a:t>
            </a:r>
          </a:p>
          <a:p>
            <a:pPr lvl="1"/>
            <a:r>
              <a:rPr lang="pl-PL" dirty="0" smtClean="0"/>
              <a:t>Komentuj innych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omenfindingmen.com/wp-content/uploads/2011/06/surprised-0309-lg-374783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73424"/>
            <a:ext cx="6912768" cy="5184576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7884368" y="6597352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solidFill>
                  <a:schemeClr val="bg1">
                    <a:lumMod val="75000"/>
                  </a:schemeClr>
                </a:solidFill>
              </a:rPr>
              <a:t>fot. Burke</a:t>
            </a:r>
            <a:endParaRPr lang="pl-PL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/>
              <a:t>Kreowanie zawartości, opowiadanie historii, budowanie </a:t>
            </a:r>
            <a:r>
              <a:rPr lang="pl-PL" dirty="0" smtClean="0"/>
              <a:t>zaangażowania</a:t>
            </a:r>
          </a:p>
          <a:p>
            <a:pPr marL="0" indent="0" algn="ctr">
              <a:buNone/>
            </a:pPr>
            <a:r>
              <a:rPr lang="pl-PL" dirty="0" smtClean="0"/>
              <a:t> </a:t>
            </a:r>
            <a:r>
              <a:rPr lang="pl-PL" dirty="0"/>
              <a:t>– uczyń to swoim codziennym nawykiem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42394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30000"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683568" y="40466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i="1" dirty="0" smtClean="0"/>
              <a:t>Dziękuję za uwagę</a:t>
            </a:r>
          </a:p>
          <a:p>
            <a:pPr algn="ctr"/>
            <a:endParaRPr lang="pl-PL" sz="5400" b="1" i="1" dirty="0" smtClean="0"/>
          </a:p>
          <a:p>
            <a:pPr algn="ctr"/>
            <a:r>
              <a:rPr lang="pl-PL" sz="5400" b="1" i="1" dirty="0" smtClean="0"/>
              <a:t>I zapraszam do rozmowy </a:t>
            </a:r>
            <a:r>
              <a:rPr lang="pl-PL" sz="5400" b="1" i="1" dirty="0" smtClean="0">
                <a:sym typeface="Wingdings" pitchFamily="2" charset="2"/>
              </a:rPr>
              <a:t> </a:t>
            </a:r>
            <a:endParaRPr lang="pl-PL" sz="5400" b="1" i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843808" y="3645024"/>
            <a:ext cx="3240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Bożena </a:t>
            </a:r>
            <a:r>
              <a:rPr lang="pl-PL" sz="2800" dirty="0" err="1" smtClean="0"/>
              <a:t>Jaskowska</a:t>
            </a:r>
            <a:endParaRPr lang="pl-PL" sz="2800" dirty="0" smtClean="0"/>
          </a:p>
          <a:p>
            <a:pPr algn="ctr"/>
            <a:r>
              <a:rPr lang="pl-PL" sz="2800" dirty="0" err="1" smtClean="0"/>
              <a:t>bjasko@ur.edu.pl</a:t>
            </a: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765</Words>
  <Application>Microsoft Office PowerPoint</Application>
  <PresentationFormat>Pokaz na ekranie (4:3)</PresentationFormat>
  <Paragraphs>157</Paragraphs>
  <Slides>51</Slides>
  <Notes>6</Notes>
  <HiddenSlides>0</HiddenSlides>
  <MMClips>3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51</vt:i4>
      </vt:variant>
    </vt:vector>
  </HeadingPairs>
  <TitlesOfParts>
    <vt:vector size="52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Strategia obecności biblioteki  w mediach społecznościowych </vt:lpstr>
      <vt:lpstr>Strategia działań w social mediach powinna być częścią szerszego planu działań komunikacyjnych</vt:lpstr>
      <vt:lpstr>Analiza wstępna </vt:lpstr>
      <vt:lpstr>Strategia działań</vt:lpstr>
      <vt:lpstr>Wdrożenie</vt:lpstr>
      <vt:lpstr>Ocena efektów</vt:lpstr>
      <vt:lpstr>Slajd 16</vt:lpstr>
      <vt:lpstr>Slajd 17</vt:lpstr>
      <vt:lpstr>Chcesz być wszędzie?</vt:lpstr>
      <vt:lpstr>Chcesz być szybko?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#szkoleniebiblioteczne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Komunikacja kryzysowa</vt:lpstr>
      <vt:lpstr>Zanim się rozgniewamy…</vt:lpstr>
      <vt:lpstr>Slajd 47</vt:lpstr>
      <vt:lpstr>Slajd 48</vt:lpstr>
      <vt:lpstr>Slajd 49</vt:lpstr>
      <vt:lpstr>Slajd 50</vt:lpstr>
      <vt:lpstr>Slajd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Bozena</dc:creator>
  <cp:lastModifiedBy>Bozena</cp:lastModifiedBy>
  <cp:revision>75</cp:revision>
  <dcterms:created xsi:type="dcterms:W3CDTF">2014-06-15T11:35:22Z</dcterms:created>
  <dcterms:modified xsi:type="dcterms:W3CDTF">2014-06-25T08:45:50Z</dcterms:modified>
</cp:coreProperties>
</file>