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69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1" r:id="rId25"/>
    <p:sldId id="279" r:id="rId26"/>
    <p:sldId id="280" r:id="rId27"/>
    <p:sldId id="282" r:id="rId28"/>
    <p:sldId id="283" r:id="rId29"/>
    <p:sldId id="285" r:id="rId30"/>
    <p:sldId id="284" r:id="rId31"/>
    <p:sldId id="303" r:id="rId32"/>
    <p:sldId id="297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6" r:id="rId43"/>
    <p:sldId id="295" r:id="rId44"/>
    <p:sldId id="298" r:id="rId45"/>
    <p:sldId id="300" r:id="rId46"/>
    <p:sldId id="299" r:id="rId47"/>
    <p:sldId id="301" r:id="rId48"/>
    <p:sldId id="302" r:id="rId4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20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kąt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Prostokąt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Prostokąt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Prostokąt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Prostokąt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Prostokąt zaokrąglony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Prostokąt zaokrąglony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Prostokąt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125F972-88AA-43FD-B357-0CBFD999F5C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5FBF167-4979-46CF-9B23-46841E4AB1D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5F972-88AA-43FD-B357-0CBFD999F5C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F167-4979-46CF-9B23-46841E4AB1D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5F972-88AA-43FD-B357-0CBFD999F5C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F167-4979-46CF-9B23-46841E4AB1D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5F972-88AA-43FD-B357-0CBFD999F5C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F167-4979-46CF-9B23-46841E4AB1D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6" name="Symbol zastępczy daty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125F972-88AA-43FD-B357-0CBFD999F5C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5FBF167-4979-46CF-9B23-46841E4AB1D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125F972-88AA-43FD-B357-0CBFD999F5C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5FBF167-4979-46CF-9B23-46841E4AB1D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5F972-88AA-43FD-B357-0CBFD999F5C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F167-4979-46CF-9B23-46841E4AB1D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5F972-88AA-43FD-B357-0CBFD999F5C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F167-4979-46CF-9B23-46841E4AB1D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5F972-88AA-43FD-B357-0CBFD999F5C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F167-4979-46CF-9B23-46841E4AB1D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5F972-88AA-43FD-B357-0CBFD999F5C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F167-4979-46CF-9B23-46841E4AB1D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5F972-88AA-43FD-B357-0CBFD999F5C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F167-4979-46CF-9B23-46841E4AB1D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Prostokąt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Prostokąt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Prostokąt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Prostokąt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Prostokąt zaokrąglony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Prostokąt zaokrąglony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Prostokąt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Prostokąt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Prostokąt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Prostokąt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Prostokąt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Prostokąt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125F972-88AA-43FD-B357-0CBFD999F5C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5FBF167-4979-46CF-9B23-46841E4AB1DE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57200" y="1988841"/>
            <a:ext cx="8458200" cy="1883072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Rozmowy o bibliotekarzach (dyplomowanych)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57200" y="4293096"/>
            <a:ext cx="5050904" cy="1359442"/>
          </a:xfrm>
        </p:spPr>
        <p:txBody>
          <a:bodyPr/>
          <a:lstStyle/>
          <a:p>
            <a:r>
              <a:rPr lang="pl-PL" dirty="0" smtClean="0"/>
              <a:t>Monika Curyło</a:t>
            </a:r>
          </a:p>
          <a:p>
            <a:r>
              <a:rPr lang="pl-PL" dirty="0" smtClean="0"/>
              <a:t>Uniwersytet Jagielloński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Strona Ministerstwa Nauki i Szkolnictwa  Wyższego - obecnie</a:t>
            </a:r>
            <a:endParaRPr lang="pl-PL" sz="2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24 pytania</a:t>
            </a:r>
          </a:p>
          <a:p>
            <a:pPr>
              <a:buNone/>
            </a:pPr>
            <a:r>
              <a:rPr lang="pl-PL" sz="2400" dirty="0" smtClean="0"/>
              <a:t>V Liceum Ogólnokształcące im. A. Witkowskiego </a:t>
            </a:r>
          </a:p>
          <a:p>
            <a:pPr>
              <a:buNone/>
            </a:pPr>
            <a:r>
              <a:rPr lang="pl-PL" sz="2400" dirty="0" smtClean="0"/>
              <a:t>I Liceum Ogólnokształcące im. B. Nowodworskiego</a:t>
            </a:r>
          </a:p>
          <a:p>
            <a:pPr>
              <a:buNone/>
            </a:pPr>
            <a:r>
              <a:rPr lang="pl-PL" sz="2400" dirty="0" smtClean="0"/>
              <a:t>361 maturzystów</a:t>
            </a:r>
          </a:p>
          <a:p>
            <a:pPr>
              <a:buNone/>
            </a:pPr>
            <a:r>
              <a:rPr lang="pl-PL" sz="2400" dirty="0" smtClean="0"/>
              <a:t>177 mężczyzn, 184 kobiety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(i wszyscy chcą studiować)</a:t>
            </a:r>
            <a:endParaRPr lang="pl-PL" sz="2400" dirty="0"/>
          </a:p>
        </p:txBody>
      </p:sp>
      <p:pic>
        <p:nvPicPr>
          <p:cNvPr id="4" name="Obraz 3" descr="C:\Users\Monika\Documents\Łódź 2014\strona Ministerstwa Nauki i szkolnictwa - dyplomowani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9" y="2276873"/>
            <a:ext cx="763284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sz="3600" dirty="0" smtClean="0"/>
              <a:t>A jeszcze tak niedawno…</a:t>
            </a:r>
            <a:endParaRPr lang="pl-P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Ustawa prawo o szkolnictwie wyższym (wersja z 2005)</a:t>
            </a:r>
            <a:endParaRPr lang="pl-PL" sz="2400" dirty="0"/>
          </a:p>
        </p:txBody>
      </p:sp>
      <p:pic>
        <p:nvPicPr>
          <p:cNvPr id="11266" name="Picture 2" descr="C:\Users\Monika\Documents\Łódź 2014\Ustawa o szkolnictwie wyższym wersja z 2005 art 17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5090" y="2249488"/>
            <a:ext cx="5313820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900" dirty="0" smtClean="0"/>
              <a:t>Rozporządzenie Ministra Nauki i Szkolnictwa Wyższego z 21 sierpnia 2006</a:t>
            </a:r>
            <a:endParaRPr lang="pl-PL" sz="1900" dirty="0"/>
          </a:p>
        </p:txBody>
      </p:sp>
      <p:pic>
        <p:nvPicPr>
          <p:cNvPr id="1026" name="Picture 2" descr="C:\Users\Monika\Documents\Łódź 2014\Rozporządzenie z 2016 bibliotekarze dyplomowani zasady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6787" y="2420938"/>
            <a:ext cx="7210425" cy="3981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Rozporządzenie z 2006</a:t>
            </a:r>
            <a:endParaRPr lang="pl-PL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76872"/>
            <a:ext cx="3818309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Users\Monika\Documents\Łódź 2014\Rozporządzenie z 2016 bibliotekarze dyplomowani zasady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0760" y="1988840"/>
            <a:ext cx="4453562" cy="42774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Dyplomowany.pl</a:t>
            </a:r>
            <a:r>
              <a:rPr lang="pl-PL" dirty="0" smtClean="0"/>
              <a:t> - gdzie</a:t>
            </a:r>
            <a:endParaRPr lang="pl-PL" dirty="0"/>
          </a:p>
        </p:txBody>
      </p:sp>
      <p:pic>
        <p:nvPicPr>
          <p:cNvPr id="3074" name="Picture 2" descr="C:\Users\Monika\Documents\Łódź 2014\dyplomowany pl 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4687" y="2249488"/>
            <a:ext cx="5154625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C:\Users\Monika\Documents\Łódź 2014\dyplomowany pl 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9118" y="2249488"/>
            <a:ext cx="5005763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122" name="Picture 2" descr="C:\Users\Monika\Documents\Łódź 2014\dyplomowany pl 3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9378" y="2249488"/>
            <a:ext cx="4745244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800" b="1" dirty="0" smtClean="0"/>
              <a:t>ORIENTACYJNE ZAGADNIENIA DO CZĘŚCI GÓLNOZAWODOWEJ EGZAMINU</a:t>
            </a:r>
            <a:endParaRPr lang="pl-PL" sz="1800" dirty="0"/>
          </a:p>
        </p:txBody>
      </p:sp>
      <p:pic>
        <p:nvPicPr>
          <p:cNvPr id="6146" name="Picture 2" descr="C:\Users\Monika\Documents\Łódź 2014\dyplomowany pl 4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5164" y="2249488"/>
            <a:ext cx="4553672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Wykaz specjalizacji</a:t>
            </a:r>
            <a:endParaRPr lang="pl-PL" dirty="0"/>
          </a:p>
        </p:txBody>
      </p:sp>
      <p:pic>
        <p:nvPicPr>
          <p:cNvPr id="7173" name="Picture 5" descr="C:\Users\Monika\Documents\Łódź 2014\dyplomowany pl 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2135" y="1988840"/>
            <a:ext cx="4461865" cy="3792910"/>
          </a:xfrm>
          <a:prstGeom prst="rect">
            <a:avLst/>
          </a:prstGeom>
          <a:noFill/>
        </p:spPr>
      </p:pic>
      <p:pic>
        <p:nvPicPr>
          <p:cNvPr id="7174" name="Picture 6" descr="C:\Users\Monika\Documents\Łódź 2014\dyplomowany pl 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36912"/>
            <a:ext cx="4261470" cy="3668182"/>
          </a:xfrm>
          <a:prstGeom prst="rect">
            <a:avLst/>
          </a:prstGeom>
          <a:noFill/>
        </p:spPr>
      </p:pic>
      <p:pic>
        <p:nvPicPr>
          <p:cNvPr id="7175" name="Picture 7" descr="C:\Users\Monika\Documents\Łódź 2014\dyplomowany pl 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3429000"/>
            <a:ext cx="4511089" cy="24964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Lektury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sz="1200" b="1" dirty="0" smtClean="0"/>
              <a:t>Wykaz lektur proponowanych dla kandydatów na dyplomowanych bibliotekarzy oraz dyplomowanych pracowników dokumentacji i informacji naukowej.</a:t>
            </a:r>
            <a:endParaRPr lang="pl-PL" sz="1200" dirty="0" smtClean="0"/>
          </a:p>
          <a:p>
            <a:pPr>
              <a:buNone/>
            </a:pPr>
            <a:r>
              <a:rPr lang="pl-PL" sz="1200" b="1" dirty="0" smtClean="0"/>
              <a:t>(obowiązuje od 2012 roku)</a:t>
            </a:r>
            <a:endParaRPr lang="pl-PL" sz="1200" dirty="0" smtClean="0"/>
          </a:p>
          <a:p>
            <a:pPr lvl="0">
              <a:buNone/>
            </a:pPr>
            <a:r>
              <a:rPr lang="pl-PL" sz="1200" i="1" dirty="0" smtClean="0"/>
              <a:t>Archiwa – nowe problemy, nowe rozwiązania: XVII Konferencja Archiwów Instytucji Kulturalnych i Naukowych Stowarzyszenia Archiwistów Polskich, Słupsk-Ustka, 7-9 czerwca 2009 r. </a:t>
            </a:r>
            <a:r>
              <a:rPr lang="pl-PL" sz="1200" dirty="0" smtClean="0"/>
              <a:t>Pod red. Anny Krzemińskiej. Słupsk-Kraków 2010</a:t>
            </a:r>
          </a:p>
          <a:p>
            <a:pPr lvl="0">
              <a:buNone/>
            </a:pPr>
            <a:r>
              <a:rPr lang="pl-PL" sz="1200" dirty="0" smtClean="0"/>
              <a:t>BABIK WIESŁAW: </a:t>
            </a:r>
            <a:r>
              <a:rPr lang="pl-PL" sz="1200" i="1" dirty="0" smtClean="0"/>
              <a:t>Słowa kluczowe. </a:t>
            </a:r>
            <a:r>
              <a:rPr lang="pl-PL" sz="1200" dirty="0" smtClean="0"/>
              <a:t>Kraków 2010 </a:t>
            </a:r>
          </a:p>
          <a:p>
            <a:pPr lvl="0">
              <a:buNone/>
            </a:pPr>
            <a:r>
              <a:rPr lang="pl-PL" sz="1200" i="1" dirty="0" smtClean="0"/>
              <a:t>Bibliologia. Problemy badawcze nauk humanistycznych.</a:t>
            </a:r>
            <a:r>
              <a:rPr lang="pl-PL" sz="1200" dirty="0" smtClean="0"/>
              <a:t> Praca zbiorowa pod red. Dariusza Kuźminy. Warszawa 2007</a:t>
            </a:r>
          </a:p>
          <a:p>
            <a:pPr>
              <a:buNone/>
            </a:pPr>
            <a:r>
              <a:rPr lang="pl-PL" sz="1200" i="1" dirty="0" smtClean="0"/>
              <a:t>Biblioteka w kryzysie czy kryzys w bibliotece? IV Konferencja Biblioteki Politechniki Łódzkiej, Łódź 15-17 czerwca 2010 r.: materiały konferencyjne.</a:t>
            </a:r>
          </a:p>
          <a:p>
            <a:pPr>
              <a:buNone/>
            </a:pPr>
            <a:r>
              <a:rPr lang="pl-PL" sz="1200" i="1" dirty="0" smtClean="0"/>
              <a:t>(…)</a:t>
            </a:r>
          </a:p>
          <a:p>
            <a:pPr>
              <a:buNone/>
            </a:pPr>
            <a:endParaRPr lang="pl-PL" sz="1200" i="1" dirty="0" smtClean="0"/>
          </a:p>
          <a:p>
            <a:pPr lvl="0">
              <a:buNone/>
            </a:pPr>
            <a:r>
              <a:rPr lang="pl-PL" sz="1200" dirty="0" smtClean="0"/>
              <a:t>ŻMIGRODZKI  ZBIGNIEW: </a:t>
            </a:r>
            <a:r>
              <a:rPr lang="pl-PL" sz="1200" i="1" dirty="0" smtClean="0"/>
              <a:t>Problemy bibliotekarskiej etyki zawodowej. </a:t>
            </a:r>
            <a:r>
              <a:rPr lang="pl-PL" sz="1200" dirty="0" smtClean="0"/>
              <a:t>Katowice 1991</a:t>
            </a:r>
          </a:p>
          <a:p>
            <a:pPr>
              <a:buNone/>
            </a:pPr>
            <a:r>
              <a:rPr lang="pl-PL" sz="1200" b="1" dirty="0" smtClean="0"/>
              <a:t>DODATKOWO:</a:t>
            </a:r>
            <a:endParaRPr lang="pl-PL" sz="1200" dirty="0" smtClean="0"/>
          </a:p>
          <a:p>
            <a:pPr lvl="0">
              <a:buNone/>
            </a:pPr>
            <a:r>
              <a:rPr lang="pl-PL" sz="1200" dirty="0" smtClean="0"/>
              <a:t>Wydawnictwa informacyjne z zakresu bibliotekoznawstwa i informacji naukowej (encyklopedie, słowniki)</a:t>
            </a:r>
          </a:p>
          <a:p>
            <a:pPr lvl="0">
              <a:buNone/>
            </a:pPr>
            <a:r>
              <a:rPr lang="pl-PL" sz="1200" dirty="0" smtClean="0"/>
              <a:t>Podstawowe czasopisma (w tym zagraniczne)</a:t>
            </a:r>
          </a:p>
          <a:p>
            <a:pPr lvl="0">
              <a:buNone/>
            </a:pPr>
            <a:r>
              <a:rPr lang="pl-PL" sz="1200" dirty="0" smtClean="0"/>
              <a:t>Każdego roku nowe wydanie opracowania ŁUKASZA GOŁĘBIEWSKIEGO: </a:t>
            </a:r>
            <a:r>
              <a:rPr lang="pl-PL" sz="1200" i="1" dirty="0" smtClean="0"/>
              <a:t>Rynek książki w Polsce</a:t>
            </a:r>
            <a:endParaRPr lang="pl-PL" sz="1200" dirty="0" smtClean="0"/>
          </a:p>
          <a:p>
            <a:pPr>
              <a:buNone/>
            </a:pPr>
            <a:endParaRPr lang="pl-PL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Najczęściej zadawane pytania</a:t>
            </a:r>
            <a:endParaRPr lang="pl-PL" dirty="0"/>
          </a:p>
        </p:txBody>
      </p:sp>
      <p:pic>
        <p:nvPicPr>
          <p:cNvPr id="8194" name="Picture 2" descr="C:\Users\Monika\Documents\Łódź 2014\dyplomowany pl 8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3984" y="2249488"/>
            <a:ext cx="5296031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Zaświadczenie</a:t>
            </a:r>
            <a:endParaRPr lang="pl-PL" dirty="0"/>
          </a:p>
        </p:txBody>
      </p:sp>
      <p:pic>
        <p:nvPicPr>
          <p:cNvPr id="9218" name="Picture 2" descr="C:\Users\Monika\Documents\Łódź 2014\zaświadczenie dla dyplomowanego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6689" y="2249488"/>
            <a:ext cx="3770622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Monika\Documents\Łódź 2014\jabłko Gowina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4869160"/>
            <a:ext cx="1200150" cy="1343025"/>
          </a:xfrm>
          <a:prstGeom prst="rect">
            <a:avLst/>
          </a:prstGeom>
          <a:noFill/>
        </p:spPr>
      </p:pic>
      <p:pic>
        <p:nvPicPr>
          <p:cNvPr id="10243" name="Picture 3" descr="C:\Users\Monika\Documents\Łódź 2014\Informacja w sprawie działalności Komisji Egzaminacyjnej październik 20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780291"/>
            <a:ext cx="7200800" cy="56624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Projekt ustawy o zmianie ustaw regulujących wykonywanie niektórych zawodów</a:t>
            </a:r>
            <a:endParaRPr lang="pl-PL" sz="1600" dirty="0"/>
          </a:p>
        </p:txBody>
      </p:sp>
      <p:pic>
        <p:nvPicPr>
          <p:cNvPr id="12290" name="Picture 2" descr="C:\Users\Monika\Documents\Łódź 2014\uzasadnienie deregulacji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0272" y="2249488"/>
            <a:ext cx="6943455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800" dirty="0" smtClean="0"/>
              <a:t>Projekt ustawy o zmianie ustaw regulujących wykonywanie niektórych zawodów - uzasadnienie</a:t>
            </a:r>
            <a:endParaRPr lang="pl-PL" sz="1800" dirty="0"/>
          </a:p>
        </p:txBody>
      </p:sp>
      <p:pic>
        <p:nvPicPr>
          <p:cNvPr id="13314" name="Picture 2" descr="C:\Users\Monika\Documents\Łódź 2014\uzasadnienie deregulacji 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7849" y="2249488"/>
            <a:ext cx="6548301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800" dirty="0" smtClean="0"/>
              <a:t>Projekt ustawy o zmianie ustaw regulujących wykonywanie niektórych zawodów - uzasadnienie</a:t>
            </a:r>
            <a:endParaRPr lang="pl-PL" sz="1800" dirty="0"/>
          </a:p>
        </p:txBody>
      </p:sp>
      <p:pic>
        <p:nvPicPr>
          <p:cNvPr id="14338" name="Picture 2" descr="C:\Users\Monika\Documents\Łódź 2014\uzasadnienie deregulacji 3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2782" y="2249488"/>
            <a:ext cx="5298436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Opinia Konferencji Dyrektorów Bibliotek Akademickich Szkół Polskich </a:t>
            </a:r>
            <a:endParaRPr lang="pl-PL" sz="2000" dirty="0"/>
          </a:p>
        </p:txBody>
      </p:sp>
      <p:pic>
        <p:nvPicPr>
          <p:cNvPr id="15362" name="Picture 2" descr="C:\Users\Monika\Documents\Łódź 2014\Opinia konferencji dyrektorów 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76872"/>
            <a:ext cx="3629025" cy="1228725"/>
          </a:xfrm>
          <a:prstGeom prst="rect">
            <a:avLst/>
          </a:prstGeom>
          <a:noFill/>
        </p:spPr>
      </p:pic>
      <p:pic>
        <p:nvPicPr>
          <p:cNvPr id="15363" name="Picture 3" descr="C:\Users\Monika\Documents\Łódź 2014\Opinia konferencji dyrektorów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14584"/>
            <a:ext cx="9144000" cy="267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Stanowisko SBP </a:t>
            </a:r>
            <a:r>
              <a:rPr lang="pl-PL" dirty="0" err="1" smtClean="0"/>
              <a:t>ws</a:t>
            </a:r>
            <a:r>
              <a:rPr lang="pl-PL" dirty="0" smtClean="0"/>
              <a:t>. deregulacji</a:t>
            </a:r>
            <a:endParaRPr lang="pl-PL" dirty="0"/>
          </a:p>
        </p:txBody>
      </p:sp>
      <p:pic>
        <p:nvPicPr>
          <p:cNvPr id="16386" name="Picture 2" descr="C:\Users\Monika\Documents\Łódź 2014\stanowisko SBP w sprawie deregulacji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3612" y="2516188"/>
            <a:ext cx="4676775" cy="3790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1143000"/>
            <a:ext cx="8147248" cy="845840"/>
          </a:xfrm>
        </p:spPr>
        <p:txBody>
          <a:bodyPr>
            <a:normAutofit fontScale="90000"/>
          </a:bodyPr>
          <a:lstStyle/>
          <a:p>
            <a:r>
              <a:rPr lang="pl-PL" sz="2200" dirty="0" smtClean="0"/>
              <a:t>Rzecznik Praw Absolwenta – opinia I transza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17410" name="Picture 2" descr="C:\Users\Monika\Documents\Łódź 2014\rzecznik praw absolwenta opinia o deregulacji 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2839" y="1628800"/>
            <a:ext cx="5613706" cy="4945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Rzecznik Praw Absolwenta – opinia I transza</a:t>
            </a:r>
            <a:endParaRPr lang="pl-PL" sz="2000" dirty="0"/>
          </a:p>
        </p:txBody>
      </p:sp>
      <p:pic>
        <p:nvPicPr>
          <p:cNvPr id="18434" name="Picture 2" descr="C:\Users\Monika\Documents\Łódź 2014\rzecznik praw absolwenta opinia o deregulacji 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16832"/>
            <a:ext cx="6453529" cy="4657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Rzecznik Praw Absolwenta – opinia II transza</a:t>
            </a:r>
            <a:endParaRPr lang="pl-PL" sz="2400" dirty="0"/>
          </a:p>
        </p:txBody>
      </p:sp>
      <p:pic>
        <p:nvPicPr>
          <p:cNvPr id="19458" name="Picture 2" descr="C:\Users\Monika\Documents\Łódź 2014\rzecznik praw absolwenta opinia o deregulacji 3 IItransza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708920"/>
            <a:ext cx="4179014" cy="3532262"/>
          </a:xfrm>
          <a:prstGeom prst="rect">
            <a:avLst/>
          </a:prstGeom>
          <a:noFill/>
        </p:spPr>
      </p:pic>
      <p:pic>
        <p:nvPicPr>
          <p:cNvPr id="19459" name="Picture 3" descr="C:\Users\Monika\Documents\Łódź 2014\rzecznik praw absolwenta opinia o deregulacji 4 IItransz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2137" y="2780928"/>
            <a:ext cx="4323150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000" b="1" dirty="0" smtClean="0"/>
              <a:t>Na stronie Ministerstwa Sprawiedliwości</a:t>
            </a:r>
            <a:r>
              <a:rPr lang="pl-PL" sz="1200" b="1" dirty="0" smtClean="0"/>
              <a:t/>
            </a:r>
            <a:br>
              <a:rPr lang="pl-PL" sz="1200" b="1" dirty="0" smtClean="0"/>
            </a:br>
            <a:r>
              <a:rPr lang="pl-PL" sz="1200" b="1" dirty="0" smtClean="0"/>
              <a:t>TABELARYCZNE ZESTAWIENIE OPINII/ UWAG ZGŁOSZONYCH W RAMACH KONSULTACJI SPOŁECZNYCH ORAZ DODATKOWYCH KONSULTACJI DO PROJEKTU </a:t>
            </a:r>
            <a:r>
              <a:rPr lang="pl-PL" sz="1200" b="1" i="1" dirty="0" smtClean="0"/>
              <a:t>USTAWY O ZMIANIE USTAW REGULUJĄCYCH WYKONYWANIE NIEKTÓRYCH ZAWODÓW  </a:t>
            </a:r>
            <a:r>
              <a:rPr lang="pl-PL" sz="1200" b="1" u="sng" dirty="0" smtClean="0"/>
              <a:t>Do wersji projektu z dnia 6.03.2012 r.</a:t>
            </a:r>
            <a:r>
              <a:rPr lang="pl-PL" sz="1200" dirty="0" smtClean="0"/>
              <a:t/>
            </a:r>
            <a:br>
              <a:rPr lang="pl-PL" sz="1200" dirty="0" smtClean="0"/>
            </a:br>
            <a:endParaRPr lang="pl-PL" sz="1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Konferencja Dyrektorów Bibliotek Akademickich Szkół Polskich</a:t>
            </a:r>
          </a:p>
          <a:p>
            <a:r>
              <a:rPr lang="pl-PL" sz="2000" dirty="0" smtClean="0"/>
              <a:t>Stowarzyszenie Bibliotekarzy Polskich</a:t>
            </a:r>
          </a:p>
          <a:p>
            <a:r>
              <a:rPr lang="pl-PL" sz="2000" dirty="0" smtClean="0"/>
              <a:t>Polska Konfederacja Pracodawców Prywatnych LEWIATAN</a:t>
            </a:r>
          </a:p>
          <a:p>
            <a:r>
              <a:rPr lang="pl-PL" sz="2000" dirty="0" smtClean="0"/>
              <a:t>Ogólnopolskie Porozumienie Związków Zawodowych</a:t>
            </a: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400" dirty="0" smtClean="0"/>
              <a:t>CBOS</a:t>
            </a:r>
            <a:r>
              <a:rPr lang="pl-PL" sz="1400" dirty="0" smtClean="0"/>
              <a:t> Badanie „Aktualne problemy i wydarzenia” (265) przeprowadzono w dniach 14 – 20 czerwca 2012 roku na liczącej 1013 osób reprezentatywnej próbie losowej dorosłych mieszkańców Polski.</a:t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20483" name="Picture 3" descr="C:\Users\Monika\Documents\Łódź 2014\cbos 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92896"/>
            <a:ext cx="3078220" cy="3212758"/>
          </a:xfrm>
          <a:prstGeom prst="rect">
            <a:avLst/>
          </a:prstGeom>
          <a:noFill/>
        </p:spPr>
      </p:pic>
      <p:pic>
        <p:nvPicPr>
          <p:cNvPr id="20484" name="Picture 4" descr="C:\Users\Monika\Documents\Łódź 2014\cbos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982933"/>
            <a:ext cx="4896544" cy="41823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Dyskusja w środowisku bibliotekarzy</a:t>
            </a:r>
            <a:endParaRPr lang="pl-PL" sz="2000" dirty="0"/>
          </a:p>
        </p:txBody>
      </p:sp>
      <p:pic>
        <p:nvPicPr>
          <p:cNvPr id="21506" name="Picture 2" descr="C:\Users\Monika\Documents\Łódź 2014\Stępniak foto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645024"/>
            <a:ext cx="3467173" cy="1800200"/>
          </a:xfrm>
          <a:prstGeom prst="rect">
            <a:avLst/>
          </a:prstGeom>
          <a:noFill/>
        </p:spPr>
      </p:pic>
      <p:pic>
        <p:nvPicPr>
          <p:cNvPr id="21507" name="Picture 3" descr="C:\Users\Monika\Documents\Łódź 2014\Jazdon fo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797151"/>
            <a:ext cx="3384376" cy="1684213"/>
          </a:xfrm>
          <a:prstGeom prst="rect">
            <a:avLst/>
          </a:prstGeom>
          <a:noFill/>
        </p:spPr>
      </p:pic>
      <p:pic>
        <p:nvPicPr>
          <p:cNvPr id="21508" name="Picture 4" descr="C:\Users\Monika\Documents\Łódź 2014\Chachlikowska fot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700808"/>
            <a:ext cx="3218543" cy="1584176"/>
          </a:xfrm>
          <a:prstGeom prst="rect">
            <a:avLst/>
          </a:prstGeom>
          <a:noFill/>
        </p:spPr>
      </p:pic>
      <p:pic>
        <p:nvPicPr>
          <p:cNvPr id="21509" name="Picture 5" descr="C:\Users\Monika\Documents\Łódź 2014\białystok fot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2060848"/>
            <a:ext cx="2808312" cy="21842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Ustawa o deregulacji</a:t>
            </a:r>
            <a:endParaRPr lang="pl-PL" dirty="0"/>
          </a:p>
        </p:txBody>
      </p:sp>
      <p:pic>
        <p:nvPicPr>
          <p:cNvPr id="39938" name="Picture 2" descr="C:\Users\Monika\Documents\Łódź 2014\ustawa o deregulacji foto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082" y="2249488"/>
            <a:ext cx="8153836" cy="3699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Ustawa o deregulacji</a:t>
            </a:r>
            <a:endParaRPr lang="pl-PL" dirty="0"/>
          </a:p>
        </p:txBody>
      </p:sp>
      <p:pic>
        <p:nvPicPr>
          <p:cNvPr id="40962" name="Picture 2" descr="C:\Users\Monika\Documents\Łódź 2014\ustawa o deregulacji foto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92896"/>
            <a:ext cx="8229600" cy="1053790"/>
          </a:xfrm>
          <a:prstGeom prst="rect">
            <a:avLst/>
          </a:prstGeom>
          <a:noFill/>
        </p:spPr>
      </p:pic>
      <p:pic>
        <p:nvPicPr>
          <p:cNvPr id="40963" name="Picture 3" descr="C:\Users\Monika\Documents\Łódź 2014\ustawa o deregulacji fot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05064"/>
            <a:ext cx="7030988" cy="400050"/>
          </a:xfrm>
          <a:prstGeom prst="rect">
            <a:avLst/>
          </a:prstGeom>
          <a:noFill/>
        </p:spPr>
      </p:pic>
      <p:pic>
        <p:nvPicPr>
          <p:cNvPr id="40964" name="Picture 4" descr="C:\Users\Monika\Documents\Łódź 2014\ustawa o deregulacji foto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437112"/>
            <a:ext cx="8596833" cy="739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400" b="1" dirty="0" smtClean="0"/>
              <a:t>Informacja na temat ustawy o zmianie ustaw regulujących wykonywanie niektórych zawodów</a:t>
            </a:r>
            <a:r>
              <a:rPr lang="pl-PL" sz="2400" dirty="0" smtClean="0"/>
              <a:t/>
            </a:r>
            <a:br>
              <a:rPr lang="pl-PL" sz="2400" dirty="0" smtClean="0"/>
            </a:b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1600" dirty="0" smtClean="0"/>
              <a:t> </a:t>
            </a:r>
            <a:r>
              <a:rPr lang="pl-PL" sz="1200" dirty="0" smtClean="0"/>
              <a:t>W dniu 13 czerwca 2013 r. Sejm uchwalił </a:t>
            </a:r>
            <a:r>
              <a:rPr lang="pl-PL" sz="1200" b="1" dirty="0" smtClean="0"/>
              <a:t>ustawę o zmianie ustaw regulujących wykonywanie niektórych zawodów. </a:t>
            </a:r>
            <a:endParaRPr lang="pl-PL" sz="1200" dirty="0" smtClean="0"/>
          </a:p>
          <a:p>
            <a:pPr>
              <a:buNone/>
            </a:pPr>
            <a:r>
              <a:rPr lang="pl-PL" sz="1200" dirty="0" smtClean="0"/>
              <a:t>Celem ustawy jest deregulacja dostępu do wybranych zawodów, czyli redukcji ograniczeń stawianych przez prawodawcę osobom chcącym je wykonywać.</a:t>
            </a:r>
          </a:p>
          <a:p>
            <a:pPr>
              <a:buNone/>
            </a:pPr>
            <a:endParaRPr lang="pl-PL" sz="1600" dirty="0" smtClean="0"/>
          </a:p>
          <a:p>
            <a:pPr>
              <a:buNone/>
            </a:pPr>
            <a:r>
              <a:rPr lang="pl-PL" sz="2400" dirty="0" smtClean="0"/>
              <a:t>Ułatwienie dostępu do zawodów dyplomowanych </a:t>
            </a:r>
            <a:r>
              <a:rPr lang="pl-PL" sz="2400" b="1" dirty="0" smtClean="0"/>
              <a:t>bibliotekarzy</a:t>
            </a:r>
            <a:r>
              <a:rPr lang="pl-PL" sz="2400" dirty="0" smtClean="0"/>
              <a:t> oraz dyplomowanych </a:t>
            </a:r>
            <a:r>
              <a:rPr lang="pl-PL" sz="2400" b="1" dirty="0" smtClean="0"/>
              <a:t>pracowników dokumentacji i informacji naukowej</a:t>
            </a:r>
            <a:r>
              <a:rPr lang="pl-PL" sz="2400" dirty="0" smtClean="0"/>
              <a:t> zatrudnianych na uczelniach wyższych, ma zapewnić pozostawienie istotnych kwestii, m.in. warunków jakie powinien spełniać kandydat, do uregulowania w statutach uczelni wyższych, nie zaś w rozporządzeniu.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 smtClean="0"/>
              <a:t>Ustawa o bibliotekach (poprzednia wersja art. 29)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pl-PL" sz="2300" dirty="0" smtClean="0"/>
              <a:t>Rozdział 11</a:t>
            </a:r>
          </a:p>
          <a:p>
            <a:pPr algn="ctr">
              <a:buNone/>
            </a:pPr>
            <a:r>
              <a:rPr lang="pl-PL" sz="2300" dirty="0" smtClean="0"/>
              <a:t>Pracownicy bibliotek</a:t>
            </a:r>
          </a:p>
          <a:p>
            <a:pPr>
              <a:buNone/>
            </a:pPr>
            <a:r>
              <a:rPr lang="pl-PL" sz="2300" b="1" dirty="0" smtClean="0"/>
              <a:t>Art. 29</a:t>
            </a:r>
            <a:r>
              <a:rPr lang="pl-PL" sz="2300" dirty="0" smtClean="0"/>
              <a:t>.</a:t>
            </a:r>
          </a:p>
          <a:p>
            <a:pPr>
              <a:buNone/>
            </a:pPr>
            <a:r>
              <a:rPr lang="pl-PL" sz="2300" dirty="0" smtClean="0"/>
              <a:t> 1. Pracownicy zatrudnieni na stanowiskach bibliotekarskich powinni posiadać kwalifikacje bibliotekarskie. Tworzą oni grupę zawodową bibliotekarzy.</a:t>
            </a:r>
          </a:p>
          <a:p>
            <a:pPr>
              <a:buNone/>
            </a:pPr>
            <a:r>
              <a:rPr lang="pl-PL" sz="2300" dirty="0" smtClean="0"/>
              <a:t>2. Do pracowników, o których mowa w ust. 1, należą:</a:t>
            </a:r>
          </a:p>
          <a:p>
            <a:pPr>
              <a:buNone/>
            </a:pPr>
            <a:r>
              <a:rPr lang="pl-PL" sz="2300" dirty="0" smtClean="0"/>
              <a:t>1) pracownicy służby bibliotecznej: młodszy bibliotekarz, </a:t>
            </a:r>
            <a:r>
              <a:rPr lang="pl-PL" sz="2300" dirty="0" err="1" smtClean="0"/>
              <a:t>bibliotekarz</a:t>
            </a:r>
            <a:r>
              <a:rPr lang="pl-PL" sz="2300" dirty="0" smtClean="0"/>
              <a:t>, starszy bibliotekarz, kustosz i starszy kustosz;</a:t>
            </a:r>
          </a:p>
          <a:p>
            <a:pPr>
              <a:buNone/>
            </a:pPr>
            <a:r>
              <a:rPr lang="pl-PL" sz="2300" dirty="0" smtClean="0"/>
              <a:t>2) bibliotekarze dyplomowani: asystent, adiunkt, kustosz dyplomowany, starszy kustosz dyplomowany.</a:t>
            </a:r>
          </a:p>
          <a:p>
            <a:pPr>
              <a:buNone/>
            </a:pPr>
            <a:r>
              <a:rPr lang="pl-PL" sz="2300" dirty="0" smtClean="0"/>
              <a:t>3. W bibliotekach mogą być zatrudnieni, w razie potrzeby, specjaliści innych zawodów związanych z działalnością biblioteczną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Ustawa o </a:t>
            </a:r>
            <a:r>
              <a:rPr lang="pl-PL" dirty="0" smtClean="0"/>
              <a:t>bibliotekach - obecnie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41" y="2249488"/>
            <a:ext cx="6993517" cy="4324350"/>
          </a:xfrm>
        </p:spPr>
      </p:pic>
    </p:spTree>
    <p:extLst>
      <p:ext uri="{BB962C8B-B14F-4D97-AF65-F5344CB8AC3E}">
        <p14:creationId xmlns:p14="http://schemas.microsoft.com/office/powerpoint/2010/main" val="358908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7106" name="Picture 2" descr="C:\Users\Monika\Documents\Łódź 2014\konferencja dyrektorów bibliotek fot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7675045" cy="1136526"/>
          </a:xfrm>
          <a:prstGeom prst="rect">
            <a:avLst/>
          </a:prstGeom>
          <a:noFill/>
        </p:spPr>
      </p:pic>
      <p:pic>
        <p:nvPicPr>
          <p:cNvPr id="47107" name="Picture 3" descr="C:\Users\Monika\Documents\Łódź 2014\konferencja dyrektorów bibliotek foto 1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636912"/>
            <a:ext cx="7920880" cy="3434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Konferencja Rektorów Akademickich Szkół Polskich</a:t>
            </a:r>
            <a:endParaRPr lang="pl-PL" sz="2400" dirty="0"/>
          </a:p>
        </p:txBody>
      </p:sp>
      <p:pic>
        <p:nvPicPr>
          <p:cNvPr id="41987" name="Picture 3" descr="C:\Users\Monika\Documents\Łódź 2014\Konferencja Rektorów fot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060848"/>
            <a:ext cx="7610005" cy="945257"/>
          </a:xfrm>
          <a:prstGeom prst="rect">
            <a:avLst/>
          </a:prstGeom>
          <a:noFill/>
        </p:spPr>
      </p:pic>
      <p:pic>
        <p:nvPicPr>
          <p:cNvPr id="41988" name="Picture 4" descr="C:\Users\Monika\Documents\Łódź 2014\konferencja rektorów foto2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356992"/>
            <a:ext cx="7315200" cy="762000"/>
          </a:xfrm>
          <a:prstGeom prst="rect">
            <a:avLst/>
          </a:prstGeom>
          <a:noFill/>
        </p:spPr>
      </p:pic>
      <p:pic>
        <p:nvPicPr>
          <p:cNvPr id="41989" name="Picture 5" descr="C:\Users\Monika\Documents\Łódź 2014\konferencja rektorów foto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9417" y="4293096"/>
            <a:ext cx="8626231" cy="1008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48072"/>
          </a:xfrm>
        </p:spPr>
        <p:txBody>
          <a:bodyPr>
            <a:normAutofit/>
          </a:bodyPr>
          <a:lstStyle/>
          <a:p>
            <a:r>
              <a:rPr lang="pl-PL" sz="2400" dirty="0" smtClean="0"/>
              <a:t>Uchwała Prezydium KRASP z 4 lipca 2013</a:t>
            </a:r>
            <a:endParaRPr lang="pl-PL" sz="2400" dirty="0"/>
          </a:p>
        </p:txBody>
      </p:sp>
      <p:pic>
        <p:nvPicPr>
          <p:cNvPr id="43010" name="Picture 2" descr="C:\Users\Monika\Documents\Łódź 2014\Konferencja Rektorów całość 4 lipca 2013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6724" y="1412777"/>
            <a:ext cx="5025244" cy="5161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Załącznik do uchwały KRASP z 4 lipca 2013</a:t>
            </a:r>
            <a:endParaRPr lang="pl-PL" sz="2000" dirty="0"/>
          </a:p>
        </p:txBody>
      </p:sp>
      <p:pic>
        <p:nvPicPr>
          <p:cNvPr id="44034" name="Picture 2" descr="C:\Users\Monika\Documents\Łódź 2014\Wymagania dla kandydatów na dyplomowanych bibliotekarzy foto początek załącznik do uchwału KRASP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727" y="1916832"/>
            <a:ext cx="8102545" cy="4657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1800" dirty="0" smtClean="0">
                <a:solidFill>
                  <a:srgbClr val="002060"/>
                </a:solidFill>
              </a:rPr>
              <a:t>Wymagania dla kandydatów na dyplomowanych bibliotekarzy oraz </a:t>
            </a:r>
            <a:br>
              <a:rPr lang="pl-PL" sz="1800" dirty="0" smtClean="0">
                <a:solidFill>
                  <a:srgbClr val="002060"/>
                </a:solidFill>
              </a:rPr>
            </a:br>
            <a:r>
              <a:rPr lang="pl-PL" sz="1800" dirty="0" smtClean="0">
                <a:solidFill>
                  <a:srgbClr val="002060"/>
                </a:solidFill>
              </a:rPr>
              <a:t>dyplomowanych pracowników dokumentacji i informacji naukowej.</a:t>
            </a:r>
            <a:br>
              <a:rPr lang="pl-PL" sz="1800" dirty="0" smtClean="0">
                <a:solidFill>
                  <a:srgbClr val="002060"/>
                </a:solidFill>
              </a:rPr>
            </a:br>
            <a:r>
              <a:rPr lang="pl-PL" sz="1800" dirty="0" smtClean="0">
                <a:solidFill>
                  <a:srgbClr val="002060"/>
                </a:solidFill>
              </a:rPr>
              <a:t>Rekomendacja Konferencji Dyrektorów Bibliotek Akademickich Szkół Polskich </a:t>
            </a:r>
            <a:endParaRPr lang="pl-PL" sz="1800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pl-PL" dirty="0" smtClean="0"/>
              <a:t> </a:t>
            </a:r>
            <a:endParaRPr lang="pl-PL" b="1" dirty="0" smtClean="0"/>
          </a:p>
          <a:p>
            <a:pPr>
              <a:buNone/>
            </a:pPr>
            <a:r>
              <a:rPr lang="pl-PL" b="1" dirty="0" smtClean="0"/>
              <a:t>I. Warunki obligatoryjne, jakie powinien spełniać kandydat na dyplomowanego </a:t>
            </a:r>
          </a:p>
          <a:p>
            <a:pPr>
              <a:buNone/>
            </a:pPr>
            <a:r>
              <a:rPr lang="pl-PL" b="1" dirty="0" smtClean="0"/>
              <a:t>bibliotekarza lub dyplomowanego pracownika dokumentacji i informacji </a:t>
            </a:r>
          </a:p>
          <a:p>
            <a:pPr>
              <a:buNone/>
            </a:pPr>
            <a:r>
              <a:rPr lang="pl-PL" b="1" dirty="0" smtClean="0"/>
              <a:t>naukowej </a:t>
            </a:r>
          </a:p>
          <a:p>
            <a:pPr>
              <a:buNone/>
            </a:pPr>
            <a:r>
              <a:rPr lang="pl-PL" dirty="0" smtClean="0"/>
              <a:t> 1. Formalne </a:t>
            </a:r>
          </a:p>
          <a:p>
            <a:pPr>
              <a:buNone/>
            </a:pPr>
            <a:r>
              <a:rPr lang="pl-PL" dirty="0" smtClean="0"/>
              <a:t>1.1. Wykształcenie </a:t>
            </a:r>
          </a:p>
          <a:p>
            <a:pPr>
              <a:buNone/>
            </a:pPr>
            <a:r>
              <a:rPr lang="pl-PL" dirty="0" smtClean="0"/>
              <a:t>1.1.1. ukończone studia drugiego stopnia lub jednolite studia magisterskie z zakresu </a:t>
            </a:r>
          </a:p>
          <a:p>
            <a:pPr>
              <a:buNone/>
            </a:pPr>
            <a:r>
              <a:rPr lang="pl-PL" dirty="0" smtClean="0"/>
              <a:t>bibliotekoznawstwa i informacji naukowej lub </a:t>
            </a:r>
          </a:p>
          <a:p>
            <a:pPr>
              <a:buNone/>
            </a:pPr>
            <a:r>
              <a:rPr lang="pl-PL" dirty="0" smtClean="0"/>
              <a:t>1.1.2. stopień naukowy z bibliologii i/lub informacji naukowej lub </a:t>
            </a:r>
          </a:p>
          <a:p>
            <a:pPr>
              <a:buNone/>
            </a:pPr>
            <a:r>
              <a:rPr lang="pl-PL" dirty="0" smtClean="0"/>
              <a:t>1.1.3. ukończone studia drugiego stopnia lub jednolite studia magisterskie inne niż </a:t>
            </a:r>
          </a:p>
          <a:p>
            <a:pPr>
              <a:buNone/>
            </a:pPr>
            <a:r>
              <a:rPr lang="pl-PL" dirty="0" smtClean="0"/>
              <a:t>w pkt. 1.1.1. oraz ukończone studia podyplomowe z zakresu bibliotekoznawstwa lub </a:t>
            </a:r>
          </a:p>
          <a:p>
            <a:pPr>
              <a:buNone/>
            </a:pPr>
            <a:r>
              <a:rPr lang="pl-PL" dirty="0" smtClean="0"/>
              <a:t>informacji naukowej lub </a:t>
            </a:r>
          </a:p>
          <a:p>
            <a:pPr>
              <a:buNone/>
            </a:pPr>
            <a:r>
              <a:rPr lang="pl-PL" dirty="0" smtClean="0"/>
              <a:t>1.1.4. stopień naukowy z innych nauk niż wymienione w pkt. 1.1.2. w zakresie zgodnym </a:t>
            </a:r>
          </a:p>
          <a:p>
            <a:pPr>
              <a:buNone/>
            </a:pPr>
            <a:r>
              <a:rPr lang="pl-PL" dirty="0" smtClean="0"/>
              <a:t>z profilem i potrzebami badawczymi danej biblioteki </a:t>
            </a:r>
          </a:p>
          <a:p>
            <a:pPr>
              <a:buNone/>
            </a:pPr>
            <a:r>
              <a:rPr lang="pl-PL" dirty="0" smtClean="0"/>
              <a:t>1.2. Co najmniej 2 lata stażu w bibliotece naukowej. </a:t>
            </a:r>
          </a:p>
          <a:p>
            <a:pPr>
              <a:buNone/>
            </a:pPr>
            <a:r>
              <a:rPr lang="pl-PL" dirty="0" smtClean="0"/>
              <a:t>1.3. Zaświadczenie o znajomości języka obcego zgodnie z wymogami uczelni. </a:t>
            </a:r>
          </a:p>
          <a:p>
            <a:pPr>
              <a:buNone/>
            </a:pPr>
            <a:r>
              <a:rPr lang="pl-PL" dirty="0" smtClean="0"/>
              <a:t>1.4. Minimum 5 publikacji z zakresu bibliotekoznawstwa i/lub informacji naukowej lub nauk </a:t>
            </a:r>
          </a:p>
          <a:p>
            <a:pPr>
              <a:buNone/>
            </a:pPr>
            <a:r>
              <a:rPr lang="pl-PL" dirty="0" smtClean="0"/>
              <a:t>pokrewnych zbieżnych z profilem danej biblioteki, w tym 2 recenzowane. 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800" dirty="0" smtClean="0">
                <a:solidFill>
                  <a:srgbClr val="002060"/>
                </a:solidFill>
              </a:rPr>
              <a:t>Wymagania dla kandydatów na dyplomowanych bibliotekarzy oraz </a:t>
            </a:r>
            <a:br>
              <a:rPr lang="pl-PL" sz="1800" dirty="0" smtClean="0">
                <a:solidFill>
                  <a:srgbClr val="002060"/>
                </a:solidFill>
              </a:rPr>
            </a:br>
            <a:r>
              <a:rPr lang="pl-PL" sz="1800" dirty="0" smtClean="0">
                <a:solidFill>
                  <a:srgbClr val="002060"/>
                </a:solidFill>
              </a:rPr>
              <a:t>dyplomowanych pracowników dokumentacji i informacji naukowej.</a:t>
            </a:r>
            <a:br>
              <a:rPr lang="pl-PL" sz="1800" dirty="0" smtClean="0">
                <a:solidFill>
                  <a:srgbClr val="002060"/>
                </a:solidFill>
              </a:rPr>
            </a:br>
            <a:r>
              <a:rPr lang="pl-PL" sz="1800" dirty="0" smtClean="0">
                <a:solidFill>
                  <a:srgbClr val="002060"/>
                </a:solidFill>
              </a:rPr>
              <a:t>Rekomendacja Konferencji Dyrektorów Bibliotek Akademickich Szkół Polskich </a:t>
            </a:r>
            <a:endParaRPr lang="pl-PL" sz="1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683568" y="2276872"/>
            <a:ext cx="75608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/>
              <a:t>2. Działalność naukowo-badawcza</a:t>
            </a:r>
            <a:r>
              <a:rPr lang="pl-PL" dirty="0" smtClean="0"/>
              <a:t>*</a:t>
            </a:r>
          </a:p>
          <a:p>
            <a:r>
              <a:rPr lang="pl-PL" dirty="0" smtClean="0"/>
              <a:t> 2.1. Publikacje informacyjne i bibliograficzne inne niż wymienione w pkt. 1.4. </a:t>
            </a:r>
          </a:p>
          <a:p>
            <a:r>
              <a:rPr lang="pl-PL" dirty="0" smtClean="0"/>
              <a:t>2.2. Inne publikacje o charakterze naukowym. </a:t>
            </a:r>
          </a:p>
          <a:p>
            <a:r>
              <a:rPr lang="pl-PL" dirty="0" smtClean="0"/>
              <a:t>2.3. Redakcja naukowa i/lub merytoryczna. </a:t>
            </a:r>
          </a:p>
          <a:p>
            <a:r>
              <a:rPr lang="pl-PL" dirty="0" smtClean="0"/>
              <a:t>2.4. Udział w komitetach i radach programowych (konferencji, czasopism, serii wydawniczych). </a:t>
            </a:r>
          </a:p>
          <a:p>
            <a:r>
              <a:rPr lang="pl-PL" dirty="0" smtClean="0"/>
              <a:t>2.5. Inne formy aktywności naukowo-badawczej (udział w projektach, prowadzenie badań </a:t>
            </a:r>
          </a:p>
          <a:p>
            <a:r>
              <a:rPr lang="pl-PL" dirty="0" smtClean="0"/>
              <a:t>z zakresu bibliotekoznawstwa i informacji naukowej, badania efektywności działalności bibliotecznej, tworzenie/współtworzenie baz danych, w tym: opracowywanie koncepcji, </a:t>
            </a:r>
          </a:p>
          <a:p>
            <a:r>
              <a:rPr lang="pl-PL" dirty="0" smtClean="0"/>
              <a:t>prace nad strukturą baz, itp.).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800" dirty="0" smtClean="0">
                <a:solidFill>
                  <a:srgbClr val="002060"/>
                </a:solidFill>
              </a:rPr>
              <a:t>Wymagania dla kandydatów na dyplomowanych bibliotekarzy oraz </a:t>
            </a:r>
            <a:br>
              <a:rPr lang="pl-PL" sz="1800" dirty="0" smtClean="0">
                <a:solidFill>
                  <a:srgbClr val="002060"/>
                </a:solidFill>
              </a:rPr>
            </a:br>
            <a:r>
              <a:rPr lang="pl-PL" sz="1800" dirty="0" smtClean="0">
                <a:solidFill>
                  <a:srgbClr val="002060"/>
                </a:solidFill>
              </a:rPr>
              <a:t>dyplomowanych pracowników dokumentacji i informacji naukowej.</a:t>
            </a:r>
            <a:br>
              <a:rPr lang="pl-PL" sz="1800" dirty="0" smtClean="0">
                <a:solidFill>
                  <a:srgbClr val="002060"/>
                </a:solidFill>
              </a:rPr>
            </a:br>
            <a:r>
              <a:rPr lang="pl-PL" sz="1800" dirty="0" smtClean="0">
                <a:solidFill>
                  <a:srgbClr val="002060"/>
                </a:solidFill>
              </a:rPr>
              <a:t>Rekomendacja Konferencji Dyrektorów Bibliotek Akademickich Szkół Polskich </a:t>
            </a:r>
            <a:endParaRPr lang="pl-PL" sz="1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2000" dirty="0" smtClean="0"/>
              <a:t>3. </a:t>
            </a:r>
            <a:r>
              <a:rPr lang="pl-PL" sz="2000" b="1" dirty="0" smtClean="0"/>
              <a:t>Działalność dydaktyczna</a:t>
            </a:r>
            <a:r>
              <a:rPr lang="pl-PL" sz="2000" dirty="0" smtClean="0"/>
              <a:t>*</a:t>
            </a:r>
          </a:p>
          <a:p>
            <a:pPr>
              <a:buNone/>
            </a:pPr>
            <a:r>
              <a:rPr lang="pl-PL" sz="2000" dirty="0" smtClean="0"/>
              <a:t> 3.1. Prowadzenie zajęć dydaktycznych z zakresu bibliotekoznawstwa i informacji naukowej lub </a:t>
            </a:r>
          </a:p>
          <a:p>
            <a:pPr>
              <a:buNone/>
            </a:pPr>
            <a:r>
              <a:rPr lang="pl-PL" sz="2000" dirty="0" smtClean="0"/>
              <a:t>nauk zgodnych z profilem danej biblioteki. </a:t>
            </a:r>
          </a:p>
          <a:p>
            <a:pPr>
              <a:buNone/>
            </a:pPr>
            <a:r>
              <a:rPr lang="pl-PL" sz="2000" dirty="0" smtClean="0"/>
              <a:t>3.2. Przygotowanie i realizacja różnych form dydaktyki bibliotecznej, w tym z zakresu edukacji </a:t>
            </a:r>
          </a:p>
          <a:p>
            <a:pPr>
              <a:buNone/>
            </a:pPr>
            <a:r>
              <a:rPr lang="pl-PL" sz="2000" dirty="0" smtClean="0"/>
              <a:t>informacyjnej, również w wersji </a:t>
            </a:r>
            <a:r>
              <a:rPr lang="pl-PL" sz="2000" dirty="0" err="1" smtClean="0"/>
              <a:t>e-learningowej</a:t>
            </a:r>
            <a:r>
              <a:rPr lang="pl-PL" sz="2000" dirty="0" smtClean="0"/>
              <a:t>. </a:t>
            </a:r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r>
              <a:rPr lang="pl-PL" sz="2000" b="1" dirty="0" smtClean="0"/>
              <a:t>* Wymagane jest spełnienie co najmniej jednego warunku z danej działalności</a:t>
            </a:r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800" dirty="0" smtClean="0">
                <a:solidFill>
                  <a:srgbClr val="002060"/>
                </a:solidFill>
              </a:rPr>
              <a:t>Wymagania dla kandydatów na dyplomowanych bibliotekarzy oraz </a:t>
            </a:r>
            <a:br>
              <a:rPr lang="pl-PL" sz="1800" dirty="0" smtClean="0">
                <a:solidFill>
                  <a:srgbClr val="002060"/>
                </a:solidFill>
              </a:rPr>
            </a:br>
            <a:r>
              <a:rPr lang="pl-PL" sz="1800" dirty="0" smtClean="0">
                <a:solidFill>
                  <a:srgbClr val="002060"/>
                </a:solidFill>
              </a:rPr>
              <a:t>dyplomowanych pracowników dokumentacji i informacji naukowej.</a:t>
            </a:r>
            <a:br>
              <a:rPr lang="pl-PL" sz="1800" dirty="0" smtClean="0">
                <a:solidFill>
                  <a:srgbClr val="002060"/>
                </a:solidFill>
              </a:rPr>
            </a:br>
            <a:r>
              <a:rPr lang="pl-PL" sz="1800" dirty="0" smtClean="0">
                <a:solidFill>
                  <a:srgbClr val="002060"/>
                </a:solidFill>
              </a:rPr>
              <a:t>Rekomendacja Konferencji Dyrektorów Bibliotek Akademickich Szkół Polskich </a:t>
            </a:r>
            <a:endParaRPr lang="pl-PL" sz="1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l-PL" sz="2600" dirty="0" smtClean="0"/>
              <a:t>4. </a:t>
            </a:r>
            <a:r>
              <a:rPr lang="pl-PL" sz="2600" b="1" dirty="0" smtClean="0"/>
              <a:t>Działalność organizacyjna</a:t>
            </a:r>
            <a:r>
              <a:rPr lang="pl-PL" sz="2600" dirty="0" smtClean="0"/>
              <a:t>*</a:t>
            </a:r>
          </a:p>
          <a:p>
            <a:pPr>
              <a:buNone/>
            </a:pPr>
            <a:r>
              <a:rPr lang="pl-PL" sz="2600" dirty="0" smtClean="0"/>
              <a:t> 4.1. Pełnienie funkcji kierowniczych w bibliotece. </a:t>
            </a:r>
          </a:p>
          <a:p>
            <a:pPr>
              <a:buNone/>
            </a:pPr>
            <a:r>
              <a:rPr lang="pl-PL" sz="2600" dirty="0" smtClean="0"/>
              <a:t>4.2. Kierowanie projektami, grantami; praca w stałych zespołach problemowych </a:t>
            </a:r>
          </a:p>
          <a:p>
            <a:pPr>
              <a:buNone/>
            </a:pPr>
            <a:r>
              <a:rPr lang="pl-PL" sz="2600" dirty="0" smtClean="0"/>
              <a:t>biblioteki/uczelni. </a:t>
            </a:r>
          </a:p>
          <a:p>
            <a:pPr>
              <a:buNone/>
            </a:pPr>
            <a:r>
              <a:rPr lang="pl-PL" sz="2600" dirty="0" smtClean="0"/>
              <a:t>4.3. Proponowanie, projektowanie i wdrażanie usprawnień oraz innowacji w zakresie organizacji </a:t>
            </a:r>
          </a:p>
          <a:p>
            <a:pPr>
              <a:buNone/>
            </a:pPr>
            <a:r>
              <a:rPr lang="pl-PL" sz="2600" dirty="0" smtClean="0"/>
              <a:t>pracy biblioteki. </a:t>
            </a:r>
          </a:p>
          <a:p>
            <a:pPr>
              <a:buNone/>
            </a:pPr>
            <a:r>
              <a:rPr lang="pl-PL" sz="2600" dirty="0" smtClean="0"/>
              <a:t>4.4. Opracowywanie dokumentów o znaczeniu praktycznym (np. strategii, procedur </a:t>
            </a:r>
          </a:p>
          <a:p>
            <a:pPr>
              <a:buNone/>
            </a:pPr>
            <a:r>
              <a:rPr lang="pl-PL" sz="2600" dirty="0" smtClean="0"/>
              <a:t>wewnętrznych). </a:t>
            </a:r>
          </a:p>
          <a:p>
            <a:pPr>
              <a:buNone/>
            </a:pPr>
            <a:r>
              <a:rPr lang="pl-PL" sz="2600" dirty="0" smtClean="0"/>
              <a:t>4.5. Organizacja konferencji, warsztatów, szkoleń, praktyk. </a:t>
            </a:r>
          </a:p>
          <a:p>
            <a:pPr>
              <a:buNone/>
            </a:pPr>
            <a:r>
              <a:rPr lang="pl-PL" sz="2600" dirty="0" smtClean="0"/>
              <a:t>4.6. Współpraca z instytucjami z otoczenia nauki i sektora gospodarki</a:t>
            </a:r>
            <a:r>
              <a:rPr lang="pl-PL" dirty="0" smtClean="0"/>
              <a:t>. 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800" dirty="0" smtClean="0">
                <a:solidFill>
                  <a:srgbClr val="002060"/>
                </a:solidFill>
              </a:rPr>
              <a:t>Wymagania dla kandydatów na dyplomowanych bibliotekarzy oraz </a:t>
            </a:r>
            <a:br>
              <a:rPr lang="pl-PL" sz="1800" dirty="0" smtClean="0">
                <a:solidFill>
                  <a:srgbClr val="002060"/>
                </a:solidFill>
              </a:rPr>
            </a:br>
            <a:r>
              <a:rPr lang="pl-PL" sz="1800" dirty="0" smtClean="0">
                <a:solidFill>
                  <a:srgbClr val="002060"/>
                </a:solidFill>
              </a:rPr>
              <a:t>dyplomowanych pracowników dokumentacji i informacji naukowej.</a:t>
            </a:r>
            <a:br>
              <a:rPr lang="pl-PL" sz="1800" dirty="0" smtClean="0">
                <a:solidFill>
                  <a:srgbClr val="002060"/>
                </a:solidFill>
              </a:rPr>
            </a:br>
            <a:r>
              <a:rPr lang="pl-PL" sz="1800" dirty="0" smtClean="0">
                <a:solidFill>
                  <a:srgbClr val="002060"/>
                </a:solidFill>
              </a:rPr>
              <a:t>Rekomendacja Konferencji Dyrektorów Bibliotek Akademickich Szkół Polskich </a:t>
            </a:r>
            <a:endParaRPr lang="pl-PL" sz="1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sz="2200" dirty="0" smtClean="0"/>
              <a:t>II. </a:t>
            </a:r>
            <a:r>
              <a:rPr lang="pl-PL" sz="2200" b="1" dirty="0" smtClean="0"/>
              <a:t>Warunki dodatkowe oceny kandydata </a:t>
            </a:r>
          </a:p>
          <a:p>
            <a:pPr>
              <a:buNone/>
            </a:pPr>
            <a:r>
              <a:rPr lang="pl-PL" sz="2200" dirty="0" smtClean="0"/>
              <a:t>1. Działalność dydaktyczna na rzecz innych niż akademickie grup użytkowników. </a:t>
            </a:r>
          </a:p>
          <a:p>
            <a:pPr>
              <a:buNone/>
            </a:pPr>
            <a:r>
              <a:rPr lang="pl-PL" sz="2200" dirty="0" smtClean="0"/>
              <a:t>2. Popularyzacja czytelnictwa, edukacji informacyjnej, a także nauki i jej wyników, np. wystawy, </a:t>
            </a:r>
          </a:p>
          <a:p>
            <a:pPr>
              <a:buNone/>
            </a:pPr>
            <a:r>
              <a:rPr lang="pl-PL" sz="2200" dirty="0" smtClean="0"/>
              <a:t>targi, festiwale nauki). </a:t>
            </a:r>
          </a:p>
          <a:p>
            <a:pPr>
              <a:buNone/>
            </a:pPr>
            <a:r>
              <a:rPr lang="pl-PL" sz="2200" dirty="0" smtClean="0"/>
              <a:t>3. Posiadanie dodatkowych kwalifikacji (ukończone studia podyplomowe, staże w zagranicznych </a:t>
            </a:r>
          </a:p>
          <a:p>
            <a:pPr>
              <a:buNone/>
            </a:pPr>
            <a:r>
              <a:rPr lang="pl-PL" sz="2200" dirty="0" smtClean="0"/>
              <a:t>bibliotekach naukowych, inne uzyskane certyfikaty itp.). 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800" dirty="0" smtClean="0">
                <a:solidFill>
                  <a:srgbClr val="002060"/>
                </a:solidFill>
              </a:rPr>
              <a:t>Wymagania dla kandydatów na dyplomowanych bibliotekarzy oraz </a:t>
            </a:r>
            <a:br>
              <a:rPr lang="pl-PL" sz="1800" dirty="0" smtClean="0">
                <a:solidFill>
                  <a:srgbClr val="002060"/>
                </a:solidFill>
              </a:rPr>
            </a:br>
            <a:r>
              <a:rPr lang="pl-PL" sz="1800" dirty="0" smtClean="0">
                <a:solidFill>
                  <a:srgbClr val="002060"/>
                </a:solidFill>
              </a:rPr>
              <a:t>dyplomowanych pracowników dokumentacji i informacji naukowej.</a:t>
            </a:r>
            <a:br>
              <a:rPr lang="pl-PL" sz="1800" dirty="0" smtClean="0">
                <a:solidFill>
                  <a:srgbClr val="002060"/>
                </a:solidFill>
              </a:rPr>
            </a:br>
            <a:r>
              <a:rPr lang="pl-PL" sz="1800" dirty="0" smtClean="0">
                <a:solidFill>
                  <a:srgbClr val="002060"/>
                </a:solidFill>
              </a:rPr>
              <a:t>Rekomendacja Konferencji Dyrektorów Bibliotek Akademickich Szkół Polskich </a:t>
            </a:r>
            <a:endParaRPr lang="pl-PL" sz="1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sz="1700" dirty="0" smtClean="0"/>
              <a:t>Oprac.: Zespół Roboczy KDBASP w składzie: </a:t>
            </a:r>
          </a:p>
          <a:p>
            <a:pPr>
              <a:buNone/>
            </a:pPr>
            <a:r>
              <a:rPr lang="pl-PL" sz="1700" dirty="0" smtClean="0"/>
              <a:t>dr hab. Artur Jazdon – dyrektor BUAM – przewodniczący Zespołu </a:t>
            </a:r>
          </a:p>
          <a:p>
            <a:pPr>
              <a:buNone/>
            </a:pPr>
            <a:r>
              <a:rPr lang="pl-PL" sz="1700" dirty="0" smtClean="0"/>
              <a:t>mgr Ewa Dobrzyńska-Lankosz – dyrektor BG AGH </a:t>
            </a:r>
          </a:p>
          <a:p>
            <a:pPr>
              <a:buNone/>
            </a:pPr>
            <a:r>
              <a:rPr lang="pl-PL" sz="1700" dirty="0" smtClean="0"/>
              <a:t>mgr Marek Górski – dyrektor BPK </a:t>
            </a:r>
          </a:p>
          <a:p>
            <a:pPr>
              <a:buNone/>
            </a:pPr>
            <a:r>
              <a:rPr lang="pl-PL" sz="1700" dirty="0" smtClean="0"/>
              <a:t>mgr Ewa </a:t>
            </a:r>
            <a:r>
              <a:rPr lang="pl-PL" sz="1700" dirty="0" err="1" smtClean="0"/>
              <a:t>Kobierska-Maciuszko</a:t>
            </a:r>
            <a:r>
              <a:rPr lang="pl-PL" sz="1700" dirty="0" smtClean="0"/>
              <a:t> – dyrektor BUW </a:t>
            </a:r>
          </a:p>
          <a:p>
            <a:pPr>
              <a:buNone/>
            </a:pPr>
            <a:r>
              <a:rPr lang="pl-PL" sz="1700" dirty="0" smtClean="0"/>
              <a:t>mgr Irena Kujawska – wicedyrektor BUŁ </a:t>
            </a:r>
          </a:p>
          <a:p>
            <a:pPr>
              <a:buNone/>
            </a:pPr>
            <a:r>
              <a:rPr lang="pl-PL" sz="1700" dirty="0" smtClean="0"/>
              <a:t>dr Stanisław Skórka – dyrektor BG UP </a:t>
            </a:r>
          </a:p>
          <a:p>
            <a:pPr>
              <a:buNone/>
            </a:pPr>
            <a:r>
              <a:rPr lang="pl-PL" sz="1700" dirty="0" smtClean="0"/>
              <a:t> </a:t>
            </a:r>
          </a:p>
          <a:p>
            <a:pPr>
              <a:buNone/>
            </a:pPr>
            <a:r>
              <a:rPr lang="pl-PL" sz="1700" dirty="0" smtClean="0"/>
              <a:t>25.03.2013 r. 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Ustawa Prawo o szkolnictwie wyższym</a:t>
            </a:r>
            <a:endParaRPr lang="pl-PL" dirty="0"/>
          </a:p>
        </p:txBody>
      </p:sp>
      <p:pic>
        <p:nvPicPr>
          <p:cNvPr id="46082" name="Picture 2" descr="C:\Users\Monika\Documents\Łódź 2014\ustawa prawo o szkolnictwie wyższym foto 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276872"/>
            <a:ext cx="7096125" cy="3629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Ustawa Prawo o szkolnictwie wyższym</a:t>
            </a:r>
            <a:endParaRPr lang="pl-PL" dirty="0"/>
          </a:p>
        </p:txBody>
      </p:sp>
      <p:pic>
        <p:nvPicPr>
          <p:cNvPr id="45058" name="Picture 2" descr="C:\Users\Monika\Documents\Łódź 2014\art. 113 ustawa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713" y="2204864"/>
            <a:ext cx="5389447" cy="1869643"/>
          </a:xfrm>
          <a:prstGeom prst="rect">
            <a:avLst/>
          </a:prstGeom>
          <a:noFill/>
        </p:spPr>
      </p:pic>
      <p:pic>
        <p:nvPicPr>
          <p:cNvPr id="45059" name="Picture 3" descr="C:\Users\Monika\Documents\Łódź 2014\art. 116 ustawa o szkolnictwie wyższy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077071"/>
            <a:ext cx="7560840" cy="18406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Ministerstwo Nauki i Szkolnictwa  Wyższego</a:t>
            </a:r>
            <a:endParaRPr lang="pl-PL" sz="2000" dirty="0"/>
          </a:p>
        </p:txBody>
      </p:sp>
      <p:pic>
        <p:nvPicPr>
          <p:cNvPr id="4" name="Symbol zastępczy zawartości 3" descr="C:\Users\Monika\Documents\Łódź 2014\strona Ministerstwa Nauki i szkolnictwa - dyplomowani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348881"/>
            <a:ext cx="6480720" cy="3201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9154" name="Picture 2" descr="C:\Users\Monika\Documents\Łódź 2014\kubó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963" y="714375"/>
            <a:ext cx="8220075" cy="5429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8130" name="Picture 2" descr="C:\Users\Monika\Documents\Łódź 2014\sbp fot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5781675" cy="1152525"/>
          </a:xfrm>
          <a:prstGeom prst="rect">
            <a:avLst/>
          </a:prstGeom>
          <a:noFill/>
        </p:spPr>
      </p:pic>
      <p:pic>
        <p:nvPicPr>
          <p:cNvPr id="48131" name="Picture 3" descr="C:\Users\Monika\Documents\Łódź 2014\sbp foto 1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20888"/>
            <a:ext cx="4419491" cy="3024336"/>
          </a:xfrm>
          <a:prstGeom prst="rect">
            <a:avLst/>
          </a:prstGeom>
          <a:noFill/>
        </p:spPr>
      </p:pic>
      <p:pic>
        <p:nvPicPr>
          <p:cNvPr id="48132" name="Picture 4" descr="C:\Users\Monika\Documents\Łódź 2014\sbp foto 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2492896"/>
            <a:ext cx="44958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Bibliotekarze dyplomowani ?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284984"/>
            <a:ext cx="2514600" cy="1819275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280946"/>
            <a:ext cx="2880320" cy="179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4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12776"/>
            <a:ext cx="3960440" cy="3960440"/>
          </a:xfrm>
        </p:spPr>
      </p:pic>
    </p:spTree>
    <p:extLst>
      <p:ext uri="{BB962C8B-B14F-4D97-AF65-F5344CB8AC3E}">
        <p14:creationId xmlns:p14="http://schemas.microsoft.com/office/powerpoint/2010/main" val="259887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elkomiejski">
  <a:themeElements>
    <a:clrScheme name="Odcienie szarości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Wielkomiejski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ielkomiejski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1572</TotalTime>
  <Words>1027</Words>
  <Application>Microsoft Office PowerPoint</Application>
  <PresentationFormat>Pokaz na ekranie (4:3)</PresentationFormat>
  <Paragraphs>141</Paragraphs>
  <Slides>48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48</vt:i4>
      </vt:variant>
    </vt:vector>
  </HeadingPairs>
  <TitlesOfParts>
    <vt:vector size="52" baseType="lpstr">
      <vt:lpstr>Georgia</vt:lpstr>
      <vt:lpstr>Trebuchet MS</vt:lpstr>
      <vt:lpstr>Wingdings 2</vt:lpstr>
      <vt:lpstr>Wielkomiejski</vt:lpstr>
      <vt:lpstr>  Rozmowy o bibliotekarzach (dyplomowanych) </vt:lpstr>
      <vt:lpstr>Strona Ministerstwa Nauki i Szkolnictwa  Wyższego - obecnie</vt:lpstr>
      <vt:lpstr>Prezentacja programu PowerPoint</vt:lpstr>
      <vt:lpstr>Ustawa prawo o szkolnictwie wyższym (wersja z 2005)</vt:lpstr>
      <vt:lpstr>Rozporządzenie Ministra Nauki i Szkolnictwa Wyższego z 21 sierpnia 2006</vt:lpstr>
      <vt:lpstr>Rozporządzenie z 2006</vt:lpstr>
      <vt:lpstr>Dyplomowany.pl - gdzie</vt:lpstr>
      <vt:lpstr>Prezentacja programu PowerPoint</vt:lpstr>
      <vt:lpstr>Prezentacja programu PowerPoint</vt:lpstr>
      <vt:lpstr>ORIENTACYJNE ZAGADNIENIA DO CZĘŚCI GÓLNOZAWODOWEJ EGZAMINU</vt:lpstr>
      <vt:lpstr>Wykaz specjalizacji</vt:lpstr>
      <vt:lpstr>Lektury</vt:lpstr>
      <vt:lpstr>Najczęściej zadawane pytania</vt:lpstr>
      <vt:lpstr>Zaświadczenie</vt:lpstr>
      <vt:lpstr>Prezentacja programu PowerPoint</vt:lpstr>
      <vt:lpstr>Projekt ustawy o zmianie ustaw regulujących wykonywanie niektórych zawodów</vt:lpstr>
      <vt:lpstr>Projekt ustawy o zmianie ustaw regulujących wykonywanie niektórych zawodów - uzasadnienie</vt:lpstr>
      <vt:lpstr>Projekt ustawy o zmianie ustaw regulujących wykonywanie niektórych zawodów - uzasadnienie</vt:lpstr>
      <vt:lpstr>Opinia Konferencji Dyrektorów Bibliotek Akademickich Szkół Polskich </vt:lpstr>
      <vt:lpstr>Stanowisko SBP ws. deregulacji</vt:lpstr>
      <vt:lpstr>Rzecznik Praw Absolwenta – opinia I transza </vt:lpstr>
      <vt:lpstr>Rzecznik Praw Absolwenta – opinia I transza</vt:lpstr>
      <vt:lpstr>Rzecznik Praw Absolwenta – opinia II transza</vt:lpstr>
      <vt:lpstr>Na stronie Ministerstwa Sprawiedliwości TABELARYCZNE ZESTAWIENIE OPINII/ UWAG ZGŁOSZONYCH W RAMACH KONSULTACJI SPOŁECZNYCH ORAZ DODATKOWYCH KONSULTACJI DO PROJEKTU USTAWY O ZMIANIE USTAW REGULUJĄCYCH WYKONYWANIE NIEKTÓRYCH ZAWODÓW  Do wersji projektu z dnia 6.03.2012 r. </vt:lpstr>
      <vt:lpstr>CBOS Badanie „Aktualne problemy i wydarzenia” (265) przeprowadzono w dniach 14 – 20 czerwca 2012 roku na liczącej 1013 osób reprezentatywnej próbie losowej dorosłych mieszkańców Polski. </vt:lpstr>
      <vt:lpstr>Dyskusja w środowisku bibliotekarzy</vt:lpstr>
      <vt:lpstr>Ustawa o deregulacji</vt:lpstr>
      <vt:lpstr>Ustawa o deregulacji</vt:lpstr>
      <vt:lpstr>Informacja na temat ustawy o zmianie ustaw regulujących wykonywanie niektórych zawodów </vt:lpstr>
      <vt:lpstr>Ustawa o bibliotekach (poprzednia wersja art. 29)</vt:lpstr>
      <vt:lpstr>Ustawa o bibliotekach - obecnie</vt:lpstr>
      <vt:lpstr>Prezentacja programu PowerPoint</vt:lpstr>
      <vt:lpstr>Konferencja Rektorów Akademickich Szkół Polskich</vt:lpstr>
      <vt:lpstr>Uchwała Prezydium KRASP z 4 lipca 2013</vt:lpstr>
      <vt:lpstr>Załącznik do uchwały KRASP z 4 lipca 2013</vt:lpstr>
      <vt:lpstr>Wymagania dla kandydatów na dyplomowanych bibliotekarzy oraz  dyplomowanych pracowników dokumentacji i informacji naukowej. Rekomendacja Konferencji Dyrektorów Bibliotek Akademickich Szkół Polskich </vt:lpstr>
      <vt:lpstr>Wymagania dla kandydatów na dyplomowanych bibliotekarzy oraz  dyplomowanych pracowników dokumentacji i informacji naukowej. Rekomendacja Konferencji Dyrektorów Bibliotek Akademickich Szkół Polskich </vt:lpstr>
      <vt:lpstr>Wymagania dla kandydatów na dyplomowanych bibliotekarzy oraz  dyplomowanych pracowników dokumentacji i informacji naukowej. Rekomendacja Konferencji Dyrektorów Bibliotek Akademickich Szkół Polskich </vt:lpstr>
      <vt:lpstr>Wymagania dla kandydatów na dyplomowanych bibliotekarzy oraz  dyplomowanych pracowników dokumentacji i informacji naukowej. Rekomendacja Konferencji Dyrektorów Bibliotek Akademickich Szkół Polskich </vt:lpstr>
      <vt:lpstr>Wymagania dla kandydatów na dyplomowanych bibliotekarzy oraz  dyplomowanych pracowników dokumentacji i informacji naukowej. Rekomendacja Konferencji Dyrektorów Bibliotek Akademickich Szkół Polskich </vt:lpstr>
      <vt:lpstr>Wymagania dla kandydatów na dyplomowanych bibliotekarzy oraz  dyplomowanych pracowników dokumentacji i informacji naukowej. Rekomendacja Konferencji Dyrektorów Bibliotek Akademickich Szkół Polskich </vt:lpstr>
      <vt:lpstr>Ustawa Prawo o szkolnictwie wyższym</vt:lpstr>
      <vt:lpstr>Ustawa Prawo o szkolnictwie wyższym</vt:lpstr>
      <vt:lpstr>Ministerstwo Nauki i Szkolnictwa  Wyższego</vt:lpstr>
      <vt:lpstr>Prezentacja programu PowerPoint</vt:lpstr>
      <vt:lpstr>Prezentacja programu PowerPoint</vt:lpstr>
      <vt:lpstr>Bibliotekarze dyplomowani ?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Moja nowa biblioteka:  oczekiwania krakowskich maturzystów wobec bibliotek akademickich</dc:title>
  <dc:creator>Monika Curyło</dc:creator>
  <cp:lastModifiedBy>Monika Curyło</cp:lastModifiedBy>
  <cp:revision>74</cp:revision>
  <dcterms:created xsi:type="dcterms:W3CDTF">2013-05-21T20:16:11Z</dcterms:created>
  <dcterms:modified xsi:type="dcterms:W3CDTF">2014-06-25T08:39:54Z</dcterms:modified>
</cp:coreProperties>
</file>