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58" r:id="rId4"/>
    <p:sldId id="260" r:id="rId5"/>
    <p:sldId id="259" r:id="rId6"/>
    <p:sldId id="262" r:id="rId7"/>
    <p:sldId id="263" r:id="rId8"/>
    <p:sldId id="291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90" r:id="rId21"/>
    <p:sldId id="289" r:id="rId22"/>
    <p:sldId id="264" r:id="rId23"/>
    <p:sldId id="278" r:id="rId24"/>
    <p:sldId id="279" r:id="rId25"/>
    <p:sldId id="261" r:id="rId26"/>
    <p:sldId id="281" r:id="rId27"/>
    <p:sldId id="282" r:id="rId28"/>
    <p:sldId id="280" r:id="rId29"/>
    <p:sldId id="284" r:id="rId30"/>
    <p:sldId id="283" r:id="rId31"/>
    <p:sldId id="287" r:id="rId32"/>
    <p:sldId id="286" r:id="rId33"/>
    <p:sldId id="293" r:id="rId34"/>
    <p:sldId id="285" r:id="rId35"/>
    <p:sldId id="292" r:id="rId36"/>
    <p:sldId id="288" r:id="rId37"/>
  </p:sldIdLst>
  <p:sldSz cx="9144000" cy="6858000" type="screen4x3"/>
  <p:notesSz cx="9144000" cy="6858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75102"/>
    <a:srgbClr val="FF9D00"/>
    <a:srgbClr val="FF6702"/>
    <a:srgbClr val="FF3305"/>
    <a:srgbClr val="CF3E00"/>
    <a:srgbClr val="236F7A"/>
    <a:srgbClr val="EEB42D"/>
    <a:srgbClr val="57066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1" autoAdjust="0"/>
    <p:restoredTop sz="86323" autoAdjust="0"/>
  </p:normalViewPr>
  <p:slideViewPr>
    <p:cSldViewPr>
      <p:cViewPr varScale="1">
        <p:scale>
          <a:sx n="69" d="100"/>
          <a:sy n="69" d="100"/>
        </p:scale>
        <p:origin x="-154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64501C-1AAF-435B-B1DA-F9A07561E580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6DA46-38E4-470C-A481-272768F2B52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2864332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A6295-5C71-4D32-8DFA-4AC7AE735804}" type="datetimeFigureOut">
              <a:rPr lang="pl-PL" smtClean="0"/>
              <a:pPr/>
              <a:t>2014-06-25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977A31-706F-49A5-B797-93C33BED3E8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16586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977A31-706F-49A5-B797-93C33BED3E82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281933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0"/>
            <a:ext cx="7467600" cy="1371600"/>
          </a:xfrm>
        </p:spPr>
        <p:txBody>
          <a:bodyPr/>
          <a:lstStyle>
            <a:lvl1pPr algn="r">
              <a:lnSpc>
                <a:spcPct val="80000"/>
              </a:lnSpc>
              <a:defRPr sz="56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67000" y="4038600"/>
            <a:ext cx="5410200" cy="10668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28600" y="6172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362200" y="6172200"/>
            <a:ext cx="4343400" cy="457200"/>
          </a:xfrm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172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2952E13-36E7-40B8-96FF-BB507050D037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470B8D-C525-4430-9FFC-DE3DE7B89923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FB5A4F-5C74-4959-992F-0498D3ADC144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695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10100" y="1524000"/>
            <a:ext cx="3695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9C9CF3-332B-4717-B238-C7D2C0183F9F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72EEB-D11D-4EDA-B711-BF407B78F4A3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E9B4A-552B-41B3-A05C-C3E8E2B3212A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21196D-B149-4D90-A4B2-F482BFC70C4B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61022-3794-4FD4-B58E-823067B11748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202D14-5130-4EC1-81DC-22F088236BB1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B19065-387B-4E24-B6D9-D2B8DEC02CD1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19850" y="304800"/>
            <a:ext cx="1885950" cy="57150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62000" y="304800"/>
            <a:ext cx="5505450" cy="57150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E03015-C005-423E-9E1C-5123356C88A1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0480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543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90800" y="60960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62400" y="6096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0960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21D1AF1C-5718-4CDB-936A-D61ECF039882}" type="slidenum">
              <a:rPr lang="pl-PL"/>
              <a:pPr/>
              <a:t>‹#›</a:t>
            </a:fld>
            <a:endParaRPr lang="pl-P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0"/>
            <a:ext cx="7346776" cy="998984"/>
          </a:xfrm>
        </p:spPr>
        <p:txBody>
          <a:bodyPr/>
          <a:lstStyle/>
          <a:p>
            <a:pPr algn="ctr"/>
            <a:r>
              <a:rPr lang="pl-PL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Dorota Matysiak</a:t>
            </a:r>
            <a:endParaRPr lang="pl-P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560" y="3356992"/>
            <a:ext cx="7537648" cy="1066800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rgbClr val="FFFF00"/>
                </a:solidFill>
              </a:rPr>
              <a:t>Bibliotekarze współtwórcami biblioteki : od koncepcji do realizacji </a:t>
            </a:r>
          </a:p>
          <a:p>
            <a:pPr algn="ctr"/>
            <a:r>
              <a:rPr lang="pl-PL" sz="2800" b="1" dirty="0" smtClean="0">
                <a:solidFill>
                  <a:srgbClr val="FFFF00"/>
                </a:solidFill>
              </a:rPr>
              <a:t>-  z doświadczeń praktyka.</a:t>
            </a:r>
          </a:p>
          <a:p>
            <a:r>
              <a:rPr lang="pl-PL" dirty="0" smtClean="0"/>
              <a:t> </a:t>
            </a:r>
          </a:p>
          <a:p>
            <a:pPr algn="l"/>
            <a:endParaRPr lang="pl-PL" dirty="0"/>
          </a:p>
        </p:txBody>
      </p:sp>
      <p:pic>
        <p:nvPicPr>
          <p:cNvPr id="4" name="Picture 2" descr="http://www.bg.ue.wroc.pl/images/banerki/dcin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142875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63688" y="499633"/>
            <a:ext cx="73803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kumimoji="0" lang="pl-PL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kumimoji="0" lang="pl-PL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kumimoji="0" lang="pl-PL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pl-PL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   "</a:t>
            </a:r>
            <a:r>
              <a:rPr kumimoji="0" lang="pl-PL" sz="2000" b="1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kumimoji="0" lang="pl-PL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"</a:t>
            </a:r>
            <a:endParaRPr kumimoji="0" lang="pl-PL" sz="20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23-25 czerwca 2014 r. Ł</a:t>
            </a:r>
            <a:r>
              <a:rPr kumimoji="0" lang="pl-PL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kumimoji="0" lang="pl-PL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kumimoji="0" lang="pl-PL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kumimoji="0" lang="pl-PL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kumimoji="0" lang="pl-PL" sz="20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622232" cy="1008112"/>
          </a:xfrm>
        </p:spPr>
        <p:txBody>
          <a:bodyPr/>
          <a:lstStyle/>
          <a:p>
            <a:r>
              <a:rPr lang="pl-PL" sz="2400" b="1" dirty="0" smtClean="0"/>
              <a:t>Lokalizacja</a:t>
            </a:r>
            <a:endParaRPr lang="pl-PL" sz="2400" b="1" dirty="0"/>
          </a:p>
        </p:txBody>
      </p:sp>
      <p:pic>
        <p:nvPicPr>
          <p:cNvPr id="4" name="Symbol zastępczy zawartości 4" descr="http://www.ue.wroc.pl/i/uczelnia/mapa_2013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7416824" cy="47838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pole tekstowe 6"/>
          <p:cNvSpPr txBox="1"/>
          <p:nvPr/>
        </p:nvSpPr>
        <p:spPr>
          <a:xfrm>
            <a:off x="251520" y="6021288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6038056" cy="720080"/>
          </a:xfrm>
        </p:spPr>
        <p:txBody>
          <a:bodyPr/>
          <a:lstStyle/>
          <a:p>
            <a:pPr algn="ctr"/>
            <a:r>
              <a:rPr lang="pl-PL" dirty="0" smtClean="0"/>
              <a:t> </a:t>
            </a:r>
            <a:r>
              <a:rPr lang="pl-PL" sz="2400" dirty="0" smtClean="0"/>
              <a:t>Jaka była stara biblioteka?</a:t>
            </a:r>
            <a:endParaRPr lang="pl-PL" sz="2400" dirty="0"/>
          </a:p>
        </p:txBody>
      </p:sp>
      <p:pic>
        <p:nvPicPr>
          <p:cNvPr id="4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124744"/>
            <a:ext cx="7128791" cy="43204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pole tekstowe 4"/>
          <p:cNvSpPr txBox="1"/>
          <p:nvPr/>
        </p:nvSpPr>
        <p:spPr>
          <a:xfrm>
            <a:off x="323528" y="6093296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VI Konferencja Biblioteki Politechniki Łódzkiej 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„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23-25 czerwca 2014 r. Łódź/Rogów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075240" cy="652934"/>
          </a:xfrm>
        </p:spPr>
        <p:txBody>
          <a:bodyPr/>
          <a:lstStyle/>
          <a:p>
            <a:r>
              <a:rPr lang="pl-PL" sz="2400" dirty="0" smtClean="0"/>
              <a:t>Czytelnia Ogólna z lat 70-tych XX wieku</a:t>
            </a:r>
            <a:endParaRPr lang="pl-PL" sz="24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764704"/>
            <a:ext cx="4950975" cy="34172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1920" y="2060848"/>
            <a:ext cx="4732299" cy="3600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pole tekstowe 5"/>
          <p:cNvSpPr txBox="1"/>
          <p:nvPr/>
        </p:nvSpPr>
        <p:spPr>
          <a:xfrm>
            <a:off x="323528" y="6093296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VI Konferencja Biblioteki Politechniki Łódzkiej 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„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23-25 czerwca 2014 r. Łódź/Rogów   </a:t>
            </a:r>
          </a:p>
        </p:txBody>
      </p:sp>
    </p:spTree>
    <p:extLst>
      <p:ext uri="{BB962C8B-B14F-4D97-AF65-F5344CB8AC3E}">
        <p14:creationId xmlns:p14="http://schemas.microsoft.com/office/powerpoint/2010/main" xmlns="" val="2468802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77280" y="188640"/>
            <a:ext cx="8352928" cy="1008112"/>
          </a:xfrm>
        </p:spPr>
        <p:txBody>
          <a:bodyPr/>
          <a:lstStyle/>
          <a:p>
            <a:pPr algn="ctr"/>
            <a:r>
              <a:rPr lang="pl-PL" sz="2400" dirty="0" smtClean="0"/>
              <a:t>Czytelnia Ogólna z wolnym dostępem do zbiorów </a:t>
            </a:r>
            <a:br>
              <a:rPr lang="pl-PL" sz="2400" dirty="0" smtClean="0"/>
            </a:br>
            <a:r>
              <a:rPr lang="pl-PL" sz="2400" dirty="0" smtClean="0"/>
              <a:t>lata 90-te XX wieku</a:t>
            </a:r>
            <a:endParaRPr lang="pl-PL" sz="24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1154934"/>
            <a:ext cx="5923335" cy="46816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pole tekstowe 8"/>
          <p:cNvSpPr txBox="1"/>
          <p:nvPr/>
        </p:nvSpPr>
        <p:spPr>
          <a:xfrm>
            <a:off x="539552" y="6093296"/>
            <a:ext cx="8028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6618312" cy="936104"/>
          </a:xfrm>
        </p:spPr>
        <p:txBody>
          <a:bodyPr/>
          <a:lstStyle/>
          <a:p>
            <a:r>
              <a:rPr lang="pl-PL" sz="2400" dirty="0" smtClean="0"/>
              <a:t>       „Okienko” wypożyczalni</a:t>
            </a:r>
            <a:endParaRPr lang="pl-PL" sz="24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1124744"/>
            <a:ext cx="6480720" cy="4752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pole tekstowe 3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9161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400" dirty="0" smtClean="0"/>
              <a:t>Magazyn książek</a:t>
            </a:r>
            <a:endParaRPr lang="pl-PL" sz="24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406839">
            <a:off x="5436096" y="548680"/>
            <a:ext cx="3420951" cy="52565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1124744"/>
            <a:ext cx="4392488" cy="44731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pole tekstowe 4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1328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61920" cy="963960"/>
          </a:xfrm>
        </p:spPr>
        <p:txBody>
          <a:bodyPr/>
          <a:lstStyle/>
          <a:p>
            <a:pPr algn="ctr"/>
            <a:r>
              <a:rPr lang="pl-PL" sz="2400" dirty="0" smtClean="0"/>
              <a:t>Plany „nowej” biblioteki </a:t>
            </a:r>
            <a:br>
              <a:rPr lang="pl-PL" sz="2400" dirty="0" smtClean="0"/>
            </a:br>
            <a:r>
              <a:rPr lang="pl-PL" sz="2400" dirty="0" smtClean="0"/>
              <a:t>z końca lat 60-tych XX wieku</a:t>
            </a:r>
            <a:endParaRPr lang="pl-PL" sz="24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Symbol zastępczy zawartości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7947502" cy="46805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85034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400" dirty="0" smtClean="0"/>
              <a:t>Makieta</a:t>
            </a:r>
            <a:r>
              <a:rPr lang="pl-PL" sz="2800" dirty="0" smtClean="0"/>
              <a:t> </a:t>
            </a:r>
            <a:r>
              <a:rPr lang="pl-PL" sz="2400" dirty="0" smtClean="0"/>
              <a:t>przyszłych budynków bibliotecznych</a:t>
            </a:r>
            <a:endParaRPr lang="pl-PL" sz="24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0243" y="1484784"/>
            <a:ext cx="6840760" cy="43721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6978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0"/>
            <a:ext cx="7622232" cy="1124744"/>
          </a:xfrm>
        </p:spPr>
        <p:txBody>
          <a:bodyPr>
            <a:normAutofit/>
          </a:bodyPr>
          <a:lstStyle/>
          <a:p>
            <a:pPr algn="ctr"/>
            <a:r>
              <a:rPr lang="pl-PL" sz="2400" dirty="0" smtClean="0"/>
              <a:t>Tutaj stanie nowy budynek biblioteki</a:t>
            </a:r>
            <a:endParaRPr lang="pl-PL" sz="24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8" y="908720"/>
            <a:ext cx="6545700" cy="49092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0949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188640"/>
            <a:ext cx="7543800" cy="936104"/>
          </a:xfrm>
        </p:spPr>
        <p:txBody>
          <a:bodyPr/>
          <a:lstStyle/>
          <a:p>
            <a:pPr algn="ctr"/>
            <a:r>
              <a:rPr lang="pl-PL" sz="2400" dirty="0" smtClean="0"/>
              <a:t>Maszyny poszły w ruch i …</a:t>
            </a:r>
            <a:endParaRPr lang="pl-PL" sz="24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052736"/>
            <a:ext cx="8136904" cy="5236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pole tekstowe 4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748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304800"/>
            <a:ext cx="8784976" cy="1143000"/>
          </a:xfrm>
        </p:spPr>
        <p:txBody>
          <a:bodyPr>
            <a:normAutofit/>
          </a:bodyPr>
          <a:lstStyle/>
          <a:p>
            <a:pPr algn="ctr"/>
            <a:r>
              <a:rPr lang="pl-PL" sz="2400" dirty="0" smtClean="0"/>
              <a:t> bibliotekarze czynnie zabrali się do pracy </a:t>
            </a:r>
            <a:r>
              <a:rPr lang="pl-PL" sz="2400" dirty="0" smtClean="0">
                <a:sym typeface="Wingdings" panose="05000000000000000000" pitchFamily="2" charset="2"/>
              </a:rPr>
              <a:t>….</a:t>
            </a:r>
            <a:endParaRPr lang="pl-PL" sz="2400" dirty="0"/>
          </a:p>
        </p:txBody>
      </p:sp>
      <p:pic>
        <p:nvPicPr>
          <p:cNvPr id="4" name="Picture 4" descr="HPIM5260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20888"/>
            <a:ext cx="3960440" cy="33843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124744"/>
            <a:ext cx="4896544" cy="37444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pole tekstowe 4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8583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982272" cy="864096"/>
          </a:xfrm>
        </p:spPr>
        <p:txBody>
          <a:bodyPr/>
          <a:lstStyle/>
          <a:p>
            <a:pPr algn="ctr"/>
            <a:r>
              <a:rPr lang="pl-PL" sz="2400" dirty="0"/>
              <a:t>p</a:t>
            </a:r>
            <a:r>
              <a:rPr lang="pl-PL" sz="2400" dirty="0" smtClean="0"/>
              <a:t>ozostawiając po sobie tylko gruz…</a:t>
            </a:r>
            <a:endParaRPr lang="pl-PL" sz="2400" dirty="0"/>
          </a:p>
        </p:txBody>
      </p:sp>
      <p:pic>
        <p:nvPicPr>
          <p:cNvPr id="3" name="Picture 4" descr="HPIM528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6"/>
            <a:ext cx="6732748" cy="48668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4" name="pole tekstowe 3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7380313" y="500508"/>
            <a:ext cx="504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768501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91264" cy="648072"/>
          </a:xfrm>
        </p:spPr>
        <p:txBody>
          <a:bodyPr>
            <a:normAutofit/>
          </a:bodyPr>
          <a:lstStyle/>
          <a:p>
            <a:r>
              <a:rPr lang="pl-PL" sz="2400" dirty="0" smtClean="0"/>
              <a:t>Nie obyło się od wybuchowych niespodzianek</a:t>
            </a:r>
            <a:endParaRPr lang="pl-PL" sz="24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764704"/>
            <a:ext cx="7319796" cy="54898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pole tekstowe 3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3922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40960" cy="936104"/>
          </a:xfrm>
        </p:spPr>
        <p:txBody>
          <a:bodyPr>
            <a:normAutofit/>
          </a:bodyPr>
          <a:lstStyle/>
          <a:p>
            <a:pPr algn="ctr"/>
            <a:r>
              <a:rPr lang="pl-PL" sz="2400" dirty="0" smtClean="0"/>
              <a:t>Każdy etap budowy był rejestrowany przez bibliotekarzy…</a:t>
            </a:r>
            <a:endParaRPr lang="pl-PL" sz="2400" dirty="0"/>
          </a:p>
        </p:txBody>
      </p:sp>
      <p:pic>
        <p:nvPicPr>
          <p:cNvPr id="4" name="Picture 4" descr="SNB1327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96752"/>
            <a:ext cx="6480720" cy="47155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5" name="pole tekstowe 4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1097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/>
          </a:bodyPr>
          <a:lstStyle/>
          <a:p>
            <a:pPr algn="ctr"/>
            <a:r>
              <a:rPr lang="pl-PL" sz="2400" dirty="0" smtClean="0"/>
              <a:t>Codzienne spotkania Dyrekcji Biblioteki </a:t>
            </a:r>
            <a:br>
              <a:rPr lang="pl-PL" sz="2400" dirty="0" smtClean="0"/>
            </a:br>
            <a:r>
              <a:rPr lang="pl-PL" sz="2400" dirty="0" smtClean="0"/>
              <a:t>z </a:t>
            </a:r>
            <a:r>
              <a:rPr lang="pl-PL" sz="2400" dirty="0"/>
              <a:t>K</a:t>
            </a:r>
            <a:r>
              <a:rPr lang="pl-PL" sz="2400" dirty="0" smtClean="0"/>
              <a:t>ierownictwem Budowy</a:t>
            </a:r>
            <a:endParaRPr lang="pl-PL" sz="24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1268761"/>
            <a:ext cx="7500056" cy="49813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pole tekstowe 3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7311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400" dirty="0" smtClean="0"/>
              <a:t>Wizje lokalne na budowie </a:t>
            </a:r>
            <a:endParaRPr lang="pl-PL" sz="24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268760"/>
            <a:ext cx="4361198" cy="32708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7984" y="2708920"/>
            <a:ext cx="4283967" cy="32129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pole tekstowe 5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4058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Autofit/>
          </a:bodyPr>
          <a:lstStyle/>
          <a:p>
            <a:pPr algn="ctr"/>
            <a:r>
              <a:rPr lang="pl-PL" sz="2400" dirty="0" smtClean="0"/>
              <a:t>Dla potomnych bibliotekarze</a:t>
            </a:r>
            <a:r>
              <a:rPr lang="pl-PL" sz="2400" dirty="0"/>
              <a:t> </a:t>
            </a:r>
            <a:r>
              <a:rPr lang="pl-PL" sz="2400" dirty="0" smtClean="0"/>
              <a:t>przygotowali kapsułę czasu, którą ekipa budowlana zamurowała </a:t>
            </a:r>
            <a:endParaRPr lang="pl-PL" sz="24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1484784"/>
            <a:ext cx="6876256" cy="51571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pole tekstowe 3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1963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18000" cy="1143000"/>
          </a:xfrm>
        </p:spPr>
        <p:txBody>
          <a:bodyPr>
            <a:normAutofit/>
          </a:bodyPr>
          <a:lstStyle/>
          <a:p>
            <a:pPr algn="ctr"/>
            <a:r>
              <a:rPr lang="pl-PL" sz="2400" dirty="0" smtClean="0"/>
              <a:t>Planowanie aranżacji wnętrz w trakcie budowy</a:t>
            </a:r>
            <a:endParaRPr lang="pl-PL" sz="24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340768"/>
            <a:ext cx="4392488" cy="39604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1916832"/>
            <a:ext cx="3765472" cy="42484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pole tekstowe 5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9405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400" dirty="0" smtClean="0"/>
              <a:t>Rozmieszczenie regałów </a:t>
            </a:r>
            <a:br>
              <a:rPr lang="pl-PL" sz="2400" dirty="0" smtClean="0"/>
            </a:br>
            <a:r>
              <a:rPr lang="pl-PL" sz="2400" dirty="0" smtClean="0"/>
              <a:t>na Strefie Wolnego Dostępu</a:t>
            </a: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6" name="Picture 2" descr="C:\Users\doti\Desktop\ŁÓDŹ-2014\dla Doroty\Bud.A I p. ustawienie regałó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748" y="1412776"/>
            <a:ext cx="8097692" cy="468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0072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400" dirty="0" smtClean="0"/>
              <a:t>Projekt zagospodarowania patio</a:t>
            </a:r>
            <a:endParaRPr lang="pl-PL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4"/>
            <a:ext cx="6840760" cy="4902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 flipH="1">
            <a:off x="4932040" y="5621493"/>
            <a:ext cx="20579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 smtClean="0">
                <a:solidFill>
                  <a:srgbClr val="000000"/>
                </a:solidFill>
              </a:rPr>
              <a:t>Proj. B. Żmigrodzka</a:t>
            </a:r>
            <a:endParaRPr lang="pl-PL" sz="1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1797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334200" cy="648072"/>
          </a:xfrm>
        </p:spPr>
        <p:txBody>
          <a:bodyPr/>
          <a:lstStyle/>
          <a:p>
            <a:pPr algn="ctr"/>
            <a:r>
              <a:rPr lang="pl-PL" sz="2400" dirty="0" smtClean="0"/>
              <a:t>Kolejny etap – przeprowadzka </a:t>
            </a:r>
            <a:endParaRPr lang="pl-PL" sz="24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750171">
            <a:off x="5587090" y="2028578"/>
            <a:ext cx="2967794" cy="3957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776132"/>
            <a:ext cx="3407341" cy="25555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pole tekstowe 5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Obraz 6" descr="DSCN446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7650" y="763127"/>
            <a:ext cx="3131840" cy="2348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15938">
            <a:off x="477422" y="2374462"/>
            <a:ext cx="2571749" cy="34289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0232" y="2498778"/>
            <a:ext cx="2563008" cy="34173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995955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1340768"/>
            <a:ext cx="5994400" cy="4495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pole tekstowe 3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827584" y="304800"/>
            <a:ext cx="7478216" cy="819944"/>
          </a:xfrm>
        </p:spPr>
        <p:txBody>
          <a:bodyPr/>
          <a:lstStyle/>
          <a:p>
            <a:pPr algn="ctr"/>
            <a:r>
              <a:rPr lang="pl-PL" sz="2400" dirty="0" smtClean="0"/>
              <a:t>Efekty wspólnej pracy-architektów, budowlańców i bibliotekarzy:</a:t>
            </a:r>
            <a:br>
              <a:rPr lang="pl-PL" sz="2400" dirty="0" smtClean="0"/>
            </a:br>
            <a:r>
              <a:rPr lang="pl-PL" sz="2400" dirty="0" smtClean="0"/>
              <a:t>kącik prasy codziennej w holu głównym,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xmlns="" val="893193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836712"/>
            <a:ext cx="6858496" cy="51438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pole tekstowe 3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762000" y="304800"/>
            <a:ext cx="7543800" cy="963960"/>
          </a:xfrm>
        </p:spPr>
        <p:txBody>
          <a:bodyPr/>
          <a:lstStyle/>
          <a:p>
            <a:pPr algn="ctr"/>
            <a:r>
              <a:rPr lang="pl-PL" sz="2400" dirty="0"/>
              <a:t>s</a:t>
            </a:r>
            <a:r>
              <a:rPr lang="pl-PL" sz="2400" dirty="0" smtClean="0"/>
              <a:t>ala wystawowa,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xmlns="" val="1493243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ymbol zastępczy zawartości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980728"/>
            <a:ext cx="6199460" cy="46495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pole tekstowe 3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Obraz 5" descr="IMG_14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4704"/>
            <a:ext cx="4049688" cy="51125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179512" y="0"/>
            <a:ext cx="8126288" cy="1196752"/>
          </a:xfrm>
        </p:spPr>
        <p:txBody>
          <a:bodyPr/>
          <a:lstStyle/>
          <a:p>
            <a:pPr algn="ctr"/>
            <a:r>
              <a:rPr lang="pl-PL" sz="2400" dirty="0"/>
              <a:t>w</a:t>
            </a:r>
            <a:r>
              <a:rPr lang="pl-PL" sz="2400" dirty="0" smtClean="0"/>
              <a:t>ypożyczalnia  wraz z magazynem skryptów</a:t>
            </a:r>
            <a:endParaRPr lang="pl-PL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7944" y="2708920"/>
            <a:ext cx="4586205" cy="35597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700808"/>
            <a:ext cx="4692193" cy="35011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400" dirty="0" smtClean="0"/>
              <a:t>Przestrzeń biblioteczna ( hol i korytarz) stała się miejscem różnych imprez</a:t>
            </a:r>
            <a:endParaRPr lang="pl-PL" sz="24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3243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844824"/>
            <a:ext cx="4830522" cy="31668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0072" y="1700808"/>
            <a:ext cx="3021800" cy="40290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pole tekstowe 5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400" dirty="0" smtClean="0"/>
              <a:t>Wejście na Strefę Wolnego Dostępu,</a:t>
            </a:r>
            <a:br>
              <a:rPr lang="pl-PL" sz="2400" dirty="0" smtClean="0"/>
            </a:br>
            <a:r>
              <a:rPr lang="pl-PL" sz="2400" dirty="0" smtClean="0"/>
              <a:t>schody wewnętrzne łączące poszczególne piętra SWD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xmlns="" val="2642886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59632" y="1196752"/>
            <a:ext cx="6410537" cy="4752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pole tekstowe 3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400" dirty="0" smtClean="0"/>
              <a:t>Strefa Wolnego Dostępu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xmlns="" val="1493243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980728"/>
            <a:ext cx="4476125" cy="29840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1340768"/>
            <a:ext cx="4067944" cy="3050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720" y="3212976"/>
            <a:ext cx="4415747" cy="29438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pole tekstowe 5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 Konferencja Biblioteki Politechniki Łódzkiej 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„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23-25 czerwca 2014 r. Łódź/Rogów </a:t>
            </a:r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762000" y="0"/>
            <a:ext cx="7543800" cy="1268760"/>
          </a:xfrm>
        </p:spPr>
        <p:txBody>
          <a:bodyPr/>
          <a:lstStyle/>
          <a:p>
            <a:r>
              <a:rPr lang="pl-PL" sz="2400" dirty="0" smtClean="0"/>
              <a:t>Różnorodne miejsca pracy czytelników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xmlns="" val="2521797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400" dirty="0" smtClean="0"/>
              <a:t>Czytelnia Europejska, Czytelnia Czasopism</a:t>
            </a:r>
            <a:br>
              <a:rPr lang="pl-PL" sz="2400" dirty="0" smtClean="0"/>
            </a:br>
            <a:r>
              <a:rPr lang="pl-PL" sz="2400" dirty="0" smtClean="0"/>
              <a:t> i Zbiorów Specjalnych</a:t>
            </a:r>
            <a:endParaRPr lang="pl-PL" sz="2400" dirty="0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1268760"/>
            <a:ext cx="7252855" cy="20449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3284984"/>
            <a:ext cx="4269655" cy="29439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pole tekstowe 5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2886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268760"/>
            <a:ext cx="3384376" cy="4752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77885" y="2996952"/>
            <a:ext cx="4251964" cy="31889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1920" y="1124744"/>
            <a:ext cx="3600400" cy="2106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pole tekstowe 5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ytuł 6"/>
          <p:cNvSpPr>
            <a:spLocks noGrp="1"/>
          </p:cNvSpPr>
          <p:nvPr>
            <p:ph type="title" idx="4294967295"/>
          </p:nvPr>
        </p:nvSpPr>
        <p:spPr>
          <a:xfrm>
            <a:off x="179512" y="304800"/>
            <a:ext cx="7364288" cy="603920"/>
          </a:xfrm>
        </p:spPr>
        <p:txBody>
          <a:bodyPr/>
          <a:lstStyle/>
          <a:p>
            <a:pPr algn="ctr"/>
            <a:r>
              <a:rPr lang="pl-PL" sz="2400" dirty="0" smtClean="0"/>
              <a:t>Kącik dla małego czytelnika, patio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xmlns="" val="2521797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1520325"/>
            <a:ext cx="3129479" cy="23471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1484783"/>
            <a:ext cx="3423758" cy="22825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09744" y="3474386"/>
            <a:ext cx="3491880" cy="26189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pole tekstowe 6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400" dirty="0" smtClean="0"/>
              <a:t>Dla podniesienia komfortu pracy bibliotekarzy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xmlns="" val="2521797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Obraz 4" descr="http://www.prw.pl/img/articles/11141/Hjt7bF02Gf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836712"/>
            <a:ext cx="7704856" cy="4680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pole tekstowe 6"/>
          <p:cNvSpPr txBox="1"/>
          <p:nvPr/>
        </p:nvSpPr>
        <p:spPr>
          <a:xfrm>
            <a:off x="755576" y="5589240"/>
            <a:ext cx="360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solidFill>
                  <a:srgbClr val="000000"/>
                </a:solidFill>
              </a:rPr>
              <a:t>Fot. „ARCHIMEDIA Architekci &amp; Inżynierowie”</a:t>
            </a:r>
            <a:endParaRPr lang="pl-PL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1797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692696"/>
            <a:ext cx="8028384" cy="50428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pole tekstowe 5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1797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539552" y="6093296"/>
            <a:ext cx="788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12" descr="DSC026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23528" y="332656"/>
            <a:ext cx="8326818" cy="5569912"/>
          </a:xfrm>
          <a:prstGeom prst="rect">
            <a:avLst/>
          </a:prstGeom>
          <a:noFill/>
        </p:spPr>
      </p:pic>
      <p:sp>
        <p:nvSpPr>
          <p:cNvPr id="4" name="pole tekstowe 3"/>
          <p:cNvSpPr txBox="1"/>
          <p:nvPr/>
        </p:nvSpPr>
        <p:spPr>
          <a:xfrm>
            <a:off x="323528" y="5656495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Fot. S. </a:t>
            </a:r>
            <a:r>
              <a:rPr lang="pl-PL" sz="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Dziągwa</a:t>
            </a:r>
            <a:endParaRPr lang="pl-PL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889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 txBox="1">
            <a:spLocks noGrp="1"/>
          </p:cNvSpPr>
          <p:nvPr>
            <p:ph type="ctrTitle"/>
          </p:nvPr>
        </p:nvSpPr>
        <p:spPr>
          <a:xfrm>
            <a:off x="1950414" y="569741"/>
            <a:ext cx="6870057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VI Konferencja Biblioteki Politechniki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dzkiej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b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</a:b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lang="pl-PL" sz="1400" b="1" i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Rozmowy o bibliotekach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„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  <a:b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23-25 czerwca 2014 r. Ł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dź/Rog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ó</a:t>
            </a:r>
            <a:r>
              <a:rPr lang="pl-PL" sz="1400" b="1" dirty="0" smtClean="0">
                <a:solidFill>
                  <a:schemeClr val="accent4">
                    <a:lumMod val="10000"/>
                  </a:schemeClr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 </a:t>
            </a:r>
            <a:endParaRPr lang="pl-PL" sz="1400" b="1" dirty="0" smtClean="0">
              <a:solidFill>
                <a:schemeClr val="accent4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Podtytuł 1"/>
          <p:cNvSpPr>
            <a:spLocks noGrp="1"/>
          </p:cNvSpPr>
          <p:nvPr>
            <p:ph type="subTitle" idx="1"/>
          </p:nvPr>
        </p:nvSpPr>
        <p:spPr>
          <a:xfrm>
            <a:off x="755576" y="1700808"/>
            <a:ext cx="7344816" cy="1656184"/>
          </a:xfrm>
        </p:spPr>
        <p:txBody>
          <a:bodyPr/>
          <a:lstStyle/>
          <a:p>
            <a:pPr algn="ctr"/>
            <a:r>
              <a:rPr lang="pl-PL" b="1" dirty="0" smtClean="0"/>
              <a:t>Dziękując za uwagę </a:t>
            </a:r>
          </a:p>
          <a:p>
            <a:pPr algn="ctr"/>
            <a:r>
              <a:rPr lang="pl-PL" b="1" dirty="0" smtClean="0"/>
              <a:t>życzę tym, którzy chcą podjąć podobne wyzwanie, </a:t>
            </a:r>
          </a:p>
          <a:p>
            <a:pPr algn="ctr"/>
            <a:r>
              <a:rPr lang="pl-PL" b="1" dirty="0" smtClean="0"/>
              <a:t>dużej determinacji i niekończącego się zapału - aż do efektu końcowego</a:t>
            </a:r>
          </a:p>
          <a:p>
            <a:pPr algn="ctr"/>
            <a:r>
              <a:rPr lang="pl-PL" i="1" dirty="0" smtClean="0"/>
              <a:t>Dorota Matysiak</a:t>
            </a:r>
            <a:endParaRPr lang="pl-PL" i="1" dirty="0"/>
          </a:p>
        </p:txBody>
      </p:sp>
      <p:pic>
        <p:nvPicPr>
          <p:cNvPr id="4" name="Picture 2" descr="http://www.bg.ue.wroc.pl/images/banerki/dcin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698894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4114800" y="29754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pic>
        <p:nvPicPr>
          <p:cNvPr id="2050" name="Picture 2" descr="C:\Users\doti\AppData\Local\Microsoft\Windows\Temporary Internet Files\Content.IE5\C0N5VD42\MC90042317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301208"/>
            <a:ext cx="1124496" cy="112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21797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-green cave design template">
  <a:themeElements>
    <a:clrScheme name="Motyw pakietu Office 11">
      <a:dk1>
        <a:srgbClr val="005A58"/>
      </a:dk1>
      <a:lt1>
        <a:srgbClr val="FFFFFF"/>
      </a:lt1>
      <a:dk2>
        <a:srgbClr val="33CCCC"/>
      </a:dk2>
      <a:lt2>
        <a:srgbClr val="FFFF99"/>
      </a:lt2>
      <a:accent1>
        <a:srgbClr val="006462"/>
      </a:accent1>
      <a:accent2>
        <a:srgbClr val="6D6FC7"/>
      </a:accent2>
      <a:accent3>
        <a:srgbClr val="ADE2E2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Motyw pakietu Offic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DCEBE6"/>
        </a:dk1>
        <a:lt1>
          <a:srgbClr val="FFFFFF"/>
        </a:lt1>
        <a:dk2>
          <a:srgbClr val="000000"/>
        </a:dk2>
        <a:lt2>
          <a:srgbClr val="333333"/>
        </a:lt2>
        <a:accent1>
          <a:srgbClr val="3374A1"/>
        </a:accent1>
        <a:accent2>
          <a:srgbClr val="3B2E8A"/>
        </a:accent2>
        <a:accent3>
          <a:srgbClr val="FFFFFF"/>
        </a:accent3>
        <a:accent4>
          <a:srgbClr val="BCC9C4"/>
        </a:accent4>
        <a:accent5>
          <a:srgbClr val="ADBCCD"/>
        </a:accent5>
        <a:accent6>
          <a:srgbClr val="35297D"/>
        </a:accent6>
        <a:hlink>
          <a:srgbClr val="00FFFF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3E3E5C"/>
        </a:dk1>
        <a:lt1>
          <a:srgbClr val="FFFFFF"/>
        </a:lt1>
        <a:dk2>
          <a:srgbClr val="B9B9D7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D9D9E8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8">
        <a:dk1>
          <a:srgbClr val="CCCC99"/>
        </a:dk1>
        <a:lt1>
          <a:srgbClr val="FFFFCC"/>
        </a:lt1>
        <a:dk2>
          <a:srgbClr val="DFD293"/>
        </a:dk2>
        <a:lt2>
          <a:srgbClr val="5C1F00"/>
        </a:lt2>
        <a:accent1>
          <a:srgbClr val="78783C"/>
        </a:accent1>
        <a:accent2>
          <a:srgbClr val="FFFFCC"/>
        </a:accent2>
        <a:accent3>
          <a:srgbClr val="FFFFE2"/>
        </a:accent3>
        <a:accent4>
          <a:srgbClr val="AEAE82"/>
        </a:accent4>
        <a:accent5>
          <a:srgbClr val="BEBEAF"/>
        </a:accent5>
        <a:accent6>
          <a:srgbClr val="E7E7B9"/>
        </a:accent6>
        <a:hlink>
          <a:srgbClr val="9900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9">
        <a:dk1>
          <a:srgbClr val="2D2015"/>
        </a:dk1>
        <a:lt1>
          <a:srgbClr val="D2D2D2"/>
        </a:lt1>
        <a:dk2>
          <a:srgbClr val="CCCCA5"/>
        </a:dk2>
        <a:lt2>
          <a:srgbClr val="DFC08D"/>
        </a:lt2>
        <a:accent1>
          <a:srgbClr val="666666"/>
        </a:accent1>
        <a:accent2>
          <a:srgbClr val="0066FF"/>
        </a:accent2>
        <a:accent3>
          <a:srgbClr val="E2E2CF"/>
        </a:accent3>
        <a:accent4>
          <a:srgbClr val="B3B3B3"/>
        </a:accent4>
        <a:accent5>
          <a:srgbClr val="B8B8B8"/>
        </a:accent5>
        <a:accent6>
          <a:srgbClr val="005CE7"/>
        </a:accent6>
        <a:hlink>
          <a:srgbClr val="66CCFF"/>
        </a:hlink>
        <a:folHlink>
          <a:srgbClr val="FAF0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10">
        <a:dk1>
          <a:srgbClr val="2D2015"/>
        </a:dk1>
        <a:lt1>
          <a:srgbClr val="D2D2D2"/>
        </a:lt1>
        <a:dk2>
          <a:srgbClr val="73CDFF"/>
        </a:dk2>
        <a:lt2>
          <a:srgbClr val="DFC08D"/>
        </a:lt2>
        <a:accent1>
          <a:srgbClr val="666666"/>
        </a:accent1>
        <a:accent2>
          <a:srgbClr val="0066FF"/>
        </a:accent2>
        <a:accent3>
          <a:srgbClr val="BCE3FF"/>
        </a:accent3>
        <a:accent4>
          <a:srgbClr val="B3B3B3"/>
        </a:accent4>
        <a:accent5>
          <a:srgbClr val="B8B8B8"/>
        </a:accent5>
        <a:accent6>
          <a:srgbClr val="005CE7"/>
        </a:accent6>
        <a:hlink>
          <a:srgbClr val="66CCFF"/>
        </a:hlink>
        <a:folHlink>
          <a:srgbClr val="FAF0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11">
        <a:dk1>
          <a:srgbClr val="005A58"/>
        </a:dk1>
        <a:lt1>
          <a:srgbClr val="FFFFFF"/>
        </a:lt1>
        <a:dk2>
          <a:srgbClr val="33CCCC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DE2E2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12">
        <a:dk1>
          <a:srgbClr val="003366"/>
        </a:dk1>
        <a:lt1>
          <a:srgbClr val="FFFFFF"/>
        </a:lt1>
        <a:dk2>
          <a:srgbClr val="0000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B8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938</TotalTime>
  <Words>409</Words>
  <Application>Microsoft Office PowerPoint</Application>
  <PresentationFormat>Pokaz na ekranie (4:3)</PresentationFormat>
  <Paragraphs>116</Paragraphs>
  <Slides>36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36</vt:i4>
      </vt:variant>
    </vt:vector>
  </HeadingPairs>
  <TitlesOfParts>
    <vt:vector size="37" baseType="lpstr">
      <vt:lpstr>Blue-green cave design template</vt:lpstr>
      <vt:lpstr>Dorota Matysiak</vt:lpstr>
      <vt:lpstr>Lokalizacja</vt:lpstr>
      <vt:lpstr> Jaka była stara biblioteka?</vt:lpstr>
      <vt:lpstr>Czytelnia Ogólna z lat 70-tych XX wieku</vt:lpstr>
      <vt:lpstr>Czytelnia Ogólna z wolnym dostępem do zbiorów  lata 90-te XX wieku</vt:lpstr>
      <vt:lpstr>       „Okienko” wypożyczalni</vt:lpstr>
      <vt:lpstr>Magazyn książek</vt:lpstr>
      <vt:lpstr>Plany „nowej” biblioteki  z końca lat 60-tych XX wieku</vt:lpstr>
      <vt:lpstr>Makieta przyszłych budynków bibliotecznych</vt:lpstr>
      <vt:lpstr>Tutaj stanie nowy budynek biblioteki</vt:lpstr>
      <vt:lpstr>Maszyny poszły w ruch i …</vt:lpstr>
      <vt:lpstr> bibliotekarze czynnie zabrali się do pracy ….</vt:lpstr>
      <vt:lpstr>pozostawiając po sobie tylko gruz…</vt:lpstr>
      <vt:lpstr>Nie obyło się od wybuchowych niespodzianek</vt:lpstr>
      <vt:lpstr>Każdy etap budowy był rejestrowany przez bibliotekarzy…</vt:lpstr>
      <vt:lpstr>Codzienne spotkania Dyrekcji Biblioteki  z Kierownictwem Budowy</vt:lpstr>
      <vt:lpstr>Wizje lokalne na budowie </vt:lpstr>
      <vt:lpstr>Dla potomnych bibliotekarze przygotowali kapsułę czasu, którą ekipa budowlana zamurowała </vt:lpstr>
      <vt:lpstr>Planowanie aranżacji wnętrz w trakcie budowy</vt:lpstr>
      <vt:lpstr>Rozmieszczenie regałów  na Strefie Wolnego Dostępu</vt:lpstr>
      <vt:lpstr>Projekt zagospodarowania patio</vt:lpstr>
      <vt:lpstr>Kolejny etap – przeprowadzka </vt:lpstr>
      <vt:lpstr>Efekty wspólnej pracy-architektów, budowlańców i bibliotekarzy: kącik prasy codziennej w holu głównym,</vt:lpstr>
      <vt:lpstr>sala wystawowa,</vt:lpstr>
      <vt:lpstr>wypożyczalnia  wraz z magazynem skryptów</vt:lpstr>
      <vt:lpstr>Przestrzeń biblioteczna ( hol i korytarz) stała się miejscem różnych imprez</vt:lpstr>
      <vt:lpstr>Wejście na Strefę Wolnego Dostępu, schody wewnętrzne łączące poszczególne piętra SWD</vt:lpstr>
      <vt:lpstr>Strefa Wolnego Dostępu</vt:lpstr>
      <vt:lpstr>Różnorodne miejsca pracy czytelników</vt:lpstr>
      <vt:lpstr>Czytelnia Europejska, Czytelnia Czasopism  i Zbiorów Specjalnych</vt:lpstr>
      <vt:lpstr>Kącik dla małego czytelnika, patio</vt:lpstr>
      <vt:lpstr>Dla podniesienia komfortu pracy bibliotekarzy</vt:lpstr>
      <vt:lpstr>Slajd 33</vt:lpstr>
      <vt:lpstr>Slajd 34</vt:lpstr>
      <vt:lpstr>Slajd 35</vt:lpstr>
      <vt:lpstr>VI Konferencja Biblioteki Politechniki Łódzkiej   "Rozmowy o bibliotekach„      23-25 czerwca 2014 r. Łódź/Rogów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Dorota</dc:creator>
  <cp:lastModifiedBy>Dorota</cp:lastModifiedBy>
  <cp:revision>52</cp:revision>
  <cp:lastPrinted>2014-06-18T12:11:50Z</cp:lastPrinted>
  <dcterms:created xsi:type="dcterms:W3CDTF">2014-06-15T21:41:25Z</dcterms:created>
  <dcterms:modified xsi:type="dcterms:W3CDTF">2014-06-24T22:52:59Z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TC010721211045</vt:lpwstr>
  </property>
</Properties>
</file>