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80" r:id="rId13"/>
    <p:sldId id="271" r:id="rId14"/>
    <p:sldId id="269" r:id="rId15"/>
    <p:sldId id="276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B9A89-5E32-45D3-A7F3-BA31A3DAC117}" type="datetimeFigureOut">
              <a:rPr lang="pl-PL" smtClean="0"/>
              <a:pPr/>
              <a:t>2014-06-23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D18F2-D939-4877-AF63-694082476A2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B6230-EE7A-4A58-9D08-46B47548EDEA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03735-FD03-44E7-9341-40973B9785C7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1D5D-C7AD-4D2E-B9A9-1F405DB86461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9C2CC-3DC3-45C2-BCF6-ECB7BEC42F11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C662-4365-4BA3-97AA-16622A804EB5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494D-A4EB-455B-8425-7951AF9B767F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30FE4-6967-4349-9CC2-475ED2E563A1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BE73-BB83-4642-9004-C22AE23E1A8C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DF91-D515-44E9-ACC6-AA0265BE246E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E0152-759F-43DA-9A62-B48D8EC062DC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33738-8172-4CAE-9A51-5FD07F315FDE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2540-EDA8-4E5C-BEE1-1D634CC0CC57}" type="datetime1">
              <a:rPr lang="pl-PL" smtClean="0"/>
              <a:pPr/>
              <a:t>2014-06-23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4F521-30D1-46FD-8CAA-AEB82065024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2195736" y="476672"/>
            <a:ext cx="669674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l-PL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l-PL" sz="3200" dirty="0" smtClean="0">
                <a:cs typeface="Arial" pitchFamily="34" charset="0"/>
              </a:rPr>
              <a:t>Nie wiesz jak utrudnić życie czytelnikowi… nie dbaj o zawartość swojego katalogu.</a:t>
            </a:r>
          </a:p>
          <a:p>
            <a:pPr algn="just"/>
            <a:endParaRPr lang="pl-PL" dirty="0" smtClean="0">
              <a:cs typeface="Arial" pitchFamily="34" charset="0"/>
            </a:endParaRPr>
          </a:p>
          <a:p>
            <a:pPr algn="just"/>
            <a:endParaRPr lang="pl-PL" dirty="0" smtClean="0">
              <a:cs typeface="Arial" pitchFamily="34" charset="0"/>
            </a:endParaRPr>
          </a:p>
          <a:p>
            <a:pPr algn="just"/>
            <a:endParaRPr lang="pl-PL" dirty="0" smtClean="0">
              <a:cs typeface="Arial" pitchFamily="34" charset="0"/>
            </a:endParaRPr>
          </a:p>
          <a:p>
            <a:pPr algn="just"/>
            <a:endParaRPr lang="pl-PL" dirty="0" smtClean="0">
              <a:cs typeface="Arial" pitchFamily="34" charset="0"/>
            </a:endParaRPr>
          </a:p>
          <a:p>
            <a:pPr algn="just"/>
            <a:endParaRPr lang="pl-PL" dirty="0" smtClean="0">
              <a:cs typeface="Arial" pitchFamily="34" charset="0"/>
            </a:endParaRPr>
          </a:p>
          <a:p>
            <a:pPr algn="ctr"/>
            <a:r>
              <a:rPr lang="pl-PL" sz="2400" dirty="0" smtClean="0">
                <a:cs typeface="Arial" pitchFamily="34" charset="0"/>
              </a:rPr>
              <a:t>Anna Zielińska</a:t>
            </a:r>
          </a:p>
          <a:p>
            <a:pPr algn="ctr"/>
            <a:r>
              <a:rPr lang="pl-PL" sz="2400" dirty="0" smtClean="0">
                <a:cs typeface="Arial" pitchFamily="34" charset="0"/>
              </a:rPr>
              <a:t>Uczelnia Łazarskiego</a:t>
            </a:r>
          </a:p>
          <a:p>
            <a:pPr algn="ctr"/>
            <a:r>
              <a:rPr lang="pl-PL" dirty="0" smtClean="0"/>
              <a:t>VI Konferencja Biblioteki Politechniki Łódzkiej </a:t>
            </a:r>
            <a:br>
              <a:rPr lang="pl-PL" dirty="0" smtClean="0"/>
            </a:br>
            <a:r>
              <a:rPr lang="pl-PL" dirty="0" smtClean="0"/>
              <a:t>"Rozmowy o bibliotekach" </a:t>
            </a:r>
            <a:br>
              <a:rPr lang="pl-PL" dirty="0" smtClean="0"/>
            </a:br>
            <a:r>
              <a:rPr lang="pl-PL" dirty="0" smtClean="0"/>
              <a:t>23-25 czerwca 2014</a:t>
            </a:r>
          </a:p>
          <a:p>
            <a:pPr algn="ctr"/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l-P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</a:t>
            </a:fld>
            <a:endParaRPr lang="pl-PL"/>
          </a:p>
        </p:txBody>
      </p:sp>
      <p:pic>
        <p:nvPicPr>
          <p:cNvPr id="8" name="Obraz 7" descr="lazarski_logo_v_pl cop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2" y="116632"/>
            <a:ext cx="1656184" cy="14205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l-PL" dirty="0" smtClean="0"/>
              <a:t>Wszystko zaczyna się od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katalogowanie to źródło danych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dane: poprawne, kompletne, spójne i aktualne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standardy i procedury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jakość oprogramowania, konwersje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konsekwencja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dobry kataloger = dobre dane</a:t>
            </a:r>
          </a:p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4" y="0"/>
            <a:ext cx="5949240" cy="40808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77072"/>
            <a:ext cx="5688632" cy="20162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157192"/>
            <a:ext cx="6336704" cy="1296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2780928"/>
            <a:ext cx="6552728" cy="11612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9" name="Objaśnienie prostokątne 8"/>
          <p:cNvSpPr/>
          <p:nvPr/>
        </p:nvSpPr>
        <p:spPr>
          <a:xfrm>
            <a:off x="6012160" y="116632"/>
            <a:ext cx="2880320" cy="2520280"/>
          </a:xfrm>
          <a:prstGeom prst="wedgeRectCallout">
            <a:avLst>
              <a:gd name="adj1" fmla="val -20833"/>
              <a:gd name="adj2" fmla="val 4408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/>
              <a:t>Po pierwsze – Kartoteka Haseł Wzorcowych: scalanie haseł, synchronizacja rekordów, tropy. </a:t>
            </a:r>
            <a:endParaRPr lang="pl-PL" sz="2400" dirty="0"/>
          </a:p>
        </p:txBody>
      </p:sp>
      <p:sp>
        <p:nvSpPr>
          <p:cNvPr id="12" name="Elipsa 11"/>
          <p:cNvSpPr/>
          <p:nvPr/>
        </p:nvSpPr>
        <p:spPr>
          <a:xfrm>
            <a:off x="611560" y="5013176"/>
            <a:ext cx="2160240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3347864" y="4149080"/>
            <a:ext cx="2160240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6552729" cy="48245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149080"/>
            <a:ext cx="5256584" cy="17281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6" name="Objaśnienie prostokątne 5"/>
          <p:cNvSpPr/>
          <p:nvPr/>
        </p:nvSpPr>
        <p:spPr>
          <a:xfrm rot="10800000" flipH="1" flipV="1">
            <a:off x="467544" y="5517232"/>
            <a:ext cx="2808312" cy="864096"/>
          </a:xfrm>
          <a:prstGeom prst="wedgeRectCallout">
            <a:avLst>
              <a:gd name="adj1" fmla="val 50675"/>
              <a:gd name="adj2" fmla="val -1209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 Informacja ze strony redakcyjnej</a:t>
            </a:r>
            <a:endParaRPr lang="pl-PL" dirty="0"/>
          </a:p>
        </p:txBody>
      </p:sp>
      <p:sp>
        <p:nvSpPr>
          <p:cNvPr id="7" name="Objaśnienie prostokątne 6"/>
          <p:cNvSpPr/>
          <p:nvPr/>
        </p:nvSpPr>
        <p:spPr>
          <a:xfrm>
            <a:off x="4211960" y="2420888"/>
            <a:ext cx="4608512" cy="1188712"/>
          </a:xfrm>
          <a:prstGeom prst="wedgeRectCallout">
            <a:avLst>
              <a:gd name="adj1" fmla="val -21378"/>
              <a:gd name="adj2" fmla="val 3407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Dla bibliotekarza to pola 490 i 830 – tytuł serii, dla użytkownika jedna z możliwości wyszukania dokumentu</a:t>
            </a:r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>
          <a:xfrm>
            <a:off x="251520" y="278092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251520" y="342900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41764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204864"/>
            <a:ext cx="6048672" cy="864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1" y="4581128"/>
            <a:ext cx="6192689" cy="16561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Objaśnienie prostokątne 6"/>
          <p:cNvSpPr/>
          <p:nvPr/>
        </p:nvSpPr>
        <p:spPr>
          <a:xfrm>
            <a:off x="395536" y="4941168"/>
            <a:ext cx="2088232" cy="1116704"/>
          </a:xfrm>
          <a:prstGeom prst="wedgeRectCallout">
            <a:avLst>
              <a:gd name="adj1" fmla="val -18748"/>
              <a:gd name="adj2" fmla="val 4690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Modyfikujmy hasła Kartoteki Haseł Wzorcowych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dirty="0" smtClean="0"/>
              <a:t>Z danych budujemy opis bibliograficzny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alfabety niełacińskie, inne formy zapisu </a:t>
            </a:r>
            <a:br>
              <a:rPr lang="pl-PL" dirty="0" smtClean="0"/>
            </a:br>
            <a:r>
              <a:rPr lang="pl-PL" dirty="0" smtClean="0"/>
              <a:t>(pole 880)</a:t>
            </a:r>
          </a:p>
          <a:p>
            <a:r>
              <a:rPr lang="pl-PL" dirty="0" smtClean="0"/>
              <a:t>elementy opisu, poziom szczegółowości (streszczenia, spis treści, indeksy)</a:t>
            </a:r>
          </a:p>
          <a:p>
            <a:r>
              <a:rPr lang="pl-PL" dirty="0" smtClean="0"/>
              <a:t>dane o egzemplarzu (lokalizacja, cechy indywidualne egzemplarza)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201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45224"/>
            <a:ext cx="2232248" cy="582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aśnienie prostokątne 6"/>
          <p:cNvSpPr/>
          <p:nvPr/>
        </p:nvSpPr>
        <p:spPr>
          <a:xfrm>
            <a:off x="3491880" y="5085184"/>
            <a:ext cx="5040560" cy="1080120"/>
          </a:xfrm>
          <a:prstGeom prst="wedgeRectCallout">
            <a:avLst>
              <a:gd name="adj1" fmla="val -24886"/>
              <a:gd name="adj2" fmla="val 5138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Odmienne zasady transliteracji stosowane w poszczególnych krajach, bardzo utrudniają użytkownikom dotarcie do informacji</a:t>
            </a:r>
            <a:endParaRPr lang="pl-PL" dirty="0"/>
          </a:p>
        </p:txBody>
      </p:sp>
      <p:sp>
        <p:nvSpPr>
          <p:cNvPr id="8" name="Objaśnienie prostokątne 7"/>
          <p:cNvSpPr/>
          <p:nvPr/>
        </p:nvSpPr>
        <p:spPr>
          <a:xfrm>
            <a:off x="5724128" y="1412776"/>
            <a:ext cx="3096344" cy="1512168"/>
          </a:xfrm>
          <a:prstGeom prst="wedgeRectCallout">
            <a:avLst>
              <a:gd name="adj1" fmla="val -19427"/>
              <a:gd name="adj2" fmla="val 4138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Odzwierciedlenie w opisie języka publikacji, w tym przypadku – cyrylicy</a:t>
            </a:r>
            <a:endParaRPr lang="pl-PL" dirty="0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12" name="Strzałka w dół 11"/>
          <p:cNvSpPr/>
          <p:nvPr/>
        </p:nvSpPr>
        <p:spPr>
          <a:xfrm>
            <a:off x="6012160" y="6453336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8434" name="Picture 2" descr="C:\Users\a.zielinska\Desktop\lodz\chron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168353" cy="4752529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8641"/>
            <a:ext cx="5688631" cy="31683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789040"/>
            <a:ext cx="4801889" cy="13681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Objaśnienie prostokątne 6"/>
          <p:cNvSpPr/>
          <p:nvPr/>
        </p:nvSpPr>
        <p:spPr>
          <a:xfrm>
            <a:off x="611560" y="5301208"/>
            <a:ext cx="3384376" cy="828672"/>
          </a:xfrm>
          <a:prstGeom prst="wedgeRectCallout">
            <a:avLst>
              <a:gd name="adj1" fmla="val -19196"/>
              <a:gd name="adj2" fmla="val 5135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Unikat, 2 miliardy dokumentów </a:t>
            </a:r>
            <a:br>
              <a:rPr lang="pl-PL" dirty="0" smtClean="0"/>
            </a:br>
            <a:r>
              <a:rPr lang="pl-PL" dirty="0" smtClean="0"/>
              <a:t>i tylko jeden opis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640960" cy="24482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861048"/>
            <a:ext cx="6768752" cy="21602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8" name="Objaśnienie prostokątne 7"/>
          <p:cNvSpPr/>
          <p:nvPr/>
        </p:nvSpPr>
        <p:spPr>
          <a:xfrm>
            <a:off x="899592" y="404664"/>
            <a:ext cx="4752528" cy="936104"/>
          </a:xfrm>
          <a:prstGeom prst="wedgeRectCallout">
            <a:avLst>
              <a:gd name="adj1" fmla="val -20639"/>
              <a:gd name="adj2" fmla="val 4967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Nie, to odmienne zasady transliteracji i brak wspólnej formy zapisu – cyrylicy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280920" cy="360040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653136"/>
            <a:ext cx="7164288" cy="18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6" name="Objaśnienie prostokątne 5"/>
          <p:cNvSpPr/>
          <p:nvPr/>
        </p:nvSpPr>
        <p:spPr>
          <a:xfrm>
            <a:off x="467544" y="404664"/>
            <a:ext cx="4824536" cy="612648"/>
          </a:xfrm>
          <a:prstGeom prst="wedgeRectCallout">
            <a:avLst>
              <a:gd name="adj1" fmla="val -20833"/>
              <a:gd name="adj2" fmla="val 4354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/>
              <a:t>Wykorzystajmy narzędzia informatyczne dla usprawnienia pracy katalogerów</a:t>
            </a:r>
            <a:endParaRPr lang="pl-PL" sz="20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491880" y="1700808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rgbClr val="FF0000"/>
                </a:solidFill>
              </a:rPr>
              <a:t>Nie przeklejamy treści bezpośrednio do bazy ze stron internetowych lub Worda!</a:t>
            </a:r>
            <a:endParaRPr lang="pl-PL" sz="2000" dirty="0">
              <a:solidFill>
                <a:srgbClr val="FF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dirty="0" smtClean="0"/>
              <a:t>Katalog to strona internetowa </a:t>
            </a:r>
            <a:br>
              <a:rPr lang="pl-PL" dirty="0" smtClean="0"/>
            </a:br>
            <a:r>
              <a:rPr lang="pl-PL" dirty="0" smtClean="0"/>
              <a:t>bazy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sposób prezentowania treści (przejrzysty, czytelny układ katalogu, modyfikacja dostosowana do potrzeb biblioteki)</a:t>
            </a:r>
          </a:p>
          <a:p>
            <a:r>
              <a:rPr lang="pl-PL" dirty="0" smtClean="0"/>
              <a:t>kompatybilność wersji językowych</a:t>
            </a:r>
          </a:p>
          <a:p>
            <a:r>
              <a:rPr lang="pl-PL" dirty="0" smtClean="0"/>
              <a:t>katalog tradycyjny też może być kompletny </a:t>
            </a:r>
            <a:br>
              <a:rPr lang="pl-PL" dirty="0" smtClean="0"/>
            </a:br>
            <a:r>
              <a:rPr lang="pl-PL" dirty="0" smtClean="0"/>
              <a:t>(katalogowane materiały, sposoby prezentowania zasobów)</a:t>
            </a:r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5"/>
            <a:ext cx="8424935" cy="56166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093296"/>
            <a:ext cx="216024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aśnienie prostokątne 6"/>
          <p:cNvSpPr/>
          <p:nvPr/>
        </p:nvSpPr>
        <p:spPr>
          <a:xfrm>
            <a:off x="5940152" y="620688"/>
            <a:ext cx="2736304" cy="1584176"/>
          </a:xfrm>
          <a:prstGeom prst="wedgeRectCallout">
            <a:avLst>
              <a:gd name="adj1" fmla="val -21508"/>
              <a:gd name="adj2" fmla="val 4967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Przejrzyste rozmieszczenie treści, mapa dojazdu, opisowa lokalizacja dokumentu , informacja o zawartości, grafika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2411760" y="4797152"/>
            <a:ext cx="1296144" cy="5760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9"/>
            <a:ext cx="8640960" cy="36724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4752528" cy="936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861048"/>
            <a:ext cx="5472608" cy="12241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5229200"/>
            <a:ext cx="5760640" cy="13681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Objaśnienie prostokątne 6"/>
          <p:cNvSpPr/>
          <p:nvPr/>
        </p:nvSpPr>
        <p:spPr>
          <a:xfrm>
            <a:off x="539552" y="4437112"/>
            <a:ext cx="2232248" cy="1620760"/>
          </a:xfrm>
          <a:prstGeom prst="wedgeRectCallout">
            <a:avLst>
              <a:gd name="adj1" fmla="val -20833"/>
              <a:gd name="adj2" fmla="val 4882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Kompletność katalogu, inne typy dokumentów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5" name="Objaśnienie prostokątne 4"/>
          <p:cNvSpPr/>
          <p:nvPr/>
        </p:nvSpPr>
        <p:spPr>
          <a:xfrm>
            <a:off x="3131840" y="1196752"/>
            <a:ext cx="3938736" cy="612648"/>
          </a:xfrm>
          <a:prstGeom prst="wedgeRect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Modyfikacja interfejsu na potrzeby konkretnej biblioteki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568952" cy="31257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429000"/>
            <a:ext cx="8640960" cy="32403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6" name="Objaśnienie prostokątne 5"/>
          <p:cNvSpPr/>
          <p:nvPr/>
        </p:nvSpPr>
        <p:spPr>
          <a:xfrm>
            <a:off x="1691680" y="908720"/>
            <a:ext cx="5400600" cy="720080"/>
          </a:xfrm>
          <a:prstGeom prst="wedgeRectCallout">
            <a:avLst>
              <a:gd name="adj1" fmla="val -20833"/>
              <a:gd name="adj2" fmla="val 5095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Sprawdźmy możliwości modyfikacji interfejsu: co możemy sami zmienić?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12" name="Strzałka w dół 11"/>
          <p:cNvSpPr/>
          <p:nvPr/>
        </p:nvSpPr>
        <p:spPr>
          <a:xfrm>
            <a:off x="4427984" y="2996952"/>
            <a:ext cx="504056" cy="86409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640960" cy="6192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6165304"/>
            <a:ext cx="28803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48680"/>
            <a:ext cx="2088232" cy="121614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132856"/>
            <a:ext cx="2232248" cy="13681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12" name="Objaśnienie prostokątne zaokrąglone 11"/>
          <p:cNvSpPr/>
          <p:nvPr/>
        </p:nvSpPr>
        <p:spPr>
          <a:xfrm>
            <a:off x="467544" y="4005064"/>
            <a:ext cx="2232248" cy="1296144"/>
          </a:xfrm>
          <a:prstGeom prst="wedgeRoundRectCallout">
            <a:avLst>
              <a:gd name="adj1" fmla="val 74748"/>
              <a:gd name="adj2" fmla="val 81028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Interfejs dostępny </a:t>
            </a:r>
            <a:br>
              <a:rPr lang="pl-PL" dirty="0" smtClean="0"/>
            </a:br>
            <a:r>
              <a:rPr lang="pl-PL" dirty="0" smtClean="0"/>
              <a:t>w 13 wersjach językowych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7848872" cy="41764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6" name="Objaśnienie prostokątne 5"/>
          <p:cNvSpPr/>
          <p:nvPr/>
        </p:nvSpPr>
        <p:spPr>
          <a:xfrm>
            <a:off x="683568" y="5013176"/>
            <a:ext cx="2808312" cy="1188712"/>
          </a:xfrm>
          <a:prstGeom prst="wedgeRectCallout">
            <a:avLst>
              <a:gd name="adj1" fmla="val -18531"/>
              <a:gd name="adj2" fmla="val 4851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Konsekwencja, kompatybilność obu wersji językowych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720324"/>
            <a:ext cx="4752528" cy="351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1"/>
            <a:ext cx="8568952" cy="424847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5" name="Objaśnienie prostokątne 4"/>
          <p:cNvSpPr/>
          <p:nvPr/>
        </p:nvSpPr>
        <p:spPr>
          <a:xfrm>
            <a:off x="1259632" y="5229200"/>
            <a:ext cx="6624736" cy="1224136"/>
          </a:xfrm>
          <a:prstGeom prst="wedgeRectCallout">
            <a:avLst>
              <a:gd name="adj1" fmla="val -60339"/>
              <a:gd name="adj2" fmla="val -30743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Etykiety opisu: Szablon z etykietami WWW, hasło główne, tytuł, opis </a:t>
            </a:r>
            <a:r>
              <a:rPr lang="pl-PL" dirty="0" err="1" smtClean="0"/>
              <a:t>fiz</a:t>
            </a:r>
            <a:r>
              <a:rPr lang="pl-PL" dirty="0" smtClean="0"/>
              <a:t>., zawiera – angielska wersja językowa?</a:t>
            </a:r>
            <a:endParaRPr lang="pl-PL" dirty="0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6" name="Elipsa 5"/>
          <p:cNvSpPr/>
          <p:nvPr/>
        </p:nvSpPr>
        <p:spPr>
          <a:xfrm>
            <a:off x="1475656" y="476672"/>
            <a:ext cx="1728192" cy="4320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bjaśnienie prostokątne 6"/>
          <p:cNvSpPr/>
          <p:nvPr/>
        </p:nvSpPr>
        <p:spPr>
          <a:xfrm>
            <a:off x="5004048" y="404664"/>
            <a:ext cx="3744416" cy="720080"/>
          </a:xfrm>
          <a:prstGeom prst="wedgeRectCallout">
            <a:avLst>
              <a:gd name="adj1" fmla="val -98090"/>
              <a:gd name="adj2" fmla="val -14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Latest</a:t>
            </a:r>
            <a:r>
              <a:rPr lang="pl-PL" dirty="0" smtClean="0"/>
              <a:t> </a:t>
            </a:r>
            <a:r>
              <a:rPr lang="pl-PL" dirty="0" err="1" smtClean="0"/>
              <a:t>publications</a:t>
            </a:r>
            <a:r>
              <a:rPr lang="pl-PL" dirty="0" smtClean="0"/>
              <a:t> (Nowości)?</a:t>
            </a:r>
          </a:p>
          <a:p>
            <a:pPr algn="ctr"/>
            <a:r>
              <a:rPr lang="pl-PL" dirty="0" smtClean="0"/>
              <a:t>New </a:t>
            </a:r>
            <a:r>
              <a:rPr lang="pl-PL" dirty="0" err="1" smtClean="0"/>
              <a:t>acquisitions</a:t>
            </a:r>
            <a:r>
              <a:rPr lang="pl-PL" dirty="0" smtClean="0"/>
              <a:t>, New </a:t>
            </a:r>
            <a:r>
              <a:rPr lang="pl-PL" dirty="0" err="1" smtClean="0"/>
              <a:t>additions</a:t>
            </a:r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348880"/>
            <a:ext cx="8229600" cy="45091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99792" cy="3933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6" name="Objaśnienie prostokątne 5"/>
          <p:cNvSpPr/>
          <p:nvPr/>
        </p:nvSpPr>
        <p:spPr>
          <a:xfrm>
            <a:off x="3347864" y="692696"/>
            <a:ext cx="5112568" cy="792088"/>
          </a:xfrm>
          <a:prstGeom prst="wedgeRectCallout">
            <a:avLst>
              <a:gd name="adj1" fmla="val -20472"/>
              <a:gd name="adj2" fmla="val 4850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„Okładka była niebieska”?</a:t>
            </a:r>
            <a:endParaRPr lang="pl-PL" sz="36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755576" y="3501008"/>
            <a:ext cx="1296144" cy="3600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805264"/>
            <a:ext cx="2232248" cy="582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2383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21</a:t>
            </a:fld>
            <a:endParaRPr lang="pl-PL"/>
          </a:p>
        </p:txBody>
      </p:sp>
      <p:sp>
        <p:nvSpPr>
          <p:cNvPr id="6" name="Elipsa 5"/>
          <p:cNvSpPr/>
          <p:nvPr/>
        </p:nvSpPr>
        <p:spPr>
          <a:xfrm>
            <a:off x="251520" y="5013176"/>
            <a:ext cx="2448272" cy="2880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5602" name="Picture 2" descr="C:\Users\a.zielinska\Desktop\lodz\koncowy_slaj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4211960" y="5013176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Dziękuję za uwagę.</a:t>
            </a:r>
          </a:p>
          <a:p>
            <a:r>
              <a:rPr lang="pl-PL" sz="2800" dirty="0" err="1" smtClean="0"/>
              <a:t>a.zielinska@lazarski.edu.pl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395536" y="332656"/>
            <a:ext cx="87484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Katalogujmy i zarządzajmy naszymi katalogami tak, aby stanowiły logiczną całość. Żeby były przyjazne dla naszych użytkowników i chętnie przez nich wykorzystywane. Proces doskonalenia  narzędzi  informacyjno-wyszukiwawczych nie ma końca, zawsze coś można zrobić lepiej…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F521-30D1-46FD-8CAA-AEB820650241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347</Words>
  <Application>Microsoft Office PowerPoint</Application>
  <PresentationFormat>Pokaz na ekranie (4:3)</PresentationFormat>
  <Paragraphs>73</Paragraphs>
  <Slides>22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Motyw pakietu Office</vt:lpstr>
      <vt:lpstr>Slajd 1</vt:lpstr>
      <vt:lpstr>Wszystko zaczyna się od danych</vt:lpstr>
      <vt:lpstr>Slajd 3</vt:lpstr>
      <vt:lpstr>Slajd 4</vt:lpstr>
      <vt:lpstr>Slajd 5</vt:lpstr>
      <vt:lpstr>Z danych budujemy opis bibliograficzny</vt:lpstr>
      <vt:lpstr>Slajd 7</vt:lpstr>
      <vt:lpstr>Slajd 8</vt:lpstr>
      <vt:lpstr>Slajd 9</vt:lpstr>
      <vt:lpstr>Slajd 10</vt:lpstr>
      <vt:lpstr>Katalog to strona internetowa  bazy danych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a.zielinska</dc:creator>
  <cp:lastModifiedBy>a.zielinska</cp:lastModifiedBy>
  <cp:revision>68</cp:revision>
  <dcterms:created xsi:type="dcterms:W3CDTF">2014-06-20T07:52:53Z</dcterms:created>
  <dcterms:modified xsi:type="dcterms:W3CDTF">2014-06-23T05:15:14Z</dcterms:modified>
</cp:coreProperties>
</file>