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5"/>
  </p:notesMasterIdLst>
  <p:sldIdLst>
    <p:sldId id="266" r:id="rId2"/>
    <p:sldId id="269" r:id="rId3"/>
    <p:sldId id="270" r:id="rId4"/>
    <p:sldId id="276" r:id="rId5"/>
    <p:sldId id="277" r:id="rId6"/>
    <p:sldId id="271" r:id="rId7"/>
    <p:sldId id="272" r:id="rId8"/>
    <p:sldId id="257" r:id="rId9"/>
    <p:sldId id="273" r:id="rId10"/>
    <p:sldId id="282" r:id="rId11"/>
    <p:sldId id="278" r:id="rId12"/>
    <p:sldId id="280" r:id="rId13"/>
    <p:sldId id="274" r:id="rId14"/>
    <p:sldId id="256" r:id="rId15"/>
    <p:sldId id="275" r:id="rId16"/>
    <p:sldId id="259" r:id="rId17"/>
    <p:sldId id="279" r:id="rId18"/>
    <p:sldId id="283" r:id="rId19"/>
    <p:sldId id="261" r:id="rId20"/>
    <p:sldId id="262" r:id="rId21"/>
    <p:sldId id="264" r:id="rId22"/>
    <p:sldId id="265" r:id="rId23"/>
    <p:sldId id="281" r:id="rId24"/>
  </p:sldIdLst>
  <p:sldSz cx="9144000" cy="6858000" type="screen4x3"/>
  <p:notesSz cx="6669088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18" autoAdjust="0"/>
  </p:normalViewPr>
  <p:slideViewPr>
    <p:cSldViewPr>
      <p:cViewPr>
        <p:scale>
          <a:sx n="50" d="100"/>
          <a:sy n="5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9B7ED-39AD-463C-BC28-B8CAC04BA11E}" type="datetimeFigureOut">
              <a:rPr lang="pl-PL" smtClean="0"/>
              <a:pPr/>
              <a:t>2014-06-24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1D7AB-1BFB-4114-A207-F3A109B18B3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A7B2-BE10-4D76-9C50-6D94BC22CCAB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4C8-B846-4C72-973B-703D5C73AAC7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B53-0FFA-46E7-AF50-65E09B25E294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754C-6E30-42FF-8DA3-3B6D5E155F8E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330D8-9FF6-4921-ACBC-0F5F1078D725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4F04B-68BB-4113-A875-FB9C9F6002F2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42D1-B821-4D68-8026-806A5EB7210D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56F3-29E5-4B87-98D0-F2D4D9F230EA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FB5C-D6EF-413F-A5BC-3D436C34CCEA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8411-D5B0-4F61-AAEB-F5F0C5E12899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D0757-8A2B-4D3B-9BE2-06D8A13AEA3D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61DAC-F5D3-44AD-BC38-6A0EF068D906}" type="datetime1">
              <a:rPr lang="pl-PL" smtClean="0"/>
              <a:pPr/>
              <a:t>2014-06-24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D78E5-CB1D-4EF2-AEC7-54CD641BD6C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VI Konferencja Biblioteki Politechniki Łódzkiej, 23-25 czerwca 2014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2339752" y="5805264"/>
            <a:ext cx="3528392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619672" y="5589240"/>
            <a:ext cx="4248472" cy="126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/>
          <p:cNvSpPr txBox="1"/>
          <p:nvPr/>
        </p:nvSpPr>
        <p:spPr>
          <a:xfrm>
            <a:off x="5580112" y="404664"/>
            <a:ext cx="35638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800" dirty="0" smtClean="0"/>
              <a:t>Katalog biblioteczny: czarna dziura </a:t>
            </a:r>
            <a:br>
              <a:rPr lang="pl-PL" sz="2800" dirty="0" smtClean="0"/>
            </a:br>
            <a:r>
              <a:rPr lang="pl-PL" sz="2800" dirty="0" smtClean="0"/>
              <a:t>czy jedyna nadzieja dla profesji? </a:t>
            </a:r>
            <a:br>
              <a:rPr lang="pl-PL" sz="2800" dirty="0" smtClean="0"/>
            </a:br>
            <a:endParaRPr lang="pl-PL" sz="2800" dirty="0" smtClean="0"/>
          </a:p>
          <a:p>
            <a:pPr algn="r"/>
            <a:r>
              <a:rPr lang="pl-PL" sz="2800" dirty="0" smtClean="0"/>
              <a:t>Henryk Hollender</a:t>
            </a:r>
          </a:p>
          <a:p>
            <a:pPr algn="ctr"/>
            <a:r>
              <a:rPr lang="pl-PL" sz="7200" dirty="0" smtClean="0"/>
              <a:t>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</a:t>
            </a:fld>
            <a:endParaRPr lang="pl-PL"/>
          </a:p>
        </p:txBody>
      </p:sp>
      <p:pic>
        <p:nvPicPr>
          <p:cNvPr id="18434" name="Picture 2" descr="http://erinzee.com/wp/wp-content/uploads/2012/04/card-catalog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86400" cy="6858000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6012160" y="5373216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VI Konferencja Biblioteki Politechniki Łódzkiej </a:t>
            </a:r>
            <a:br>
              <a:rPr lang="pl-PL" dirty="0" smtClean="0"/>
            </a:br>
            <a:r>
              <a:rPr lang="pl-PL" dirty="0" smtClean="0"/>
              <a:t>"Rozmowy o bibliotekach" </a:t>
            </a:r>
            <a:br>
              <a:rPr lang="pl-PL" dirty="0" smtClean="0"/>
            </a:br>
            <a:r>
              <a:rPr lang="pl-PL" dirty="0" smtClean="0"/>
              <a:t>23-25 czerwca 2014</a:t>
            </a: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140968"/>
            <a:ext cx="1800994" cy="155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Punkt wyjścia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Szukamy tematyki scalającej dziedzinę praktyki i dział wiedzy</a:t>
            </a:r>
          </a:p>
          <a:p>
            <a:r>
              <a:rPr lang="pl-PL" dirty="0" smtClean="0"/>
              <a:t>Cel: profesjonalizm jako realność, nie jako hasło. Porównanie z zawodami, które cieszą się uznaniem i zapewniają karierę </a:t>
            </a:r>
          </a:p>
          <a:p>
            <a:r>
              <a:rPr lang="pl-PL" dirty="0" smtClean="0"/>
              <a:t>Jaki jest dyskurs biblioteczny w Polsce?</a:t>
            </a:r>
          </a:p>
          <a:p>
            <a:r>
              <a:rPr lang="pl-PL" dirty="0" smtClean="0"/>
              <a:t>Co robi bibliotekarz?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okowach popkultury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Zawartość portali: bibliotekarze są ciekawi, ponieważ bibliotekarstwo nie jest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Bibliotekarstwo jako </a:t>
            </a:r>
            <a:r>
              <a:rPr lang="pl-PL" i="1" dirty="0" err="1" smtClean="0"/>
              <a:t>lifestyle</a:t>
            </a:r>
            <a:r>
              <a:rPr lang="pl-PL" dirty="0" smtClean="0"/>
              <a:t>, nie jako fach</a:t>
            </a:r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852936"/>
            <a:ext cx="8136904" cy="194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7" name="Prostokąt zaokrąglony 6"/>
          <p:cNvSpPr/>
          <p:nvPr/>
        </p:nvSpPr>
        <p:spPr>
          <a:xfrm>
            <a:off x="2339752" y="3501008"/>
            <a:ext cx="6408712" cy="64807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467544" y="2852936"/>
            <a:ext cx="4824536" cy="34163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Regulamin przyznawania Certyfikatu Biblioteka+</a:t>
            </a:r>
          </a:p>
          <a:p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Certyfikat stwierdza, że:</a:t>
            </a:r>
          </a:p>
          <a:p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gminna biblioteka publiczna funkcjonuje zgodnie z najlepszymi światowymi standardami zarówno pod względem infrastruktury, wykorzystania nowoczesnych</a:t>
            </a:r>
          </a:p>
          <a:p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technologii, jak i obsługi czytelnika; …</a:t>
            </a:r>
            <a:endParaRPr lang="pl-PL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5040560" cy="131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958521"/>
            <a:ext cx="3216771" cy="4401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196752"/>
            <a:ext cx="2373384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rójkąt równoramienny 7"/>
          <p:cNvSpPr/>
          <p:nvPr/>
        </p:nvSpPr>
        <p:spPr>
          <a:xfrm rot="16200000">
            <a:off x="8119970" y="5235726"/>
            <a:ext cx="792088" cy="86409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051720" y="260648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REFORMA</a:t>
            </a:r>
            <a:endParaRPr lang="pl-PL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0"/>
            <a:ext cx="7416824" cy="527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179512" y="4869160"/>
            <a:ext cx="896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err="1" smtClean="0"/>
              <a:t>Niebibliotekarze</a:t>
            </a:r>
            <a:r>
              <a:rPr lang="pl-PL" sz="2400" b="1" dirty="0" smtClean="0"/>
              <a:t> pomogą bibliotekarzom? Tematyka: małe miejscowości, otoczenie społeczne biblioteki, design, architektura, infrastruktura społeczna, meble i sprzęt,  Internet,  multimedia, fotografowanie, seniorzy, niepełnosprawni, rzecznictwo, planowanie, projekty, finanse…  </a:t>
            </a:r>
            <a:endParaRPr lang="pl-PL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55976" y="476672"/>
            <a:ext cx="46085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l-PL" sz="2800" dirty="0" smtClean="0"/>
              <a:t>Reforma przychodzi z zewnątrz. </a:t>
            </a:r>
            <a:br>
              <a:rPr lang="pl-PL" sz="2800" dirty="0" smtClean="0"/>
            </a:br>
            <a:r>
              <a:rPr lang="pl-PL" sz="2800" dirty="0" smtClean="0"/>
              <a:t>A kto ma katalogować? I jak?</a:t>
            </a:r>
            <a:br>
              <a:rPr lang="pl-PL" sz="2800" dirty="0" smtClean="0"/>
            </a:br>
            <a:r>
              <a:rPr lang="pl-PL" sz="2800" dirty="0" smtClean="0"/>
              <a:t>Z podręcznika </a:t>
            </a:r>
            <a:r>
              <a:rPr lang="pl-PL" sz="2800" i="1" dirty="0" smtClean="0"/>
              <a:t>Wiedza na wyciągnięcie ręki. Łatwy dostęp do zbiorów bibliotecznych </a:t>
            </a:r>
            <a:endParaRPr lang="pl-PL" sz="2800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200525" cy="283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149080"/>
            <a:ext cx="8696325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132856"/>
            <a:ext cx="4387974" cy="1718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 smtClean="0"/>
              <a:t>Co robi bibliotekarz?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3034680" cy="4525963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Poprawia wskaźniki czytelnictwa</a:t>
            </a:r>
          </a:p>
          <a:p>
            <a:r>
              <a:rPr lang="pl-PL" dirty="0" smtClean="0"/>
              <a:t>Wzmacnia kompetencje informacyjne</a:t>
            </a:r>
          </a:p>
          <a:p>
            <a:r>
              <a:rPr lang="pl-PL" dirty="0" smtClean="0"/>
              <a:t>„Wydaje” książki</a:t>
            </a:r>
          </a:p>
          <a:p>
            <a:r>
              <a:rPr lang="pl-PL" sz="3600" b="1" dirty="0" smtClean="0"/>
              <a:t>Kataloguje</a:t>
            </a:r>
            <a:endParaRPr lang="pl-PL" sz="36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pic>
        <p:nvPicPr>
          <p:cNvPr id="14338" name="Picture 2" descr="http://marketingchristianbooks.files.wordpress.com/2010/03/librari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060848"/>
            <a:ext cx="3790950" cy="33623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Kataloguje czy zarządza katalogami (1)?</a:t>
            </a:r>
            <a:endParaRPr lang="pl-PL" sz="36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Katalogowanie jest nudne, bierne i nie potrzeba go uczyć. Zapisy bibliograficzne kopiuje się </a:t>
            </a:r>
            <a:br>
              <a:rPr lang="pl-PL" dirty="0" smtClean="0"/>
            </a:br>
            <a:r>
              <a:rPr lang="pl-PL" dirty="0" smtClean="0"/>
              <a:t>lub kupuje</a:t>
            </a:r>
          </a:p>
          <a:p>
            <a:r>
              <a:rPr lang="pl-PL" dirty="0" smtClean="0"/>
              <a:t>Już nikt nie uczy katalogowania, wystarczy szkolenie przywarsztatowe</a:t>
            </a:r>
          </a:p>
          <a:p>
            <a:r>
              <a:rPr lang="pl-PL" dirty="0" smtClean="0"/>
              <a:t>Katalogujący to ludzie zamknięci, ograniczeni, pozbawieni inicjatywy </a:t>
            </a:r>
          </a:p>
          <a:p>
            <a:r>
              <a:rPr lang="pl-PL" dirty="0" smtClean="0"/>
              <a:t>Katalogi się skończyły, są </a:t>
            </a:r>
            <a:r>
              <a:rPr lang="pl-PL" i="1" dirty="0" err="1" smtClean="0"/>
              <a:t>discovery</a:t>
            </a:r>
            <a:r>
              <a:rPr lang="pl-PL" i="1" dirty="0" smtClean="0"/>
              <a:t> and </a:t>
            </a:r>
            <a:r>
              <a:rPr lang="pl-PL" i="1" dirty="0" err="1" smtClean="0"/>
              <a:t>delivery</a:t>
            </a:r>
            <a:r>
              <a:rPr lang="pl-PL" i="1" dirty="0" smtClean="0"/>
              <a:t> services</a:t>
            </a:r>
            <a:r>
              <a:rPr lang="pl-PL" dirty="0" smtClean="0"/>
              <a:t> („</a:t>
            </a:r>
            <a:r>
              <a:rPr lang="pl-PL" dirty="0" err="1" smtClean="0"/>
              <a:t>multiwyszukiwarki</a:t>
            </a:r>
            <a:r>
              <a:rPr lang="pl-PL" dirty="0" smtClean="0"/>
              <a:t>”)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Kataloguje czy zarządza katalogami (2)?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4525963"/>
          </a:xfrm>
        </p:spPr>
        <p:txBody>
          <a:bodyPr>
            <a:normAutofit fontScale="70000" lnSpcReduction="20000"/>
          </a:bodyPr>
          <a:lstStyle/>
          <a:p>
            <a:r>
              <a:rPr lang="pl-PL" dirty="0" smtClean="0"/>
              <a:t>Katalogi  to więcej niż </a:t>
            </a:r>
            <a:r>
              <a:rPr lang="pl-PL" dirty="0" err="1" smtClean="0"/>
              <a:t>metadane</a:t>
            </a:r>
            <a:endParaRPr lang="pl-PL" dirty="0" smtClean="0"/>
          </a:p>
          <a:p>
            <a:pPr lvl="1"/>
            <a:r>
              <a:rPr lang="pl-PL" dirty="0" smtClean="0"/>
              <a:t>Agregacja</a:t>
            </a:r>
          </a:p>
          <a:p>
            <a:pPr lvl="1"/>
            <a:r>
              <a:rPr lang="pl-PL" dirty="0" smtClean="0"/>
              <a:t>Układ, prezentacja, wyszukiwanie</a:t>
            </a:r>
          </a:p>
          <a:p>
            <a:pPr lvl="1"/>
            <a:r>
              <a:rPr lang="pl-PL" dirty="0" smtClean="0"/>
              <a:t>Dane lokalne</a:t>
            </a:r>
          </a:p>
          <a:p>
            <a:r>
              <a:rPr lang="pl-PL" dirty="0" smtClean="0"/>
              <a:t>Katalogowanie wymaga erudycji, znajomości </a:t>
            </a:r>
            <a:br>
              <a:rPr lang="pl-PL" dirty="0" smtClean="0"/>
            </a:br>
            <a:r>
              <a:rPr lang="pl-PL" dirty="0" smtClean="0"/>
              <a:t>języków, znajomości relacyjnych baz danych, sprawności piśmienniczych, orientacji przestrzennej</a:t>
            </a:r>
          </a:p>
          <a:p>
            <a:r>
              <a:rPr lang="pl-PL" dirty="0" smtClean="0"/>
              <a:t>Katalogi, </a:t>
            </a:r>
            <a:r>
              <a:rPr lang="pl-PL" dirty="0" err="1" smtClean="0"/>
              <a:t>multiwyszukiwarki</a:t>
            </a:r>
            <a:r>
              <a:rPr lang="pl-PL" dirty="0" smtClean="0"/>
              <a:t>… co za różnica? </a:t>
            </a:r>
            <a:r>
              <a:rPr lang="pl-PL" dirty="0" smtClean="0"/>
              <a:t>Po prostu coraz bardziej </a:t>
            </a:r>
            <a:r>
              <a:rPr lang="pl-PL" dirty="0" smtClean="0"/>
              <a:t>złożony aparat wyszukiwania i </a:t>
            </a:r>
            <a:r>
              <a:rPr lang="pl-PL" dirty="0" smtClean="0"/>
              <a:t>dostawy </a:t>
            </a:r>
            <a:endParaRPr lang="pl-PL" dirty="0" smtClean="0"/>
          </a:p>
          <a:p>
            <a:pPr lvl="1"/>
            <a:r>
              <a:rPr lang="pl-PL" dirty="0" smtClean="0"/>
              <a:t>Odmienne postrzeganie, jakie wyszukiwanie jest trafne</a:t>
            </a:r>
          </a:p>
          <a:p>
            <a:pPr lvl="1"/>
            <a:r>
              <a:rPr lang="pl-PL" dirty="0" smtClean="0"/>
              <a:t>Odmienna </a:t>
            </a:r>
            <a:r>
              <a:rPr lang="pl-PL" dirty="0" smtClean="0"/>
              <a:t>filozofia nawigacji</a:t>
            </a:r>
          </a:p>
          <a:p>
            <a:pPr lvl="1"/>
            <a:r>
              <a:rPr lang="pl-PL" dirty="0" smtClean="0"/>
              <a:t>Jednostek w katalogu jest o miliony więcej niż jednostek w zbiorach</a:t>
            </a:r>
          </a:p>
          <a:p>
            <a:r>
              <a:rPr lang="pl-PL" dirty="0" smtClean="0"/>
              <a:t>Jeden bibliotekarz kataloguje, drugi zarządza katalogami, trzeci robi jedno i drugie! („Architektura informacji”)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539552" y="1916832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Za pomocą systemu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zarządzamy biblioteką</a:t>
            </a:r>
            <a:endParaRPr lang="pl-PL" sz="4400" dirty="0" smtClean="0"/>
          </a:p>
          <a:p>
            <a:pPr algn="ctr"/>
            <a:r>
              <a:rPr lang="pl-PL" sz="4400" dirty="0" smtClean="0"/>
              <a:t>Katalog </a:t>
            </a:r>
            <a:r>
              <a:rPr lang="pl-PL" sz="4400" dirty="0" smtClean="0"/>
              <a:t>publiczny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jest </a:t>
            </a:r>
            <a:r>
              <a:rPr lang="pl-PL" sz="4400" dirty="0" smtClean="0"/>
              <a:t>częścią </a:t>
            </a:r>
            <a:r>
              <a:rPr lang="pl-PL" sz="4400" dirty="0" smtClean="0"/>
              <a:t>systemu</a:t>
            </a:r>
            <a:endParaRPr lang="pl-PL" sz="4400" dirty="0" smtClean="0"/>
          </a:p>
          <a:p>
            <a:pPr algn="ctr"/>
            <a:r>
              <a:rPr lang="pl-PL" sz="4400" dirty="0" smtClean="0"/>
              <a:t>System obsługuje się w </a:t>
            </a:r>
            <a:r>
              <a:rPr lang="pl-PL" sz="4400" dirty="0" smtClean="0"/>
              <a:t>całości</a:t>
            </a:r>
            <a:endParaRPr lang="pl-PL" sz="44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88640"/>
            <a:ext cx="882287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16832"/>
            <a:ext cx="48685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356992"/>
            <a:ext cx="337087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941168"/>
            <a:ext cx="8839173" cy="131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7" descr="Pl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AutoShape 9" descr="Pl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60648"/>
            <a:ext cx="239823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5580112" y="3933056"/>
            <a:ext cx="3312368" cy="16312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Możliwe ponadto:</a:t>
            </a:r>
          </a:p>
          <a:p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Spisy treści, streszczenia, recenzje, </a:t>
            </a:r>
            <a:r>
              <a:rPr lang="pl-PL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tagi</a:t>
            </a: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użytkowników, </a:t>
            </a:r>
            <a:r>
              <a:rPr lang="pl-PL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folksonomie</a:t>
            </a:r>
            <a:r>
              <a:rPr lang="pl-PL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określenie stopnia zużycia książki…</a:t>
            </a:r>
            <a:endParaRPr lang="pl-PL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5442942" cy="372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2483768" y="836712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 smtClean="0">
                <a:solidFill>
                  <a:srgbClr val="00B050"/>
                </a:solidFill>
              </a:rPr>
              <a:t>Co to jest za tekst? </a:t>
            </a:r>
            <a:endParaRPr lang="pl-PL" sz="4400" b="1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5292080" y="4077072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FF0000"/>
                </a:solidFill>
              </a:rPr>
              <a:t>Gdzie go znaleźć? </a:t>
            </a:r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Gdzie go ustawić?</a:t>
            </a:r>
            <a:endParaRPr lang="pl-PL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444208" y="188640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FF0000"/>
                </a:solidFill>
              </a:rPr>
              <a:t>Jak go będę czytał?</a:t>
            </a:r>
            <a:br>
              <a:rPr lang="pl-PL" sz="2400" b="1" dirty="0" smtClean="0">
                <a:solidFill>
                  <a:srgbClr val="FF0000"/>
                </a:solidFill>
              </a:rPr>
            </a:br>
            <a:r>
              <a:rPr lang="pl-PL" sz="2400" b="1" dirty="0" smtClean="0">
                <a:solidFill>
                  <a:srgbClr val="00B050"/>
                </a:solidFill>
              </a:rPr>
              <a:t>I z kim?</a:t>
            </a:r>
            <a:endParaRPr lang="pl-PL" sz="2400" b="1" dirty="0">
              <a:solidFill>
                <a:srgbClr val="00B05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23528" y="3789040"/>
            <a:ext cx="31683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FF0000"/>
                </a:solidFill>
              </a:rPr>
              <a:t>Ile jest podobnych tekstów? </a:t>
            </a:r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Czy mamy tyle ile </a:t>
            </a:r>
            <a:b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trzeba?</a:t>
            </a:r>
          </a:p>
          <a:p>
            <a:r>
              <a:rPr lang="pl-PL" sz="2400" b="1" dirty="0" smtClean="0">
                <a:solidFill>
                  <a:srgbClr val="00B050"/>
                </a:solidFill>
              </a:rPr>
              <a:t>Z jakich pochodzą instytucji?</a:t>
            </a:r>
          </a:p>
          <a:p>
            <a:r>
              <a:rPr lang="pl-PL" sz="2400" b="1" dirty="0" smtClean="0">
                <a:solidFill>
                  <a:srgbClr val="00B050"/>
                </a:solidFill>
              </a:rPr>
              <a:t>Kiedy je publikowano?</a:t>
            </a:r>
            <a:endParaRPr lang="pl-PL" sz="2400" b="1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323528" y="332656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FF0000"/>
                </a:solidFill>
              </a:rPr>
              <a:t>Może lepiej to po prostu kupić?</a:t>
            </a:r>
            <a:endParaRPr lang="pl-PL" sz="2400" b="1" dirty="0">
              <a:solidFill>
                <a:srgbClr val="FF0000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6588224" y="2420888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B050"/>
                </a:solidFill>
              </a:rPr>
              <a:t>Jaka jest jego treść?</a:t>
            </a:r>
            <a:endParaRPr lang="pl-PL" sz="2400" b="1" dirty="0">
              <a:solidFill>
                <a:srgbClr val="00B050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004048" y="5301208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Jak go dostarczać? </a:t>
            </a:r>
            <a:b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Czy nadaje się do udostępniania?</a:t>
            </a:r>
            <a:endParaRPr lang="pl-PL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179512" y="1988840"/>
            <a:ext cx="18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Dla kogo to? Może już to wyłączyć ze zbiorów?</a:t>
            </a:r>
            <a:endParaRPr lang="pl-PL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95536" y="980728"/>
            <a:ext cx="576064" cy="2160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395536" y="1196752"/>
            <a:ext cx="57606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395536" y="1412776"/>
            <a:ext cx="576064" cy="2160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>
            <a:off x="971600" y="908720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Czytelnik</a:t>
            </a:r>
          </a:p>
          <a:p>
            <a:r>
              <a:rPr lang="pl-PL" sz="1600" dirty="0" smtClean="0"/>
              <a:t>Bibliotekarz</a:t>
            </a:r>
          </a:p>
          <a:p>
            <a:r>
              <a:rPr lang="pl-PL" sz="1600" dirty="0" smtClean="0"/>
              <a:t>Obydwoje</a:t>
            </a:r>
            <a:endParaRPr lang="pl-PL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Dane katalogowe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97152"/>
          </a:xfrm>
        </p:spPr>
        <p:txBody>
          <a:bodyPr>
            <a:normAutofit fontScale="77500" lnSpcReduction="20000"/>
          </a:bodyPr>
          <a:lstStyle/>
          <a:p>
            <a:r>
              <a:rPr lang="pl-PL" dirty="0" smtClean="0"/>
              <a:t>Stwarzają jednostkę tekstu</a:t>
            </a:r>
          </a:p>
          <a:p>
            <a:r>
              <a:rPr lang="pl-PL" dirty="0" smtClean="0"/>
              <a:t>Lokalizują obiekt zawierający tekst</a:t>
            </a:r>
          </a:p>
          <a:p>
            <a:r>
              <a:rPr lang="pl-PL" dirty="0" smtClean="0"/>
              <a:t>Przygotowują proces lektury (organizacja, technika, społeczność)</a:t>
            </a:r>
          </a:p>
          <a:p>
            <a:r>
              <a:rPr lang="pl-PL" dirty="0" smtClean="0"/>
              <a:t>Charakteryzują treść zawartą w tekście. Rekonstruują intelektualny i historyczny kontekst treści. Wprowadzają w dyskurs (terminologia, instytucje wiedzy)</a:t>
            </a:r>
          </a:p>
          <a:p>
            <a:r>
              <a:rPr lang="pl-PL" dirty="0" smtClean="0"/>
              <a:t>Reklamują obiekt/tekst/treść</a:t>
            </a:r>
          </a:p>
          <a:p>
            <a:r>
              <a:rPr lang="pl-PL" dirty="0" smtClean="0"/>
              <a:t>Stwarzają społeczność o określonym stosunku do tekstu</a:t>
            </a:r>
          </a:p>
          <a:p>
            <a:r>
              <a:rPr lang="pl-PL" dirty="0" smtClean="0"/>
              <a:t>Dostarcza  narzędzi zarządzania (budowanie kolekcji, przechowywanie, udostępnianie)</a:t>
            </a:r>
          </a:p>
          <a:p>
            <a:r>
              <a:rPr lang="pl-PL" dirty="0" smtClean="0"/>
              <a:t>Powiązane z katalogiem (katalogowanie i OPAC) moduły dają  statystyki, zarządzanie czytelnikami, majątek Biblioteki, promocję Biblioteki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a 8"/>
          <p:cNvSpPr/>
          <p:nvPr/>
        </p:nvSpPr>
        <p:spPr>
          <a:xfrm>
            <a:off x="1331640" y="188640"/>
            <a:ext cx="6480720" cy="616530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chemat blokowy: łącznik 4"/>
          <p:cNvSpPr/>
          <p:nvPr/>
        </p:nvSpPr>
        <p:spPr>
          <a:xfrm>
            <a:off x="2627784" y="1556792"/>
            <a:ext cx="3816424" cy="3600400"/>
          </a:xfrm>
          <a:prstGeom prst="flowChart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3635896" y="2852936"/>
            <a:ext cx="201622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Katalog</a:t>
            </a:r>
          </a:p>
          <a:p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3059832" y="476672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Umożliwia dotarcie do dokumentu</a:t>
            </a:r>
            <a:endParaRPr lang="pl-PL" sz="2800" dirty="0"/>
          </a:p>
        </p:txBody>
      </p:sp>
      <p:sp>
        <p:nvSpPr>
          <p:cNvPr id="27" name="pole tekstowe 26"/>
          <p:cNvSpPr txBox="1"/>
          <p:nvPr/>
        </p:nvSpPr>
        <p:spPr>
          <a:xfrm>
            <a:off x="2627784" y="5229200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Ocenia dokument </a:t>
            </a:r>
            <a:br>
              <a:rPr lang="pl-PL" sz="2800" dirty="0" smtClean="0"/>
            </a:br>
            <a:r>
              <a:rPr lang="pl-PL" sz="2800" dirty="0" smtClean="0"/>
              <a:t>i wiąże go z kulturą</a:t>
            </a:r>
            <a:endParaRPr lang="pl-PL" sz="2800" dirty="0"/>
          </a:p>
        </p:txBody>
      </p:sp>
      <p:sp>
        <p:nvSpPr>
          <p:cNvPr id="28" name="pole tekstowe 27"/>
          <p:cNvSpPr txBox="1"/>
          <p:nvPr/>
        </p:nvSpPr>
        <p:spPr>
          <a:xfrm>
            <a:off x="7308304" y="3717032"/>
            <a:ext cx="1547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Nadaje dokumentowi adres </a:t>
            </a:r>
            <a:br>
              <a:rPr lang="pl-PL" dirty="0" smtClean="0"/>
            </a:br>
            <a:r>
              <a:rPr lang="pl-PL" dirty="0" smtClean="0"/>
              <a:t>w zbiorze (sygnatura/</a:t>
            </a:r>
            <a:br>
              <a:rPr lang="pl-PL" dirty="0" smtClean="0"/>
            </a:br>
            <a:r>
              <a:rPr lang="pl-PL" dirty="0" err="1" smtClean="0"/>
              <a:t>call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0" name="pole tekstowe 29"/>
          <p:cNvSpPr txBox="1"/>
          <p:nvPr/>
        </p:nvSpPr>
        <p:spPr>
          <a:xfrm>
            <a:off x="179512" y="436510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Odsyła  do innych dokumentów </a:t>
            </a:r>
            <a:endParaRPr lang="pl-PL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251520" y="1052736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Kreuje fizyczną przestrzeń jako:</a:t>
            </a:r>
            <a:br>
              <a:rPr lang="pl-PL" dirty="0" smtClean="0"/>
            </a:br>
            <a:r>
              <a:rPr lang="pl-PL" dirty="0" smtClean="0"/>
              <a:t>-warsztat pracy</a:t>
            </a:r>
          </a:p>
          <a:p>
            <a:r>
              <a:rPr lang="pl-PL" dirty="0" smtClean="0"/>
              <a:t>-miejsce spotkań</a:t>
            </a:r>
          </a:p>
          <a:p>
            <a:r>
              <a:rPr lang="pl-PL" dirty="0" smtClean="0"/>
              <a:t>-model wiedzy</a:t>
            </a:r>
          </a:p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2" name="pole tekstowe 31"/>
          <p:cNvSpPr txBox="1"/>
          <p:nvPr/>
        </p:nvSpPr>
        <p:spPr>
          <a:xfrm>
            <a:off x="7020272" y="1484784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Kreuje dokument jako jednostkę tekstu </a:t>
            </a:r>
            <a:endParaRPr lang="pl-PL" dirty="0"/>
          </a:p>
        </p:txBody>
      </p:sp>
      <p:cxnSp>
        <p:nvCxnSpPr>
          <p:cNvPr id="34" name="Łącznik prosty ze strzałką 33"/>
          <p:cNvCxnSpPr/>
          <p:nvPr/>
        </p:nvCxnSpPr>
        <p:spPr>
          <a:xfrm>
            <a:off x="10692680" y="458112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rójkąt równoramienny 36"/>
          <p:cNvSpPr/>
          <p:nvPr/>
        </p:nvSpPr>
        <p:spPr>
          <a:xfrm rot="14832620">
            <a:off x="6466798" y="1828919"/>
            <a:ext cx="648072" cy="7920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Trójkąt równoramienny 37"/>
          <p:cNvSpPr/>
          <p:nvPr/>
        </p:nvSpPr>
        <p:spPr>
          <a:xfrm rot="17917953">
            <a:off x="6559380" y="3889621"/>
            <a:ext cx="648072" cy="7920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Trójkąt równoramienny 38"/>
          <p:cNvSpPr/>
          <p:nvPr/>
        </p:nvSpPr>
        <p:spPr>
          <a:xfrm rot="3352680">
            <a:off x="2090759" y="3975642"/>
            <a:ext cx="648072" cy="7920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18" name="Trójkąt równoramienny 17"/>
          <p:cNvSpPr/>
          <p:nvPr/>
        </p:nvSpPr>
        <p:spPr>
          <a:xfrm rot="6869257">
            <a:off x="2023303" y="2020620"/>
            <a:ext cx="648072" cy="7920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Wiedza bibliotekarza? Ze studiów!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pl-PL" sz="5800" b="1" dirty="0" smtClean="0"/>
              <a:t>Opis zakładanych efektów kształcenia </a:t>
            </a:r>
            <a:br>
              <a:rPr lang="pl-PL" sz="5800" b="1" dirty="0" smtClean="0"/>
            </a:br>
            <a:r>
              <a:rPr lang="pl-PL" sz="5800" b="1" dirty="0" smtClean="0"/>
              <a:t>w odniesieniu do efektów kształcenia </a:t>
            </a:r>
            <a:br>
              <a:rPr lang="pl-PL" sz="5800" b="1" dirty="0" smtClean="0"/>
            </a:br>
            <a:r>
              <a:rPr lang="pl-PL" sz="5800" b="1" dirty="0" smtClean="0"/>
              <a:t>dla obszaru</a:t>
            </a:r>
            <a:endParaRPr lang="pl-PL" sz="5800" dirty="0" smtClean="0"/>
          </a:p>
          <a:p>
            <a:pPr>
              <a:buNone/>
            </a:pPr>
            <a:r>
              <a:rPr lang="pl-PL" b="1" dirty="0" smtClean="0"/>
              <a:t> </a:t>
            </a:r>
            <a:endParaRPr lang="pl-PL" dirty="0" smtClean="0"/>
          </a:p>
          <a:p>
            <a:pPr>
              <a:buNone/>
            </a:pPr>
            <a:r>
              <a:rPr lang="pl-PL" sz="4400" b="1" u="sng" dirty="0" smtClean="0"/>
              <a:t>Wydział […]</a:t>
            </a:r>
          </a:p>
          <a:p>
            <a:pPr>
              <a:buNone/>
            </a:pPr>
            <a:endParaRPr lang="pl-PL" sz="4400" b="1" u="sng" dirty="0" smtClean="0"/>
          </a:p>
          <a:p>
            <a:pPr>
              <a:buNone/>
            </a:pPr>
            <a:r>
              <a:rPr lang="pl-PL" sz="4400" dirty="0" smtClean="0"/>
              <a:t>Nazwa kierunku studiów: </a:t>
            </a:r>
            <a:r>
              <a:rPr lang="pl-PL" sz="4400" b="1" dirty="0" smtClean="0"/>
              <a:t>informacja naukowa i bibliotekoznawstwo</a:t>
            </a:r>
          </a:p>
          <a:p>
            <a:pPr>
              <a:buNone/>
            </a:pPr>
            <a:endParaRPr lang="pl-PL" sz="4400" dirty="0" smtClean="0"/>
          </a:p>
          <a:p>
            <a:pPr>
              <a:buNone/>
            </a:pPr>
            <a:r>
              <a:rPr lang="pl-PL" sz="4400" dirty="0" smtClean="0"/>
              <a:t>Określenie obszaru kształcenia/obszarów kształcenia, z których został wyodrębniony kierunek studiów: </a:t>
            </a:r>
            <a:r>
              <a:rPr lang="pl-PL" sz="4400" b="1" dirty="0" smtClean="0"/>
              <a:t>obszar nauk humanistycznych</a:t>
            </a:r>
            <a:endParaRPr lang="pl-PL" sz="4400" dirty="0" smtClean="0"/>
          </a:p>
          <a:p>
            <a:pPr>
              <a:buNone/>
            </a:pPr>
            <a:r>
              <a:rPr lang="pl-PL" sz="4400" dirty="0" smtClean="0"/>
              <a:t>Poziom kształcenia: </a:t>
            </a:r>
            <a:r>
              <a:rPr lang="pl-PL" sz="4400" b="1" dirty="0" smtClean="0"/>
              <a:t>studia pierwszego stopnia</a:t>
            </a:r>
            <a:endParaRPr lang="pl-PL" sz="4400" dirty="0" smtClean="0"/>
          </a:p>
          <a:p>
            <a:pPr>
              <a:buNone/>
            </a:pPr>
            <a:r>
              <a:rPr lang="pl-PL" sz="4400" dirty="0" smtClean="0"/>
              <a:t>Profil kształcenia: </a:t>
            </a:r>
            <a:r>
              <a:rPr lang="pl-PL" sz="4400" b="1" dirty="0" smtClean="0"/>
              <a:t>profil praktyczny</a:t>
            </a:r>
            <a:endParaRPr lang="pl-PL" sz="4400" dirty="0" smtClean="0"/>
          </a:p>
          <a:p>
            <a:endParaRPr lang="pl-PL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467544" y="260648"/>
            <a:ext cx="8282094" cy="60602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0" y="0"/>
            <a:ext cx="6372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Statystyka wyrazów w </a:t>
            </a:r>
            <a:r>
              <a:rPr lang="pl-PL" sz="2800" i="1" dirty="0" smtClean="0"/>
              <a:t>Opisie zakładanych efektów kształcenia  </a:t>
            </a:r>
            <a:r>
              <a:rPr lang="pl-PL" sz="2800" dirty="0" smtClean="0"/>
              <a:t>ujawnia, że jest </a:t>
            </a:r>
            <a:br>
              <a:rPr lang="pl-PL" sz="2800" dirty="0" smtClean="0"/>
            </a:br>
            <a:r>
              <a:rPr lang="pl-PL" sz="2800" dirty="0" smtClean="0"/>
              <a:t>to tekst, który nie ma myśli </a:t>
            </a:r>
            <a:br>
              <a:rPr lang="pl-PL" sz="2800" dirty="0" smtClean="0"/>
            </a:br>
            <a:r>
              <a:rPr lang="pl-PL" sz="2800" dirty="0" smtClean="0"/>
              <a:t>przewodniej. </a:t>
            </a:r>
            <a:br>
              <a:rPr lang="pl-PL" sz="2800" dirty="0" smtClean="0"/>
            </a:br>
            <a:r>
              <a:rPr lang="pl-PL" sz="4400" b="1" dirty="0" smtClean="0"/>
              <a:t>Ani treści</a:t>
            </a:r>
            <a:endParaRPr lang="pl-PL" sz="4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 idx="4294967295"/>
          </p:nvPr>
        </p:nvSpPr>
        <p:spPr>
          <a:xfrm>
            <a:off x="574675" y="0"/>
            <a:ext cx="8569325" cy="1143000"/>
          </a:xfrm>
        </p:spPr>
        <p:txBody>
          <a:bodyPr>
            <a:normAutofit/>
          </a:bodyPr>
          <a:lstStyle/>
          <a:p>
            <a:r>
              <a:rPr lang="pl-PL" sz="3200" dirty="0" smtClean="0"/>
              <a:t>Podręcznik: katalogowanie jest, nie ma katalogu</a:t>
            </a:r>
            <a:endParaRPr lang="pl-PL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30583"/>
            <a:ext cx="3744416" cy="532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4283968" y="980728"/>
            <a:ext cx="42484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Recenzja Dariusza </a:t>
            </a:r>
            <a:r>
              <a:rPr lang="pl-PL" dirty="0" err="1" smtClean="0"/>
              <a:t>Grygrowskiego</a:t>
            </a:r>
            <a:r>
              <a:rPr lang="pl-PL" dirty="0" smtClean="0"/>
              <a:t>, „Przegląd Biblioteczny” 2014 z. 1 s. 63-79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Problemy z faktami? </a:t>
            </a:r>
            <a:r>
              <a:rPr lang="pl-PL" dirty="0" err="1" smtClean="0"/>
              <a:t>WorldCat</a:t>
            </a:r>
            <a:r>
              <a:rPr lang="pl-PL" dirty="0" smtClean="0"/>
              <a:t>: „Informacja o lokalizacji około 1,5 biliona  wszystkich typów dokumentów” (s. 470).  Nie, 1,5 miliarda (2126910363 w dniu 17 czerwca 2014, przy 321158210 rekordach bibliograficznych). Ang. </a:t>
            </a:r>
            <a:r>
              <a:rPr lang="pl-PL" b="1" i="1" dirty="0" err="1" smtClean="0"/>
              <a:t>billion</a:t>
            </a:r>
            <a:r>
              <a:rPr lang="pl-PL" dirty="0" smtClean="0"/>
              <a:t> = miliard, nie bilion. 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Mając tyle, </a:t>
            </a:r>
            <a:r>
              <a:rPr lang="pl-PL" dirty="0" err="1" smtClean="0"/>
              <a:t>WorldCat</a:t>
            </a:r>
            <a:r>
              <a:rPr lang="pl-PL" dirty="0" smtClean="0"/>
              <a:t> „ciągle czegoś nie ma”. Jaki podręcznik opisze to z pozycji/dla katalogującego?    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Brak szczebla pośredniego pomiędzy skalą makro (uogólnienia i ogólniki) a skalą mikro (szczegóły i konkretne, przemijające rozwiązania)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i="1" dirty="0" smtClean="0"/>
              <a:t>Bibliotekarstwo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pod red. Anny Tokarskiej i katalogi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Ujęcie skrajnie niesproblematyzowane. Na przykład poszukajmy wyjaśnienia, czemu służy </a:t>
            </a:r>
            <a:r>
              <a:rPr lang="pl-PL" i="1" dirty="0" smtClean="0"/>
              <a:t>authority </a:t>
            </a:r>
            <a:r>
              <a:rPr lang="pl-PL" i="1" dirty="0" err="1" smtClean="0"/>
              <a:t>control</a:t>
            </a:r>
            <a:endParaRPr lang="pl-PL" dirty="0" smtClean="0"/>
          </a:p>
          <a:p>
            <a:r>
              <a:rPr lang="pl-PL" dirty="0" smtClean="0"/>
              <a:t>Brak koncepcji katalogu jako odwzorowania zbiorów (dokumenty pochodne), za to nadmiar szczegółów, np. wymiary kart katalogowych</a:t>
            </a:r>
          </a:p>
          <a:p>
            <a:r>
              <a:rPr lang="pl-PL" dirty="0" smtClean="0"/>
              <a:t>Działalność bibliotek – bez katalogów, katalogi – jako część modułu </a:t>
            </a:r>
            <a:r>
              <a:rPr lang="pl-PL" i="1" dirty="0" smtClean="0"/>
              <a:t>Organizowanie informacji w bibliotece</a:t>
            </a:r>
            <a:r>
              <a:rPr lang="pl-PL" dirty="0" smtClean="0"/>
              <a:t>, s. 221-400 (opracowanie)</a:t>
            </a:r>
          </a:p>
          <a:p>
            <a:r>
              <a:rPr lang="pl-PL" dirty="0" smtClean="0"/>
              <a:t>„Ukryty” kluczowy rozdział </a:t>
            </a:r>
            <a:r>
              <a:rPr lang="pl-PL" i="1" dirty="0" smtClean="0"/>
              <a:t>Systemy biblioteczne  </a:t>
            </a:r>
            <a:r>
              <a:rPr lang="pl-PL" dirty="0" smtClean="0"/>
              <a:t>–  </a:t>
            </a:r>
            <a:r>
              <a:rPr lang="pl-PL" i="1" dirty="0" smtClean="0"/>
              <a:t>w kierunku integracji dostępu do informacji, </a:t>
            </a:r>
            <a:r>
              <a:rPr lang="pl-PL" dirty="0" smtClean="0"/>
              <a:t>s. 434-449</a:t>
            </a:r>
          </a:p>
          <a:p>
            <a:r>
              <a:rPr lang="pl-PL" dirty="0" smtClean="0"/>
              <a:t>Katalogowanie starych druków – bez wskazania choć jednego katalogu</a:t>
            </a:r>
          </a:p>
          <a:p>
            <a:r>
              <a:rPr lang="pl-PL" dirty="0" smtClean="0"/>
              <a:t>NUKAT w oderwaniu od kartoteki haseł wzorcowych</a:t>
            </a:r>
          </a:p>
          <a:p>
            <a:r>
              <a:rPr lang="pl-PL" dirty="0" smtClean="0"/>
              <a:t>Wady, błędy, zalety, mocne strony…  można </a:t>
            </a:r>
            <a:br>
              <a:rPr lang="pl-PL" dirty="0" smtClean="0"/>
            </a:br>
            <a:r>
              <a:rPr lang="pl-PL" dirty="0" smtClean="0"/>
              <a:t>w nieskończoność </a:t>
            </a:r>
            <a:endParaRPr lang="pl-PL" i="1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18</a:t>
            </a:fld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10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975" y="9525"/>
            <a:ext cx="725805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32656"/>
            <a:ext cx="2628900" cy="102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628800"/>
            <a:ext cx="2990850" cy="65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lipsa 8"/>
          <p:cNvSpPr/>
          <p:nvPr/>
        </p:nvSpPr>
        <p:spPr>
          <a:xfrm>
            <a:off x="3995936" y="4365104"/>
            <a:ext cx="4464496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>
            <a:off x="5868144" y="764704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5508104" y="1988840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77072"/>
            <a:ext cx="35337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2483768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38</a:t>
            </a:r>
            <a:endParaRPr lang="pl-PL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628800"/>
            <a:ext cx="44005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6300192" y="191683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6</a:t>
            </a:r>
            <a:endParaRPr lang="pl-PL" sz="28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076056" y="2852936"/>
            <a:ext cx="3816424" cy="31085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2800" b="1" dirty="0" smtClean="0"/>
              <a:t>Brak haseł:</a:t>
            </a:r>
          </a:p>
          <a:p>
            <a:r>
              <a:rPr lang="pl-PL" sz="2800" dirty="0" smtClean="0"/>
              <a:t>-Dublin </a:t>
            </a:r>
            <a:r>
              <a:rPr lang="pl-PL" sz="2800" dirty="0" err="1" smtClean="0"/>
              <a:t>core</a:t>
            </a:r>
            <a:endParaRPr lang="pl-PL" sz="2800" dirty="0" smtClean="0"/>
          </a:p>
          <a:p>
            <a:r>
              <a:rPr lang="pl-PL" sz="2800" dirty="0" smtClean="0"/>
              <a:t>-Klasyfikacja Biblioteki Kongresu</a:t>
            </a:r>
          </a:p>
          <a:p>
            <a:r>
              <a:rPr lang="pl-PL" sz="2800" dirty="0" smtClean="0"/>
              <a:t>-</a:t>
            </a:r>
            <a:r>
              <a:rPr lang="pl-PL" sz="2800" dirty="0" err="1" smtClean="0"/>
              <a:t>linkowanie</a:t>
            </a:r>
            <a:endParaRPr lang="pl-PL" sz="2800" dirty="0" smtClean="0"/>
          </a:p>
          <a:p>
            <a:r>
              <a:rPr lang="pl-PL" sz="2800" dirty="0" smtClean="0"/>
              <a:t>-</a:t>
            </a:r>
            <a:r>
              <a:rPr lang="pl-PL" sz="2800" dirty="0" err="1" smtClean="0"/>
              <a:t>multiwyszukiwarki</a:t>
            </a:r>
            <a:r>
              <a:rPr lang="pl-PL" sz="2800" dirty="0" smtClean="0"/>
              <a:t> </a:t>
            </a:r>
          </a:p>
          <a:p>
            <a:r>
              <a:rPr lang="pl-PL" sz="2800" dirty="0" smtClean="0"/>
              <a:t>-temat</a:t>
            </a:r>
            <a:endParaRPr lang="pl-PL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628800"/>
            <a:ext cx="37528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2411760" y="184482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441</a:t>
            </a:r>
            <a:endParaRPr lang="pl-PL" sz="28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852936"/>
            <a:ext cx="45053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/>
          <p:nvPr/>
        </p:nvSpPr>
        <p:spPr>
          <a:xfrm>
            <a:off x="2267744" y="306896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85</a:t>
            </a:r>
            <a:endParaRPr lang="pl-PL" sz="28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32656"/>
            <a:ext cx="52578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ole tekstowe 12"/>
          <p:cNvSpPr txBox="1"/>
          <p:nvPr/>
        </p:nvSpPr>
        <p:spPr>
          <a:xfrm>
            <a:off x="2483768" y="548680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530</a:t>
            </a:r>
            <a:endParaRPr lang="pl-PL" sz="2800" dirty="0"/>
          </a:p>
        </p:txBody>
      </p:sp>
      <p:sp>
        <p:nvSpPr>
          <p:cNvPr id="14" name="Prostokąt 13"/>
          <p:cNvSpPr/>
          <p:nvPr/>
        </p:nvSpPr>
        <p:spPr>
          <a:xfrm>
            <a:off x="4067944" y="260648"/>
            <a:ext cx="4860032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l-PL" sz="2400" b="1" dirty="0" smtClean="0"/>
              <a:t>Katalogi w bazie </a:t>
            </a:r>
            <a:r>
              <a:rPr lang="pl-PL" sz="2400" b="1" i="1" dirty="0" smtClean="0"/>
              <a:t>Polska </a:t>
            </a:r>
            <a:r>
              <a:rPr lang="pl-PL" sz="2400" b="1" i="1" dirty="0"/>
              <a:t>Bibliografia Bibliologiczna</a:t>
            </a:r>
            <a:r>
              <a:rPr lang="pl-PL" sz="2400" b="1" dirty="0"/>
              <a:t> (1995- )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5301208"/>
            <a:ext cx="35528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267744" y="558924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30</a:t>
            </a:r>
            <a:endParaRPr lang="pl-PL" sz="2800" dirty="0"/>
          </a:p>
        </p:txBody>
      </p:sp>
      <p:sp>
        <p:nvSpPr>
          <p:cNvPr id="17" name="Symbol zastępczy numeru slajdu 16"/>
          <p:cNvSpPr>
            <a:spLocks noGrp="1"/>
          </p:cNvSpPr>
          <p:nvPr>
            <p:ph type="sldNum" sz="quarter" idx="12"/>
          </p:nvPr>
        </p:nvSpPr>
        <p:spPr>
          <a:xfrm>
            <a:off x="6588224" y="6492875"/>
            <a:ext cx="2133600" cy="365125"/>
          </a:xfrm>
        </p:spPr>
        <p:txBody>
          <a:bodyPr/>
          <a:lstStyle/>
          <a:p>
            <a:fld id="{9E9D78E5-CB1D-4EF2-AEC7-54CD641BD6C8}" type="slidenum">
              <a:rPr lang="pl-PL" smtClean="0"/>
              <a:pPr/>
              <a:t>21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032448" cy="598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rostokąt 1"/>
          <p:cNvSpPr/>
          <p:nvPr/>
        </p:nvSpPr>
        <p:spPr>
          <a:xfrm>
            <a:off x="395536" y="476672"/>
            <a:ext cx="3672408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l-PL" sz="2400" dirty="0" err="1" smtClean="0"/>
              <a:t>Nahotko</a:t>
            </a:r>
            <a:r>
              <a:rPr lang="pl-PL" sz="2400" dirty="0" smtClean="0"/>
              <a:t>, Marek: </a:t>
            </a:r>
            <a:r>
              <a:rPr lang="pl-PL" sz="2400" dirty="0" err="1" smtClean="0"/>
              <a:t>Metadane</a:t>
            </a:r>
            <a:r>
              <a:rPr lang="pl-PL" sz="2400" dirty="0" smtClean="0"/>
              <a:t> Biblioteczne w XXI w. Przegląd Biblioteczny 78 : 2010 </a:t>
            </a:r>
            <a:r>
              <a:rPr lang="pl-PL" sz="2400" dirty="0"/>
              <a:t>z. 2 </a:t>
            </a:r>
            <a:r>
              <a:rPr lang="pl-PL" sz="2400" dirty="0" smtClean="0"/>
              <a:t>s. 165-178.</a:t>
            </a:r>
            <a:endParaRPr lang="pl-PL" sz="2400" dirty="0"/>
          </a:p>
        </p:txBody>
      </p:sp>
      <p:sp>
        <p:nvSpPr>
          <p:cNvPr id="4" name="Prostokąt 3"/>
          <p:cNvSpPr/>
          <p:nvPr/>
        </p:nvSpPr>
        <p:spPr>
          <a:xfrm>
            <a:off x="4499992" y="3356992"/>
            <a:ext cx="4248472" cy="26776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l-PL" sz="2400" dirty="0" smtClean="0"/>
              <a:t>Bednarek-Michalska, Bożena; </a:t>
            </a:r>
            <a:r>
              <a:rPr lang="pl-PL" sz="2400" dirty="0" err="1" smtClean="0"/>
              <a:t>Derfer-Wolf</a:t>
            </a:r>
            <a:r>
              <a:rPr lang="pl-PL" sz="2400" dirty="0" smtClean="0"/>
              <a:t>, Lidia: </a:t>
            </a:r>
            <a:r>
              <a:rPr lang="pl-PL" sz="2400" i="1" dirty="0" err="1" smtClean="0"/>
              <a:t>E-lis-archiwum</a:t>
            </a:r>
            <a:r>
              <a:rPr lang="pl-PL" sz="2400" i="1" dirty="0" smtClean="0"/>
              <a:t> publikacji  z  zakresu </a:t>
            </a:r>
            <a:r>
              <a:rPr lang="pl-PL" sz="2400" i="1" dirty="0" err="1" smtClean="0"/>
              <a:t>ibliotekoznawstwa</a:t>
            </a:r>
            <a:r>
              <a:rPr lang="pl-PL" sz="2400" i="1" dirty="0" smtClean="0"/>
              <a:t> i Informacji naukowej. Uwagi praktyczne dla polskich autorów, </a:t>
            </a:r>
            <a:r>
              <a:rPr lang="pl-PL" sz="2400" dirty="0" smtClean="0"/>
              <a:t>Biuletyn EBIB, 2006 nr 3.</a:t>
            </a: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4499992" y="260648"/>
            <a:ext cx="4392488" cy="193899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l-PL" sz="2400" dirty="0" smtClean="0"/>
              <a:t>Christine L. </a:t>
            </a:r>
            <a:r>
              <a:rPr lang="pl-PL" sz="2400" dirty="0" err="1" smtClean="0"/>
              <a:t>Borgman</a:t>
            </a:r>
            <a:r>
              <a:rPr lang="pl-PL" sz="2400" dirty="0" smtClean="0"/>
              <a:t>: </a:t>
            </a:r>
            <a:r>
              <a:rPr lang="pl-PL" sz="2400" i="1" dirty="0" err="1" smtClean="0"/>
              <a:t>Why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are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Online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Catalogs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Still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Hard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Use</a:t>
            </a:r>
            <a:r>
              <a:rPr lang="pl-PL" sz="2400" dirty="0" smtClean="0"/>
              <a:t>, </a:t>
            </a:r>
            <a:r>
              <a:rPr lang="en-US" sz="2400" dirty="0" smtClean="0"/>
              <a:t>Journal </a:t>
            </a:r>
            <a:r>
              <a:rPr lang="pl-PL" sz="2400" dirty="0" smtClean="0"/>
              <a:t>of</a:t>
            </a:r>
            <a:r>
              <a:rPr lang="en-US" sz="2400" dirty="0" smtClean="0"/>
              <a:t> </a:t>
            </a:r>
            <a:r>
              <a:rPr lang="en-US" sz="2400" dirty="0"/>
              <a:t>The American Society </a:t>
            </a:r>
            <a:r>
              <a:rPr lang="pl-PL" sz="2400" dirty="0" smtClean="0"/>
              <a:t>for</a:t>
            </a:r>
            <a:r>
              <a:rPr lang="en-US" sz="2400" dirty="0" smtClean="0"/>
              <a:t> </a:t>
            </a:r>
            <a:r>
              <a:rPr lang="en-US" sz="2400" dirty="0"/>
              <a:t>Information </a:t>
            </a:r>
            <a:r>
              <a:rPr lang="en-US" sz="2400" dirty="0" smtClean="0"/>
              <a:t>Science </a:t>
            </a:r>
            <a:r>
              <a:rPr lang="pl-PL" sz="2400" dirty="0" smtClean="0"/>
              <a:t>47: 1996, nr 7, s. 493-503</a:t>
            </a:r>
            <a:endParaRPr lang="pl-PL" sz="24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VI Konferencja Biblioteki Politechniki Łódzkiej, 23-25 czerwca 2014</a:t>
            </a:r>
            <a:endParaRPr lang="pl-PL" dirty="0"/>
          </a:p>
        </p:txBody>
      </p:sp>
      <p:sp>
        <p:nvSpPr>
          <p:cNvPr id="9" name="Strzałka w górę 8"/>
          <p:cNvSpPr/>
          <p:nvPr/>
        </p:nvSpPr>
        <p:spPr>
          <a:xfrm>
            <a:off x="2051720" y="2348880"/>
            <a:ext cx="648072" cy="720080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górę 9"/>
          <p:cNvSpPr/>
          <p:nvPr/>
        </p:nvSpPr>
        <p:spPr>
          <a:xfrm rot="10800000">
            <a:off x="6372200" y="2348880"/>
            <a:ext cx="648072" cy="72008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VI Konferencja Biblioteki Politechniki Łódzkiej, 23-25 czerwca 2014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78E5-CB1D-4EF2-AEC7-54CD641BD6C8}" type="slidenum">
              <a:rPr lang="pl-PL" smtClean="0"/>
              <a:pPr/>
              <a:t>23</a:t>
            </a:fld>
            <a:endParaRPr lang="pl-PL"/>
          </a:p>
        </p:txBody>
      </p:sp>
      <p:pic>
        <p:nvPicPr>
          <p:cNvPr id="4098" name="Picture 2" descr="http://www.dailygalaxy.com/.a/6a00d8341bf7f753ef017c35e2c9cc970b-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0" y="0"/>
            <a:ext cx="78488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bg1"/>
                </a:solidFill>
              </a:rPr>
              <a:t>Bibliotekarstwo „pływa”. Czarna dziura pochłonęła nam katalogi, a wraz z nimi – większość </a:t>
            </a:r>
            <a:r>
              <a:rPr lang="pl-PL" sz="2800" dirty="0" smtClean="0">
                <a:solidFill>
                  <a:schemeClr val="bg1"/>
                </a:solidFill>
              </a:rPr>
              <a:t>zarówno humanistycznych, jak i inżynierskich </a:t>
            </a:r>
            <a:br>
              <a:rPr lang="pl-PL" sz="2800" dirty="0" smtClean="0">
                <a:solidFill>
                  <a:schemeClr val="bg1"/>
                </a:solidFill>
              </a:rPr>
            </a:br>
            <a:r>
              <a:rPr lang="pl-PL" sz="2800" dirty="0" smtClean="0">
                <a:solidFill>
                  <a:schemeClr val="bg1"/>
                </a:solidFill>
              </a:rPr>
              <a:t>aspektów </a:t>
            </a:r>
            <a:r>
              <a:rPr lang="pl-PL" sz="2800" dirty="0" smtClean="0">
                <a:solidFill>
                  <a:schemeClr val="bg1"/>
                </a:solidFill>
              </a:rPr>
              <a:t>zawodu…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644008" y="558924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923928" y="4653136"/>
            <a:ext cx="51159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solidFill>
                  <a:schemeClr val="bg1"/>
                </a:solidFill>
              </a:rPr>
              <a:t>…które, jako fachowe</a:t>
            </a:r>
          </a:p>
          <a:p>
            <a:r>
              <a:rPr lang="pl-PL" sz="2800" dirty="0" smtClean="0">
                <a:solidFill>
                  <a:schemeClr val="bg1"/>
                </a:solidFill>
              </a:rPr>
              <a:t> i podlegające refleksji naukowej,</a:t>
            </a:r>
          </a:p>
          <a:p>
            <a:r>
              <a:rPr lang="pl-PL" sz="2800" dirty="0" smtClean="0">
                <a:solidFill>
                  <a:schemeClr val="bg1"/>
                </a:solidFill>
              </a:rPr>
              <a:t>należy niezwłocznie ocalić. </a:t>
            </a:r>
          </a:p>
          <a:p>
            <a:r>
              <a:rPr lang="pl-PL" sz="2800" dirty="0" smtClean="0">
                <a:solidFill>
                  <a:schemeClr val="bg1"/>
                </a:solidFill>
              </a:rPr>
              <a:t>Dziękuję za uwagę!</a:t>
            </a:r>
            <a:br>
              <a:rPr lang="pl-PL" sz="2800" dirty="0" smtClean="0">
                <a:solidFill>
                  <a:schemeClr val="bg1"/>
                </a:solidFill>
              </a:rPr>
            </a:br>
            <a:r>
              <a:rPr lang="pl-PL" sz="2800" dirty="0" err="1" smtClean="0">
                <a:solidFill>
                  <a:schemeClr val="bg1"/>
                </a:solidFill>
              </a:rPr>
              <a:t>h.hollender@lazarski.edu.pl</a:t>
            </a:r>
            <a:endParaRPr lang="pl-PL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1023</Words>
  <Application>Microsoft Office PowerPoint</Application>
  <PresentationFormat>Pokaz na ekranie (4:3)</PresentationFormat>
  <Paragraphs>178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Motyw pakietu Office</vt:lpstr>
      <vt:lpstr>Slajd 1</vt:lpstr>
      <vt:lpstr>Punkt wyjścia</vt:lpstr>
      <vt:lpstr>W okowach popkultury</vt:lpstr>
      <vt:lpstr>Slajd 4</vt:lpstr>
      <vt:lpstr>Slajd 5</vt:lpstr>
      <vt:lpstr>Reforma przychodzi z zewnątrz.  A kto ma katalogować? I jak? Z podręcznika Wiedza na wyciągnięcie ręki. Łatwy dostęp do zbiorów bibliotecznych </vt:lpstr>
      <vt:lpstr>Co robi bibliotekarz?</vt:lpstr>
      <vt:lpstr>Kataloguje czy zarządza katalogami (1)?</vt:lpstr>
      <vt:lpstr>Kataloguje czy zarządza katalogami (2)?</vt:lpstr>
      <vt:lpstr>Slajd 10</vt:lpstr>
      <vt:lpstr>Slajd 11</vt:lpstr>
      <vt:lpstr>Slajd 12</vt:lpstr>
      <vt:lpstr>Dane katalogowe</vt:lpstr>
      <vt:lpstr>Slajd 14</vt:lpstr>
      <vt:lpstr>Wiedza bibliotekarza? Ze studiów!</vt:lpstr>
      <vt:lpstr>Slajd 16</vt:lpstr>
      <vt:lpstr>Podręcznik: katalogowanie jest, nie ma katalogu</vt:lpstr>
      <vt:lpstr>Bibliotekarstwo  pod red. Anny Tokarskiej i katalogi</vt:lpstr>
      <vt:lpstr>Slajd 19</vt:lpstr>
      <vt:lpstr>Slajd 20</vt:lpstr>
      <vt:lpstr>Slajd 21</vt:lpstr>
      <vt:lpstr>Slajd 22</vt:lpstr>
      <vt:lpstr>Slajd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Henryk Hollender</dc:creator>
  <cp:lastModifiedBy>Henryk Hollender</cp:lastModifiedBy>
  <cp:revision>97</cp:revision>
  <dcterms:created xsi:type="dcterms:W3CDTF">2014-06-06T19:17:18Z</dcterms:created>
  <dcterms:modified xsi:type="dcterms:W3CDTF">2014-06-24T09:26:55Z</dcterms:modified>
</cp:coreProperties>
</file>