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slides/slide5.xml" Type="http://schemas.openxmlformats.org/officeDocument/2006/relationships/slide" Id="rId10"/><Relationship Target="slides/slide6.xml" Type="http://schemas.openxmlformats.org/officeDocument/2006/relationships/slide" Id="rId11"/><Relationship Target="slides/slide24.xml" Type="http://schemas.openxmlformats.org/officeDocument/2006/relationships/slide" Id="rId29"/><Relationship Target="slides/slide21.xml" Type="http://schemas.openxmlformats.org/officeDocument/2006/relationships/slide" Id="rId26"/><Relationship Target="slides/slide20.xml" Type="http://schemas.openxmlformats.org/officeDocument/2006/relationships/slide" Id="rId25"/><Relationship Target="slides/slide23.xml" Type="http://schemas.openxmlformats.org/officeDocument/2006/relationships/slide" Id="rId28"/><Relationship Target="slides/slide22.xml" Type="http://schemas.openxmlformats.org/officeDocument/2006/relationships/slide" Id="rId27"/><Relationship Target="presProps.xml" Type="http://schemas.openxmlformats.org/officeDocument/2006/relationships/presProps" Id="rId2"/><Relationship Target="slides/slide16.xml" Type="http://schemas.openxmlformats.org/officeDocument/2006/relationships/slide" Id="rId21"/><Relationship Target="theme/theme2.xml" Type="http://schemas.openxmlformats.org/officeDocument/2006/relationships/theme" Id="rId1"/><Relationship Target="slides/slide17.xml" Type="http://schemas.openxmlformats.org/officeDocument/2006/relationships/slide" Id="rId22"/><Relationship Target="slideMasters/slideMaster1.xml" Type="http://schemas.openxmlformats.org/officeDocument/2006/relationships/slideMaster" Id="rId4"/><Relationship Target="slides/slide18.xml" Type="http://schemas.openxmlformats.org/officeDocument/2006/relationships/slide" Id="rId23"/><Relationship Target="tableStyles.xml" Type="http://schemas.openxmlformats.org/officeDocument/2006/relationships/tableStyles" Id="rId3"/><Relationship Target="slides/slide19.xml" Type="http://schemas.openxmlformats.org/officeDocument/2006/relationships/slide" Id="rId24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0" name="Shape 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jakby to mogło działać od strony użytkownika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jedno okno jak w Google, analiza języka naturalnego i/lub składni typowego opisu bibliograficznego/katalogowego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4" name="Shape 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dogodny format z podziałem na dostęp darmowy i komercyjny (tylko informacyjnie) z wykrywaniem aktywnych subskrypcji (ewentualnie)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4" name="Shape 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nie zawsze poszukiwanie tradycyjnej postaci będzie wiązało się z brakiem elektronicznej - czasem to może być chęć sięgnięcia po klasyczną postać lub odporną na brak zasilania</a:t>
            </a:r>
          </a:p>
          <a:p>
            <a:pPr>
              <a:spcBef>
                <a:spcPts val="0"/>
              </a:spcBef>
              <a:buNone/>
            </a:pPr>
            <a:r>
              <a:rPr lang="pl"/>
              <a:t>wciąż jeszcze duża część piśmiennictwa (szczególnie humanistyki) jest dostępna tylko w wersji tradycyjnej - ścisłowcy mogą mieć odwrotne wrażenie, ale to specyfika dziedziny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1" name="Shape 1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mobilne urządzenia to mają, stacjonarne też mogą odczytać adres, nie mówiąc o profilach gdzie mamy adres domowy i pracy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7" name="Shape 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nowa usługa, dostępna od zaraz po krótkiej rejestracji, ale żeby UBI upoważniał do wypożyczenia trzeba przejść normalną procedurę rejestracji w bibliotece, ale tylko w pierwszej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5" name="Shape 1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zachwycamy się narzędziami jakie tworzymy, ale poza nami i stałymi czytelnikami nikt nie ma cierpliwości ich używać - narzędzia muszą być tak proste jak w FB czy innych serwisach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0" name="Shape 1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jakie składowe chmury bibliotek już istnieją a jakich nie ma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6" name="Shape 1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" name="Shape 14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metawyszukiwarki są znaną i wdrożoną technologią, zwykle opierają się na konkretnym protokole dostępu - opracowanie metawyszkiwarki dla chmury nie powinno stanowić problemu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2" name="Shape 1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lokalizacja może się odbywać po GPS lub IP(triangulacja), ale nie musi - zawsze możemy podać adres z ręki, chyba, że go nie znamy</a:t>
            </a:r>
          </a:p>
          <a:p>
            <a:pPr>
              <a:spcBef>
                <a:spcPts val="0"/>
              </a:spcBef>
              <a:buNone/>
            </a:pPr>
            <a:r>
              <a:rPr lang="pl"/>
              <a:t>sprzężenie adresu z Google Map to już banał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8" name="Shape 1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eduroam dotyczy umierzytelniania dostępu do sieci WiFi, ale to dobry przykład pokazujący jak może działać rozproszona identyfikacja bez potrzeby przekazywania sobie danych osobowych - przechowuje je tylko jedna biblioteka i ona prowadzi wszelkie akcje związane z danymi osobowymi w imieniu całej chmury - korespondencja, windykacje, wystawianie rachunków itp. Inne bibliotek znają tylko numer UBI i związane z nim uprawnienia. Aby je zrealizować użytkownik musi posiadać kartę i PIN uwierzytelniający podawany przy wizycie w innej bibliotece, a wtedy serwery sprawdzają identyfikację - jednocześnie każda operacja może być raportowana posiadaczowi UBI mailem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4" name="Shape 1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nie ma standardów protokołów dotyczących egzemplarza ani czytelnika w różnych systemach bibliotecznych, dlatego trudno ich wymagać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0" name="Shape 1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" name="Shape 17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72" name="Shape 17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wdrażanie standardów w bibliotekarstwie jest uznaniowe - to sie musi zmienić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nie będzie już czytelników związanych tylko i wyłącznie z konkretną biblioteką - dawne statystyki przestaną być aktualne, specjalne traktowanie wybranych grup będzie niewykonalne</a:t>
            </a:r>
          </a:p>
          <a:p>
            <a:pPr>
              <a:spcBef>
                <a:spcPts val="0"/>
              </a:spcBef>
              <a:buNone/>
            </a:pPr>
            <a:r>
              <a:rPr lang="pl"/>
              <a:t>zarówno decydenci jak dotychczasowi partnerzy bibliotek (np. producenci systemów) nie będą mogli uprawiać samowolki - to będzie problem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5" name="Shape 1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6" name="Shape 17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1" name="Shape 1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" name="Shape 18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pytanie główne i próba odpowiedzi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biblioteki niby są w sieci ale wielość interfejsów powoduje, że ich zasoby są słabo rozpoznawalne - nie wszystkie biblioteki są w KaRo a szczególnie nie ma tych małych, obecnych fizycznie w sąsiedztwie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wprowadzenie zasobów do sieci oznacza również udrożnienie dostępu do zasobów tradycyjnych</a:t>
            </a:r>
          </a:p>
          <a:p>
            <a:pPr>
              <a:spcBef>
                <a:spcPts val="0"/>
              </a:spcBef>
              <a:buNone/>
            </a:pPr>
            <a:r>
              <a:rPr lang="pl"/>
              <a:t>starzy czytelnicy się wykruszają (emeryci i uczniowie przechodzą na zdalny dostęp) a nowi nie znajdują drogi, bo nie wiedzą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7" name="Shape 1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8" name="Shape 18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jeśli nie chmura to może trzecie miejsce?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3" name="Shape 1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pytanie o koncepcję bibliotekarstwa - to już nie trzecie miejsce tylko homo ludens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9" name="Shape 1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0" name="Shape 20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istnieje niebezpieczeństwo, że inni zrobią to lepiej - tak jak Google wykosiło języki informacyjno-wyszukiwawcze, tak wirtualne biblioteki łatwo zastąpić serwisami stworzonymi przez rynek wydawców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5" name="Shape 2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6" name="Shape 20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07" name="Shape 20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czym tak naprawdę chcemy się zajmować? chcemy być animatorami działań? superkomputerowcami czy tylko obsługą wypożyczalni?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1" name="Shape 2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2" name="Shape 21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13" name="Shape 21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dlaczego jest to dobra odpowiedź na wcześniejsze pytania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8" name="Shape 2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9" name="Shape 21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20" name="Shape 22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wraca jak bumerang ignorowanie niezałatwionych spraw - przestrzegania standardów i brak umiejętności współpracy, w 2001 roku roku poległa na tym koncepcja sieci współpracy InfoBibNet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4" name="Shape 2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" name="Shape 22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26" name="Shape 22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>
            <a:off y="1200150" x="0"/>
            <a:ext cy="2743199" cx="9144000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" name="Shape 9"/>
          <p:cNvGrpSpPr/>
          <p:nvPr/>
        </p:nvGrpSpPr>
        <p:grpSpPr>
          <a:xfrm>
            <a:off y="-1078" x="0"/>
            <a:ext cy="5144627" cx="1827407"/>
            <a:chOff y="-1438" x="0"/>
            <a:chExt cy="6859503" cx="798029"/>
          </a:xfrm>
        </p:grpSpPr>
        <p:sp>
          <p:nvSpPr>
            <p:cNvPr id="10" name="Shape 10"/>
            <p:cNvSpPr/>
            <p:nvPr/>
          </p:nvSpPr>
          <p:spPr>
            <a:xfrm>
              <a:off y="-1438" x="0"/>
              <a:ext cy="6858065" cx="798029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y="0" x="0"/>
              <a:ext cy="6858065" cx="399014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" name="Shape 12"/>
          <p:cNvGrpSpPr/>
          <p:nvPr/>
        </p:nvGrpSpPr>
        <p:grpSpPr>
          <a:xfrm flipH="1">
            <a:off y="0" x="7316591"/>
            <a:ext cy="5144627" cx="1827407"/>
            <a:chOff y="-1438" x="0"/>
            <a:chExt cy="6859503" cx="798029"/>
          </a:xfrm>
        </p:grpSpPr>
        <p:sp>
          <p:nvSpPr>
            <p:cNvPr id="13" name="Shape 13"/>
            <p:cNvSpPr/>
            <p:nvPr/>
          </p:nvSpPr>
          <p:spPr>
            <a:xfrm>
              <a:off y="-1438" x="0"/>
              <a:ext cy="6858065" cx="798029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y="0" x="0"/>
              <a:ext cy="6858065" cx="399014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5" name="Shape 15"/>
          <p:cNvSpPr txBox="1"/>
          <p:nvPr>
            <p:ph type="ctrTitle"/>
          </p:nvPr>
        </p:nvSpPr>
        <p:spPr>
          <a:xfrm>
            <a:off y="1568184" x="685800"/>
            <a:ext cy="12380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6" name="Shape 16"/>
          <p:cNvSpPr txBox="1"/>
          <p:nvPr>
            <p:ph idx="1" type="subTitle"/>
          </p:nvPr>
        </p:nvSpPr>
        <p:spPr>
          <a:xfrm>
            <a:off y="2914650" x="685800"/>
            <a:ext cy="658500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9" name="Shape 19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20" name="Shape 20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23" name="Shape 2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5" name="Shape 25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0" name="Shape 30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31" name="Shape 31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" name="Shape 33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34" name="Shape 34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Shape 36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2" name="Shape 42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43" name="Shape 4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" name="Shape 45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46" name="Shape 4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8" name="Shape 48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9" name="Shape 4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2" name="Shape 52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53" name="Shape 5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" name="Shape 55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56" name="Shape 5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Shape 58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1800">
                <a:solidFill>
                  <a:schemeClr val="lt2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0" name="Shape 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Shape 61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62" name="Shape 62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63" name="Shape 6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" name="Shape 65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66" name="Shape 6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Shape 68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3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lt1"/>
              </a:buClr>
              <a:buSzPct val="100000"/>
              <a:buFont typeface="Trebuchet MS"/>
              <a:defRPr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Shape 70"/>
          <p:cNvSpPr txBox="1"/>
          <p:nvPr>
            <p:ph type="ctrTitle"/>
          </p:nvPr>
        </p:nvSpPr>
        <p:spPr>
          <a:xfrm>
            <a:off y="897809" x="769750"/>
            <a:ext cy="12380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Chmura bibliotek</a:t>
            </a:r>
          </a:p>
        </p:txBody>
      </p:sp>
      <p:sp>
        <p:nvSpPr>
          <p:cNvPr id="71" name="Shape 71"/>
          <p:cNvSpPr txBox="1"/>
          <p:nvPr>
            <p:ph idx="1" type="subTitle"/>
          </p:nvPr>
        </p:nvSpPr>
        <p:spPr>
          <a:xfrm>
            <a:off y="4401650" x="807700"/>
            <a:ext cy="658500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pl"/>
              <a:t>VI Konferencja Biblioteki Politechniki Łódzkiej  "Rozmowy o bibliotekach"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pl"/>
              <a:t>23-25 czerwca 2014 r. Łódź/Rogów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400"/>
          </a:p>
        </p:txBody>
      </p:sp>
      <p:cxnSp>
        <p:nvCxnSpPr>
          <p:cNvPr id="72" name="Shape 72"/>
          <p:cNvCxnSpPr/>
          <p:nvPr/>
        </p:nvCxnSpPr>
        <p:spPr>
          <a:xfrm>
            <a:off y="4375625" x="841000"/>
            <a:ext cy="0" cx="7629899"/>
          </a:xfrm>
          <a:prstGeom prst="straightConnector1">
            <a:avLst/>
          </a:prstGeom>
          <a:noFill/>
          <a:ln w="9525" cap="flat">
            <a:solidFill>
              <a:schemeClr val="dk2"/>
            </a:solidFill>
            <a:prstDash val="solid"/>
            <a:round/>
            <a:headEnd w="lg" len="lg" type="none"/>
            <a:tailEnd w="lg" len="lg" type="none"/>
          </a:ln>
        </p:spPr>
      </p:cxnSp>
      <p:sp>
        <p:nvSpPr>
          <p:cNvPr id="73" name="Shape 73"/>
          <p:cNvSpPr txBox="1"/>
          <p:nvPr/>
        </p:nvSpPr>
        <p:spPr>
          <a:xfrm>
            <a:off y="2523000" x="1218850"/>
            <a:ext cy="1243200" cx="67158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sz="2400" lang="pl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Aleksander Radwański</a:t>
            </a:r>
          </a:p>
          <a:p>
            <a:pPr algn="ctr" rtl="0"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sz="2400" lang="pl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Zakład Narodowy im. Ossolińskich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Temat prezentacji</a:t>
            </a:r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sz="1800" lang="pl"/>
              <a:t>Wystąpienie ma na celu naszkicowanie scenariusza działania "chmury bibliotek" czyli powszechnej usługi sieciowej, pozwalającej na natychmiastowy dostęp do zasobu cyfrowego (jeśli taki istnieje) lub fizycznego materiału bibliotecznego w najbliższej możliwej lokalizacji. Realizacja takiej usługi wymaga połączenia geolokalizacji i multiwyszukiwarek z sieciową obsługą czytelnika. Tego typu funkcjonalność jest już realizowana w jednym z systemów bibliotecznych (być może nawet w kilku) ale na pewno jest obecnie nieosiągalna w środowisku hybrydowym - wielu różnych systemów bibliotecznych. Jakie warunki muszą zostać spełnione, by taka usługa powstała? Czy czytelnicy oczekują takiej funkcjonalności? - pytania otwarte - w wystąpieniu próby odpowiedzi.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y="1694176" x="457200"/>
            <a:ext cy="1231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sz="4800" lang="pl"/>
              <a:t>S C E N A R I U S Z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Zaczynamy od pytania</a:t>
            </a:r>
          </a:p>
        </p:txBody>
      </p:sp>
      <p:sp>
        <p:nvSpPr>
          <p:cNvPr id="90" name="Shape 90"/>
          <p:cNvSpPr/>
          <p:nvPr/>
        </p:nvSpPr>
        <p:spPr>
          <a:xfrm>
            <a:off y="2364550" x="1767325"/>
            <a:ext cy="560700" cx="5301900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1" name="Shape 91"/>
          <p:cNvSpPr txBox="1"/>
          <p:nvPr/>
        </p:nvSpPr>
        <p:spPr>
          <a:xfrm>
            <a:off y="2425500" x="1864825"/>
            <a:ext cy="450899" cx="5143499"/>
          </a:xfrm>
          <a:prstGeom prst="rect">
            <a:avLst/>
          </a:prstGeom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>
                <a:solidFill>
                  <a:srgbClr val="0000FF"/>
                </a:solidFill>
              </a:rPr>
              <a:t>Stanisław Lem, Dzienniki Gwiazdowe</a:t>
            </a:r>
          </a:p>
        </p:txBody>
      </p:sp>
      <p:sp>
        <p:nvSpPr>
          <p:cNvPr id="92" name="Shape 92"/>
          <p:cNvSpPr/>
          <p:nvPr/>
        </p:nvSpPr>
        <p:spPr>
          <a:xfrm>
            <a:off y="3052050" x="2645375"/>
            <a:ext cy="362100" cx="1388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3" name="Shape 93"/>
          <p:cNvSpPr txBox="1"/>
          <p:nvPr/>
        </p:nvSpPr>
        <p:spPr>
          <a:xfrm>
            <a:off y="3052050" x="2645375"/>
            <a:ext cy="235500" cx="14621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sz="1100" lang="pl"/>
              <a:t>Szukaj w chmurze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Trafiony w sieci...</a:t>
            </a:r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y="1365100" x="5411650"/>
            <a:ext cy="3483000" cx="3324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pl"/>
              <a:t>PDF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HTML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TXT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mp3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DjVu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EPUB</a:t>
            </a:r>
          </a:p>
          <a:p>
            <a:pPr>
              <a:spcBef>
                <a:spcPts val="0"/>
              </a:spcBef>
              <a:buNone/>
            </a:pPr>
            <a:r>
              <a:rPr sz="2400" lang="pl"/>
              <a:t>MOBI</a:t>
            </a:r>
          </a:p>
        </p:txBody>
      </p:sp>
      <p:sp>
        <p:nvSpPr>
          <p:cNvPr id="100" name="Shape 100"/>
          <p:cNvSpPr/>
          <p:nvPr/>
        </p:nvSpPr>
        <p:spPr>
          <a:xfrm>
            <a:off y="1185025" x="4278125"/>
            <a:ext cy="3568499" cx="1767300"/>
          </a:xfrm>
          <a:prstGeom prst="leftBrace">
            <a:avLst>
              <a:gd fmla="val 8333" name="adj1"/>
              <a:gd fmla="val 50000" name="adj2"/>
            </a:avLst>
          </a:prstGeom>
          <a:noFill/>
          <a:ln w="28575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1" name="Shape 101"/>
          <p:cNvSpPr txBox="1"/>
          <p:nvPr/>
        </p:nvSpPr>
        <p:spPr>
          <a:xfrm>
            <a:off y="2543225" x="1328525"/>
            <a:ext cy="857400" cx="2876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r" rtl="0">
              <a:spcBef>
                <a:spcPts val="0"/>
              </a:spcBef>
              <a:buNone/>
            </a:pPr>
            <a:r>
              <a:rPr sz="1800" lang="pl">
                <a:solidFill>
                  <a:srgbClr val="FFFFFF"/>
                </a:solidFill>
              </a:rPr>
              <a:t>Dostępne online</a:t>
            </a:r>
          </a:p>
          <a:p>
            <a:pPr algn="r">
              <a:spcBef>
                <a:spcPts val="0"/>
              </a:spcBef>
              <a:buNone/>
            </a:pPr>
            <a:r>
              <a:rPr sz="1800" lang="pl">
                <a:solidFill>
                  <a:srgbClr val="FFFFFF"/>
                </a:solidFill>
              </a:rPr>
              <a:t>bezpłatnie lub za opłatą</a:t>
            </a:r>
          </a:p>
        </p:txBody>
      </p:sp>
      <p:sp>
        <p:nvSpPr>
          <p:cNvPr id="102" name="Shape 102"/>
          <p:cNvSpPr/>
          <p:nvPr/>
        </p:nvSpPr>
        <p:spPr>
          <a:xfrm>
            <a:off y="3400625" x="2425500"/>
            <a:ext cy="377700" cx="1450500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3" name="Shape 103"/>
          <p:cNvSpPr txBox="1"/>
          <p:nvPr/>
        </p:nvSpPr>
        <p:spPr>
          <a:xfrm>
            <a:off y="3400625" x="2364750"/>
            <a:ext cy="235500" cx="16815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100" lang="pl"/>
              <a:t>Ściągnij lub uruchom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pl"/>
              <a:t>… i/lub w bibliotece</a:t>
            </a:r>
          </a:p>
        </p:txBody>
      </p:sp>
      <p:sp>
        <p:nvSpPr>
          <p:cNvPr id="109" name="Shape 109"/>
          <p:cNvSpPr/>
          <p:nvPr/>
        </p:nvSpPr>
        <p:spPr>
          <a:xfrm>
            <a:off y="1450525" x="4473725"/>
            <a:ext cy="2583899" cx="1681500"/>
          </a:xfrm>
          <a:prstGeom prst="leftBrace">
            <a:avLst>
              <a:gd fmla="val 8333" name="adj1"/>
              <a:gd fmla="val 50000" name="adj2"/>
            </a:avLst>
          </a:prstGeom>
          <a:noFill/>
          <a:ln w="28575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0" name="Shape 110"/>
          <p:cNvSpPr txBox="1"/>
          <p:nvPr/>
        </p:nvSpPr>
        <p:spPr>
          <a:xfrm>
            <a:off y="2543225" x="1328525"/>
            <a:ext cy="857400" cx="2876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800" lang="pl">
                <a:solidFill>
                  <a:srgbClr val="FFFFFF"/>
                </a:solidFill>
              </a:rPr>
              <a:t>Dostępne w wersji tradycyjnej</a:t>
            </a:r>
          </a:p>
        </p:txBody>
      </p:sp>
      <p:sp>
        <p:nvSpPr>
          <p:cNvPr id="111" name="Shape 111"/>
          <p:cNvSpPr/>
          <p:nvPr/>
        </p:nvSpPr>
        <p:spPr>
          <a:xfrm>
            <a:off y="3400625" x="2425500"/>
            <a:ext cy="377700" cx="1450500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y="3400625" x="2364750"/>
            <a:ext cy="235500" cx="16815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100" lang="pl"/>
              <a:t>Gdzie?</a:t>
            </a:r>
          </a:p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y="1560125" x="5411650"/>
            <a:ext cy="2583899" cx="3324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pl"/>
              <a:t>papier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taśma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CD-ROM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DVD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pl"/>
              <a:t>VHS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Trzeba się przejść do ...</a:t>
            </a:r>
          </a:p>
        </p:txBody>
      </p:sp>
      <p:pic>
        <p:nvPicPr>
          <p:cNvPr id="119" name="Shape 11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121875" x="4180797"/>
            <a:ext cy="3707299" cx="47318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Shape 120"/>
          <p:cNvSpPr txBox="1"/>
          <p:nvPr/>
        </p:nvSpPr>
        <p:spPr>
          <a:xfrm>
            <a:off y="1426050" x="719125"/>
            <a:ext cy="3047099" cx="30104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pl">
                <a:solidFill>
                  <a:srgbClr val="FFFFFF"/>
                </a:solidFill>
              </a:rPr>
              <a:t>jesteś </a:t>
            </a:r>
          </a:p>
          <a:p>
            <a:pPr rtl="0">
              <a:spcBef>
                <a:spcPts val="0"/>
              </a:spcBef>
              <a:buNone/>
            </a:pPr>
            <a:r>
              <a:rPr sz="2400" lang="pl">
                <a:solidFill>
                  <a:srgbClr val="FFFFFF"/>
                </a:solidFill>
              </a:rPr>
              <a:t>w punkcie A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sz="2400" lang="pl">
                <a:solidFill>
                  <a:srgbClr val="FFFFFF"/>
                </a:solidFill>
              </a:rPr>
              <a:t>biblioteka </a:t>
            </a:r>
          </a:p>
          <a:p>
            <a:pPr>
              <a:spcBef>
                <a:spcPts val="0"/>
              </a:spcBef>
              <a:buNone/>
            </a:pPr>
            <a:r>
              <a:rPr sz="2400" lang="pl">
                <a:solidFill>
                  <a:srgbClr val="FFFFFF"/>
                </a:solidFill>
              </a:rPr>
              <a:t>jest w punkcie B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sz="3000" lang="pl"/>
              <a:t>UBI - Uniwersalny Biblioteczny Identyfikator</a:t>
            </a:r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pl"/>
              <a:t>masz identyfikator?</a:t>
            </a:r>
          </a:p>
          <a:p>
            <a:pPr algn="ctr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algn="ctr" rtl="0">
              <a:spcBef>
                <a:spcPts val="0"/>
              </a:spcBef>
              <a:buNone/>
            </a:pPr>
            <a:r>
              <a:rPr lang="pl"/>
              <a:t>TAK					NIE</a:t>
            </a:r>
          </a:p>
          <a:p>
            <a:pPr algn="ctr" rtl="0">
              <a:spcBef>
                <a:spcPts val="0"/>
              </a:spcBef>
              <a:buNone/>
            </a:pPr>
            <a:r>
              <a:rPr lang="pl"/>
              <a:t>zarezerwuj 		zarejestruj się</a:t>
            </a:r>
          </a:p>
          <a:p>
            <a:pPr algn="ctr" indent="457200" marL="2286000">
              <a:spcBef>
                <a:spcPts val="0"/>
              </a:spcBef>
              <a:buNone/>
            </a:pPr>
            <a:r>
              <a:rPr lang="pl"/>
              <a:t>zarezerwuj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Podstawowy cel czytelnika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y="2571750" x="457200"/>
            <a:ext cy="23540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pl"/>
              <a:t>celem czytelnika nie jest: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- wędrowanie po naszych katalogach</a:t>
            </a:r>
          </a:p>
          <a:p>
            <a:pPr rtl="0">
              <a:spcBef>
                <a:spcPts val="0"/>
              </a:spcBef>
              <a:buNone/>
            </a:pPr>
            <a:r>
              <a:rPr sz="2400" lang="pl"/>
              <a:t>- czytanie naszych instrukcji</a:t>
            </a:r>
          </a:p>
          <a:p>
            <a:pPr>
              <a:spcBef>
                <a:spcPts val="0"/>
              </a:spcBef>
              <a:buNone/>
            </a:pPr>
            <a:r>
              <a:rPr sz="2400" lang="pl"/>
              <a:t>- używanie rozbudowanych formularzy wyszkiwawczych</a:t>
            </a:r>
          </a:p>
        </p:txBody>
      </p:sp>
      <p:sp>
        <p:nvSpPr>
          <p:cNvPr id="133" name="Shape 133"/>
          <p:cNvSpPr/>
          <p:nvPr/>
        </p:nvSpPr>
        <p:spPr>
          <a:xfrm>
            <a:off y="1291975" x="2449875"/>
            <a:ext cy="779999" cx="4180499"/>
          </a:xfrm>
          <a:prstGeom prst="rect">
            <a:avLst/>
          </a:prstGeom>
          <a:solidFill>
            <a:srgbClr val="FF0000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 txBox="1"/>
          <p:nvPr/>
        </p:nvSpPr>
        <p:spPr>
          <a:xfrm>
            <a:off y="1316350" x="670350"/>
            <a:ext cy="670499" cx="77030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sz="3000" lang="pl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zapoznać się z treścią 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8" name="Shape 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" name="Shape 139"/>
          <p:cNvSpPr txBox="1"/>
          <p:nvPr>
            <p:ph type="title"/>
          </p:nvPr>
        </p:nvSpPr>
        <p:spPr>
          <a:xfrm>
            <a:off y="1694176" x="457200"/>
            <a:ext cy="1231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sz="4800" lang="pl"/>
              <a:t>E L E M E N T Y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4" name="Shape 14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Technologie już istnieją</a:t>
            </a:r>
          </a:p>
        </p:txBody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y="1340725" x="457200"/>
            <a:ext cy="3585000" cx="85989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Wyszukiwanie w sieci - przykłady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	- wyszukiwarka Federacji Bibliotek Cyfrowych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pl"/>
              <a:t>Wyszukiwanie w bibliotekach - przykłady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	- FIDKAR</a:t>
            </a:r>
          </a:p>
          <a:p>
            <a:pPr>
              <a:spcBef>
                <a:spcPts val="0"/>
              </a:spcBef>
              <a:buNone/>
            </a:pPr>
            <a:r>
              <a:rPr lang="pl"/>
              <a:t>	- KaRo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0" name="Shape 15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pl"/>
              <a:t>Technologie już istnieją</a:t>
            </a:r>
          </a:p>
        </p:txBody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y="1340725" x="457200"/>
            <a:ext cy="3585000" cx="85989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Lokalizacja użytkownika - przykłady: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	- GPS - nawigacje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	- IP - mapy Google’a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Lokalizacja bibliotek - przykład</a:t>
            </a:r>
          </a:p>
          <a:p>
            <a:pPr rtl="0" lvl="0">
              <a:spcBef>
                <a:spcPts val="0"/>
              </a:spcBef>
              <a:buNone/>
            </a:pPr>
            <a:r>
              <a:rPr lang="pl"/>
              <a:t>	- baza adresów + mapy Google’a (Street View)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5" name="Shape 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" name="Shape 15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pl"/>
              <a:t>Technologie już istnieją</a:t>
            </a:r>
          </a:p>
        </p:txBody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y="1340725" x="457200"/>
            <a:ext cy="3585000" cx="85989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Uwierzytelnianie w rozproszonej architekturze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Przykład: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	eduroam (serwery RADIUS)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	bankomat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>
              <a:spcBef>
                <a:spcPts val="0"/>
              </a:spcBef>
              <a:buNone/>
            </a:pPr>
            <a:r>
              <a:rPr sz="2400" lang="pl"/>
              <a:t>(rozwiązanie problemu propagacji danych osobowych)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1" name="Shape 1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2" name="Shape 16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Prokokoły wymiany informacji</a:t>
            </a:r>
          </a:p>
        </p:txBody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  <a:noFill/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informacja bibliograficzna</a:t>
            </a:r>
          </a:p>
          <a:p>
            <a:pPr algn="ctr" rtl="0">
              <a:spcBef>
                <a:spcPts val="0"/>
              </a:spcBef>
              <a:buNone/>
            </a:pPr>
            <a:r>
              <a:rPr lang="pl">
                <a:solidFill>
                  <a:srgbClr val="00FF00"/>
                </a:solidFill>
              </a:rPr>
              <a:t>Z39.50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informacja o egzemlarzach i ich statusie</a:t>
            </a:r>
          </a:p>
          <a:p>
            <a:pPr algn="ctr" rtl="0">
              <a:spcBef>
                <a:spcPts val="0"/>
              </a:spcBef>
              <a:buNone/>
            </a:pPr>
            <a:r>
              <a:rPr lang="pl">
                <a:solidFill>
                  <a:srgbClr val="FF0000"/>
                </a:solidFill>
              </a:rPr>
              <a:t>BRAK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informacja o czytelnikach (uprawnienia)</a:t>
            </a:r>
          </a:p>
          <a:p>
            <a:pPr algn="ctr">
              <a:spcBef>
                <a:spcPts val="0"/>
              </a:spcBef>
              <a:buNone/>
            </a:pPr>
            <a:r>
              <a:rPr lang="pl">
                <a:solidFill>
                  <a:srgbClr val="FF0000"/>
                </a:solidFill>
              </a:rPr>
              <a:t>BRAK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Problemy organizacyjne</a:t>
            </a:r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pl"/>
              <a:t>- wspólne usługi - standaryzacja</a:t>
            </a:r>
          </a:p>
          <a:p>
            <a:pPr rtl="0">
              <a:spcBef>
                <a:spcPts val="0"/>
              </a:spcBef>
              <a:buNone/>
            </a:pPr>
            <a:r>
              <a:rPr lang="pl"/>
              <a:t>- obsługa rozproszonego zbioru czytelników</a:t>
            </a:r>
          </a:p>
          <a:p>
            <a:pPr>
              <a:spcBef>
                <a:spcPts val="0"/>
              </a:spcBef>
              <a:buNone/>
            </a:pPr>
            <a:r>
              <a:rPr lang="pl"/>
              <a:t>- wdrożenie kompatybilnych technologii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3" name="Shape 1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4" name="Shape 174"/>
          <p:cNvSpPr txBox="1"/>
          <p:nvPr>
            <p:ph type="title"/>
          </p:nvPr>
        </p:nvSpPr>
        <p:spPr>
          <a:xfrm>
            <a:off y="1694176" x="457200"/>
            <a:ext cy="12312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sz="4800" lang="pl"/>
              <a:t>P Y T A N I A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8" name="Shape 1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" name="Shape 17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Po co nam chmura bibliotek?</a:t>
            </a:r>
          </a:p>
        </p:txBody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y="1424800" x="457200"/>
            <a:ext cy="35010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wprowadzenie zasobów bibliotek do sieci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zwiększenie frekwencji w małych bibliotekach i filiach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lepsze wykorzystanie zbiorów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4" name="Shape 1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" name="Shape 185"/>
          <p:cNvSpPr txBox="1"/>
          <p:nvPr>
            <p:ph type="title"/>
          </p:nvPr>
        </p:nvSpPr>
        <p:spPr>
          <a:xfrm>
            <a:off y="205973" x="457200"/>
            <a:ext cy="1236899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Czy koncepcja “trzeciego miejsca” jest realna?</a:t>
            </a:r>
          </a:p>
        </p:txBody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y="1677300" x="457200"/>
            <a:ext cy="3248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konkurować z centrami handlowymi?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ośrodkami kultury?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czy angażowanie się w dodatkowe działania nie dzieje się kosztem sprawnego dostępu do zbiorów?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0" name="Shape 1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1" name="Shape 19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Bibliotekarstwo “z palemką”?</a:t>
            </a:r>
          </a:p>
        </p:txBody>
      </p:sp>
      <p:sp>
        <p:nvSpPr>
          <p:cNvPr id="192" name="Shape 192"/>
          <p:cNvSpPr txBox="1"/>
          <p:nvPr>
            <p:ph idx="1" type="body"/>
          </p:nvPr>
        </p:nvSpPr>
        <p:spPr>
          <a:xfrm>
            <a:off y="1514975" x="457200"/>
            <a:ext cy="34109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czytelnicze heppeningi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rekreacja, “iwent”, karnawał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kolor, obraz i modne tytuły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6" name="Shape 1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Bibliotekarstwo “wirtualne”?</a:t>
            </a:r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y="1677300" x="457200"/>
            <a:ext cy="32484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biblioteki bez książek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porządkowanie sieci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zdalni czytelnicy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usługi informacyjne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2" name="Shape 2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Czy o czymś nie zapomnieliśmy?</a:t>
            </a:r>
          </a:p>
        </p:txBody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jak zdefiniujemy bibliotekarski profesjonalizm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w jakim kierunku rozwijać biblioteki?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co trzeba konkretnie zrobić?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8" name="Shape 2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9" name="Shape 20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Chmura bibliotek</a:t>
            </a:r>
          </a:p>
        </p:txBody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realizuje podstawowe zadania bibliotek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wykorzystuje wszystkie ich atuty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pl"/>
              <a:t>nie wyklucza innych kierunków rozwoju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4" name="Shape 2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5" name="Shape 21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Bariery</a:t>
            </a:r>
          </a:p>
        </p:txBody>
      </p:sp>
      <p:sp>
        <p:nvSpPr>
          <p:cNvPr id="216" name="Shape 216"/>
          <p:cNvSpPr/>
          <p:nvPr/>
        </p:nvSpPr>
        <p:spPr>
          <a:xfrm>
            <a:off y="1337275" x="3379300"/>
            <a:ext cy="2114400" cx="3560099"/>
          </a:xfrm>
          <a:prstGeom prst="rect">
            <a:avLst/>
          </a:prstGeom>
          <a:solidFill>
            <a:srgbClr val="FF0000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y="1590250" x="3072100"/>
            <a:ext cy="3162600" cx="41022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pl"/>
              <a:t>standaryzacja</a:t>
            </a:r>
          </a:p>
          <a:p>
            <a:pPr algn="ctr" rtl="0">
              <a:spcBef>
                <a:spcPts val="0"/>
              </a:spcBef>
              <a:buNone/>
            </a:pPr>
            <a:r>
              <a:rPr lang="pl"/>
              <a:t>kooperacja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1" name="Shape 2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2" name="Shape 222"/>
          <p:cNvSpPr txBox="1"/>
          <p:nvPr>
            <p:ph type="ctrTitle"/>
          </p:nvPr>
        </p:nvSpPr>
        <p:spPr>
          <a:xfrm>
            <a:off y="1568184" x="685800"/>
            <a:ext cy="12380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Chmura bibliotek</a:t>
            </a:r>
          </a:p>
        </p:txBody>
      </p:sp>
      <p:sp>
        <p:nvSpPr>
          <p:cNvPr id="223" name="Shape 223"/>
          <p:cNvSpPr txBox="1"/>
          <p:nvPr>
            <p:ph idx="1" type="subTitle"/>
          </p:nvPr>
        </p:nvSpPr>
        <p:spPr>
          <a:xfrm>
            <a:off y="2914650" x="685800"/>
            <a:ext cy="658500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pl"/>
              <a:t>koniec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 name="spotlight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