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60" r:id="rId4"/>
    <p:sldId id="282" r:id="rId5"/>
    <p:sldId id="283" r:id="rId6"/>
    <p:sldId id="263" r:id="rId7"/>
    <p:sldId id="284" r:id="rId8"/>
    <p:sldId id="285" r:id="rId9"/>
    <p:sldId id="286" r:id="rId10"/>
    <p:sldId id="294" r:id="rId11"/>
    <p:sldId id="287" r:id="rId12"/>
    <p:sldId id="288" r:id="rId13"/>
    <p:sldId id="289" r:id="rId14"/>
    <p:sldId id="290" r:id="rId15"/>
    <p:sldId id="291" r:id="rId16"/>
    <p:sldId id="292" r:id="rId17"/>
    <p:sldId id="295" r:id="rId18"/>
    <p:sldId id="296" r:id="rId19"/>
    <p:sldId id="300" r:id="rId20"/>
    <p:sldId id="306" r:id="rId21"/>
    <p:sldId id="301" r:id="rId22"/>
    <p:sldId id="297" r:id="rId23"/>
    <p:sldId id="298" r:id="rId24"/>
    <p:sldId id="302" r:id="rId25"/>
    <p:sldId id="303" r:id="rId26"/>
    <p:sldId id="304" r:id="rId27"/>
    <p:sldId id="305" r:id="rId28"/>
    <p:sldId id="307" r:id="rId29"/>
    <p:sldId id="280" r:id="rId30"/>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48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43" autoAdjust="0"/>
    <p:restoredTop sz="94660"/>
  </p:normalViewPr>
  <p:slideViewPr>
    <p:cSldViewPr>
      <p:cViewPr varScale="1">
        <p:scale>
          <a:sx n="63" d="100"/>
          <a:sy n="63" d="100"/>
        </p:scale>
        <p:origin x="-81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pl-PL" smtClean="0"/>
              <a:t>Kliknij, aby edytować styl</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fr-CA"/>
          </a:p>
        </p:txBody>
      </p:sp>
      <p:sp>
        <p:nvSpPr>
          <p:cNvPr id="4" name="Espace réservé de la date 3"/>
          <p:cNvSpPr>
            <a:spLocks noGrp="1"/>
          </p:cNvSpPr>
          <p:nvPr>
            <p:ph type="dt" sz="half" idx="10"/>
          </p:nvPr>
        </p:nvSpPr>
        <p:spPr/>
        <p:txBody>
          <a:bodyPr/>
          <a:lstStyle>
            <a:lvl1pPr>
              <a:defRPr/>
            </a:lvl1pPr>
          </a:lstStyle>
          <a:p>
            <a:pPr>
              <a:defRPr/>
            </a:pPr>
            <a:fld id="{9F280AD8-45C7-4788-B2F3-B47095E3A56E}" type="datetimeFigureOut">
              <a:rPr lang="fr-FR"/>
              <a:pPr>
                <a:defRPr/>
              </a:pPr>
              <a:t>24/06/2014</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BAE37DF6-21F4-4BBD-9369-8DAFE88A92D3}" type="slidenum">
              <a:rPr lang="fr-CA"/>
              <a:pPr>
                <a:defRPr/>
              </a:pPr>
              <a:t>‹#›</a:t>
            </a:fld>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smtClean="0"/>
              <a:t>Kliknij, aby edytować styl</a:t>
            </a:r>
            <a:endParaRPr lang="fr-CA"/>
          </a:p>
        </p:txBody>
      </p:sp>
      <p:sp>
        <p:nvSpPr>
          <p:cNvPr id="3" name="Espace réservé du contenu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fr-CA"/>
          </a:p>
        </p:txBody>
      </p:sp>
      <p:sp>
        <p:nvSpPr>
          <p:cNvPr id="4" name="Espace réservé de la date 3"/>
          <p:cNvSpPr>
            <a:spLocks noGrp="1"/>
          </p:cNvSpPr>
          <p:nvPr>
            <p:ph type="dt" sz="half" idx="10"/>
          </p:nvPr>
        </p:nvSpPr>
        <p:spPr/>
        <p:txBody>
          <a:bodyPr/>
          <a:lstStyle>
            <a:lvl1pPr>
              <a:defRPr/>
            </a:lvl1pPr>
          </a:lstStyle>
          <a:p>
            <a:pPr>
              <a:defRPr/>
            </a:pPr>
            <a:fld id="{F28F8759-4A05-4E4C-B53B-56BD556FCE1C}" type="datetimeFigureOut">
              <a:rPr lang="fr-FR"/>
              <a:pPr>
                <a:defRPr/>
              </a:pPr>
              <a:t>24/06/2014</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C600E462-0503-4075-B209-AB0773E0E3A9}" type="slidenum">
              <a:rPr lang="fr-CA"/>
              <a:pPr>
                <a:defRPr/>
              </a:pPr>
              <a:t>‹#›</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Espace réservé de la date 3"/>
          <p:cNvSpPr>
            <a:spLocks noGrp="1"/>
          </p:cNvSpPr>
          <p:nvPr>
            <p:ph type="dt" sz="half" idx="10"/>
          </p:nvPr>
        </p:nvSpPr>
        <p:spPr/>
        <p:txBody>
          <a:bodyPr/>
          <a:lstStyle>
            <a:lvl1pPr>
              <a:defRPr/>
            </a:lvl1pPr>
          </a:lstStyle>
          <a:p>
            <a:pPr>
              <a:defRPr/>
            </a:pPr>
            <a:fld id="{8EB65FC0-C614-4D0D-A2DB-BF85DAB012F9}" type="datetimeFigureOut">
              <a:rPr lang="fr-FR"/>
              <a:pPr>
                <a:defRPr/>
              </a:pPr>
              <a:t>24/06/2014</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781549AB-E5B0-42BF-9CC2-D97681FD8EAC}" type="slidenum">
              <a:rPr lang="fr-CA"/>
              <a:pPr>
                <a:defRPr/>
              </a:pPr>
              <a:t>‹#›</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smtClean="0"/>
              <a:t>Kliknij, aby edytować styl</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fr-CA"/>
          </a:p>
        </p:txBody>
      </p:sp>
      <p:sp>
        <p:nvSpPr>
          <p:cNvPr id="5" name="Espace réservé de la date 3"/>
          <p:cNvSpPr>
            <a:spLocks noGrp="1"/>
          </p:cNvSpPr>
          <p:nvPr>
            <p:ph type="dt" sz="half" idx="10"/>
          </p:nvPr>
        </p:nvSpPr>
        <p:spPr/>
        <p:txBody>
          <a:bodyPr/>
          <a:lstStyle>
            <a:lvl1pPr>
              <a:defRPr/>
            </a:lvl1pPr>
          </a:lstStyle>
          <a:p>
            <a:pPr>
              <a:defRPr/>
            </a:pPr>
            <a:fld id="{9EAB9C70-3478-464A-B258-B6F718469CDC}" type="datetimeFigureOut">
              <a:rPr lang="fr-FR"/>
              <a:pPr>
                <a:defRPr/>
              </a:pPr>
              <a:t>24/06/2014</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9386CB77-80C2-4C45-9B3A-8EAC22BE0BCC}" type="slidenum">
              <a:rPr lang="fr-CA"/>
              <a:pPr>
                <a:defRPr/>
              </a:pPr>
              <a:t>‹#›</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pl-PL" smtClean="0"/>
              <a:t>Kliknij, aby edytować styl</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fr-CA"/>
          </a:p>
        </p:txBody>
      </p:sp>
      <p:sp>
        <p:nvSpPr>
          <p:cNvPr id="7" name="Espace réservé de la date 3"/>
          <p:cNvSpPr>
            <a:spLocks noGrp="1"/>
          </p:cNvSpPr>
          <p:nvPr>
            <p:ph type="dt" sz="half" idx="10"/>
          </p:nvPr>
        </p:nvSpPr>
        <p:spPr/>
        <p:txBody>
          <a:bodyPr/>
          <a:lstStyle>
            <a:lvl1pPr>
              <a:defRPr/>
            </a:lvl1pPr>
          </a:lstStyle>
          <a:p>
            <a:pPr>
              <a:defRPr/>
            </a:pPr>
            <a:fld id="{FA3B8328-5323-45BA-BF10-0D4912533670}" type="datetimeFigureOut">
              <a:rPr lang="fr-FR"/>
              <a:pPr>
                <a:defRPr/>
              </a:pPr>
              <a:t>24/06/2014</a:t>
            </a:fld>
            <a:endParaRPr lang="fr-CA"/>
          </a:p>
        </p:txBody>
      </p:sp>
      <p:sp>
        <p:nvSpPr>
          <p:cNvPr id="8" name="Espace réservé du pied de page 4"/>
          <p:cNvSpPr>
            <a:spLocks noGrp="1"/>
          </p:cNvSpPr>
          <p:nvPr>
            <p:ph type="ftr" sz="quarter" idx="11"/>
          </p:nvPr>
        </p:nvSpPr>
        <p:spPr/>
        <p:txBody>
          <a:bodyPr/>
          <a:lstStyle>
            <a:lvl1pPr>
              <a:defRPr/>
            </a:lvl1pPr>
          </a:lstStyle>
          <a:p>
            <a:pPr>
              <a:defRPr/>
            </a:pPr>
            <a:endParaRPr lang="fr-CA"/>
          </a:p>
        </p:txBody>
      </p:sp>
      <p:sp>
        <p:nvSpPr>
          <p:cNvPr id="9" name="Espace réservé du numéro de diapositive 5"/>
          <p:cNvSpPr>
            <a:spLocks noGrp="1"/>
          </p:cNvSpPr>
          <p:nvPr>
            <p:ph type="sldNum" sz="quarter" idx="12"/>
          </p:nvPr>
        </p:nvSpPr>
        <p:spPr/>
        <p:txBody>
          <a:bodyPr/>
          <a:lstStyle>
            <a:lvl1pPr>
              <a:defRPr/>
            </a:lvl1pPr>
          </a:lstStyle>
          <a:p>
            <a:pPr>
              <a:defRPr/>
            </a:pPr>
            <a:fld id="{49F2245B-F861-4804-9CAC-7D45E32AC72E}" type="slidenum">
              <a:rPr lang="fr-CA"/>
              <a:pPr>
                <a:defRPr/>
              </a:pPr>
              <a:t>‹#›</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smtClean="0"/>
              <a:t>Kliknij, aby edytować styl</a:t>
            </a:r>
            <a:endParaRPr lang="fr-CA"/>
          </a:p>
        </p:txBody>
      </p:sp>
      <p:sp>
        <p:nvSpPr>
          <p:cNvPr id="3" name="Espace réservé de la date 3"/>
          <p:cNvSpPr>
            <a:spLocks noGrp="1"/>
          </p:cNvSpPr>
          <p:nvPr>
            <p:ph type="dt" sz="half" idx="10"/>
          </p:nvPr>
        </p:nvSpPr>
        <p:spPr/>
        <p:txBody>
          <a:bodyPr/>
          <a:lstStyle>
            <a:lvl1pPr>
              <a:defRPr/>
            </a:lvl1pPr>
          </a:lstStyle>
          <a:p>
            <a:pPr>
              <a:defRPr/>
            </a:pPr>
            <a:fld id="{B09DF9A3-9B43-44E5-9040-D47CE93F7581}" type="datetimeFigureOut">
              <a:rPr lang="fr-FR"/>
              <a:pPr>
                <a:defRPr/>
              </a:pPr>
              <a:t>24/06/2014</a:t>
            </a:fld>
            <a:endParaRPr lang="fr-CA"/>
          </a:p>
        </p:txBody>
      </p:sp>
      <p:sp>
        <p:nvSpPr>
          <p:cNvPr id="4" name="Espace réservé du pied de page 4"/>
          <p:cNvSpPr>
            <a:spLocks noGrp="1"/>
          </p:cNvSpPr>
          <p:nvPr>
            <p:ph type="ftr" sz="quarter" idx="11"/>
          </p:nvPr>
        </p:nvSpPr>
        <p:spPr/>
        <p:txBody>
          <a:bodyPr/>
          <a:lstStyle>
            <a:lvl1pPr>
              <a:defRPr/>
            </a:lvl1pPr>
          </a:lstStyle>
          <a:p>
            <a:pPr>
              <a:defRPr/>
            </a:pPr>
            <a:endParaRPr lang="fr-CA"/>
          </a:p>
        </p:txBody>
      </p:sp>
      <p:sp>
        <p:nvSpPr>
          <p:cNvPr id="5" name="Espace réservé du numéro de diapositive 5"/>
          <p:cNvSpPr>
            <a:spLocks noGrp="1"/>
          </p:cNvSpPr>
          <p:nvPr>
            <p:ph type="sldNum" sz="quarter" idx="12"/>
          </p:nvPr>
        </p:nvSpPr>
        <p:spPr/>
        <p:txBody>
          <a:bodyPr/>
          <a:lstStyle>
            <a:lvl1pPr>
              <a:defRPr/>
            </a:lvl1pPr>
          </a:lstStyle>
          <a:p>
            <a:pPr>
              <a:defRPr/>
            </a:pPr>
            <a:fld id="{E443DE37-E2E5-4D5C-933F-DEEAE487EB1B}" type="slidenum">
              <a:rPr lang="fr-CA"/>
              <a:pPr>
                <a:defRPr/>
              </a:pPr>
              <a:t>‹#›</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29B622AF-A58C-4375-B0EF-7CA66B433837}" type="datetimeFigureOut">
              <a:rPr lang="fr-FR"/>
              <a:pPr>
                <a:defRPr/>
              </a:pPr>
              <a:t>24/06/2014</a:t>
            </a:fld>
            <a:endParaRPr lang="fr-CA"/>
          </a:p>
        </p:txBody>
      </p:sp>
      <p:sp>
        <p:nvSpPr>
          <p:cNvPr id="3" name="Espace réservé du pied de page 4"/>
          <p:cNvSpPr>
            <a:spLocks noGrp="1"/>
          </p:cNvSpPr>
          <p:nvPr>
            <p:ph type="ftr" sz="quarter" idx="11"/>
          </p:nvPr>
        </p:nvSpPr>
        <p:spPr/>
        <p:txBody>
          <a:bodyPr/>
          <a:lstStyle>
            <a:lvl1pPr>
              <a:defRPr/>
            </a:lvl1pPr>
          </a:lstStyle>
          <a:p>
            <a:pPr>
              <a:defRPr/>
            </a:pPr>
            <a:endParaRPr lang="fr-CA"/>
          </a:p>
        </p:txBody>
      </p:sp>
      <p:sp>
        <p:nvSpPr>
          <p:cNvPr id="4" name="Espace réservé du numéro de diapositive 5"/>
          <p:cNvSpPr>
            <a:spLocks noGrp="1"/>
          </p:cNvSpPr>
          <p:nvPr>
            <p:ph type="sldNum" sz="quarter" idx="12"/>
          </p:nvPr>
        </p:nvSpPr>
        <p:spPr/>
        <p:txBody>
          <a:bodyPr/>
          <a:lstStyle>
            <a:lvl1pPr>
              <a:defRPr/>
            </a:lvl1pPr>
          </a:lstStyle>
          <a:p>
            <a:pPr>
              <a:defRPr/>
            </a:pPr>
            <a:fld id="{F2B37419-820B-4526-AA1C-44B9FCF602E3}" type="slidenum">
              <a:rPr lang="fr-CA"/>
              <a:pPr>
                <a:defRPr/>
              </a:pPr>
              <a:t>‹#›</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Espace réservé de la date 3"/>
          <p:cNvSpPr>
            <a:spLocks noGrp="1"/>
          </p:cNvSpPr>
          <p:nvPr>
            <p:ph type="dt" sz="half" idx="10"/>
          </p:nvPr>
        </p:nvSpPr>
        <p:spPr/>
        <p:txBody>
          <a:bodyPr/>
          <a:lstStyle>
            <a:lvl1pPr>
              <a:defRPr/>
            </a:lvl1pPr>
          </a:lstStyle>
          <a:p>
            <a:pPr>
              <a:defRPr/>
            </a:pPr>
            <a:fld id="{AD7678F1-6FBD-4058-83B2-DDD827713964}" type="datetimeFigureOut">
              <a:rPr lang="fr-FR"/>
              <a:pPr>
                <a:defRPr/>
              </a:pPr>
              <a:t>24/06/2014</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DD7E7655-50BF-49F4-BC73-EAB01ED77681}" type="slidenum">
              <a:rPr lang="fr-CA"/>
              <a:pPr>
                <a:defRPr/>
              </a:pPr>
              <a:t>‹#›</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Espace réservé de la date 3"/>
          <p:cNvSpPr>
            <a:spLocks noGrp="1"/>
          </p:cNvSpPr>
          <p:nvPr>
            <p:ph type="dt" sz="half" idx="10"/>
          </p:nvPr>
        </p:nvSpPr>
        <p:spPr/>
        <p:txBody>
          <a:bodyPr/>
          <a:lstStyle>
            <a:lvl1pPr>
              <a:defRPr/>
            </a:lvl1pPr>
          </a:lstStyle>
          <a:p>
            <a:pPr>
              <a:defRPr/>
            </a:pPr>
            <a:fld id="{5BB62E8A-712B-4C61-86EA-A65BC4F41B0F}" type="datetimeFigureOut">
              <a:rPr lang="fr-FR"/>
              <a:pPr>
                <a:defRPr/>
              </a:pPr>
              <a:t>24/06/2014</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78BA1AE2-8916-4D2E-8089-356C949E8715}" type="slidenum">
              <a:rPr lang="fr-CA"/>
              <a:pPr>
                <a:defRPr/>
              </a:pPr>
              <a:t>‹#›</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smtClean="0"/>
              <a:t>Kliknij, aby edytować styl</a:t>
            </a:r>
            <a:endParaRPr lang="fr-CA"/>
          </a:p>
        </p:txBody>
      </p:sp>
      <p:sp>
        <p:nvSpPr>
          <p:cNvPr id="3" name="Espace réservé du texte vertical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fr-CA"/>
          </a:p>
        </p:txBody>
      </p:sp>
      <p:sp>
        <p:nvSpPr>
          <p:cNvPr id="4" name="Espace réservé de la date 3"/>
          <p:cNvSpPr>
            <a:spLocks noGrp="1"/>
          </p:cNvSpPr>
          <p:nvPr>
            <p:ph type="dt" sz="half" idx="10"/>
          </p:nvPr>
        </p:nvSpPr>
        <p:spPr/>
        <p:txBody>
          <a:bodyPr/>
          <a:lstStyle>
            <a:lvl1pPr>
              <a:defRPr/>
            </a:lvl1pPr>
          </a:lstStyle>
          <a:p>
            <a:pPr>
              <a:defRPr/>
            </a:pPr>
            <a:fld id="{507F284F-7A25-4E06-8FD2-E36AF95D8ACA}" type="datetimeFigureOut">
              <a:rPr lang="fr-FR"/>
              <a:pPr>
                <a:defRPr/>
              </a:pPr>
              <a:t>24/06/2014</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7D4A225F-9DC8-40E6-AF58-F0F8031C2B4B}" type="slidenum">
              <a:rPr lang="fr-CA"/>
              <a:pPr>
                <a:defRPr/>
              </a:pPr>
              <a:t>‹#›</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pl-PL" smtClean="0"/>
              <a:t>Kliknij, aby edytować styl</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fr-CA"/>
          </a:p>
        </p:txBody>
      </p:sp>
      <p:sp>
        <p:nvSpPr>
          <p:cNvPr id="4" name="Espace réservé de la date 3"/>
          <p:cNvSpPr>
            <a:spLocks noGrp="1"/>
          </p:cNvSpPr>
          <p:nvPr>
            <p:ph type="dt" sz="half" idx="10"/>
          </p:nvPr>
        </p:nvSpPr>
        <p:spPr/>
        <p:txBody>
          <a:bodyPr/>
          <a:lstStyle>
            <a:lvl1pPr>
              <a:defRPr/>
            </a:lvl1pPr>
          </a:lstStyle>
          <a:p>
            <a:pPr>
              <a:defRPr/>
            </a:pPr>
            <a:fld id="{BFBCBCED-A406-4492-B5E3-6189AB9D5FEB}" type="datetimeFigureOut">
              <a:rPr lang="fr-FR"/>
              <a:pPr>
                <a:defRPr/>
              </a:pPr>
              <a:t>24/06/2014</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213B0C44-5BF3-4066-BD4B-61ECABE35E61}" type="slidenum">
              <a:rPr lang="fr-CA"/>
              <a:pPr>
                <a:defRPr/>
              </a:pPr>
              <a:t>‹#›</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fr-CA" smtClean="0"/>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272A9D5-520F-48E4-93AF-00134389F037}" type="datetimeFigureOut">
              <a:rPr lang="fr-FR"/>
              <a:pPr>
                <a:defRPr/>
              </a:pPr>
              <a:t>24/06/2014</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78F3AB9-F24C-471F-8CEC-05CDE2FD0B86}" type="slidenum">
              <a:rPr lang="fr-CA"/>
              <a:pPr>
                <a:defRPr/>
              </a:pPr>
              <a:t>‹#›</a:t>
            </a:fld>
            <a:endParaRPr lang="fr-CA"/>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wiadomosci24.pl/artykul/matura_2008_zobacz_rozwiazania_z_chemii_i_historii_muzyki_66646.html" TargetMode="External"/><Relationship Id="rId2" Type="http://schemas.openxmlformats.org/officeDocument/2006/relationships/hyperlink" Target="http://www.prasowe.com/matura-coraz-blizej-dzwiek/"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wiadomosci24.pl/artykul/matura_2008_zobacz_rozwiazania_z_chemii_i_historii_muzyki_66646.html" TargetMode="External"/><Relationship Id="rId2" Type="http://schemas.openxmlformats.org/officeDocument/2006/relationships/hyperlink" Target="http://www.prasowe.com/matura-coraz-blizej-dzwie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wiadomosci24.pl/artykul/matura_2008_zobacz_rozwiazania_z_chemii_i_historii_muzyki_66646.html" TargetMode="External"/><Relationship Id="rId2" Type="http://schemas.openxmlformats.org/officeDocument/2006/relationships/hyperlink" Target="http://www.prasowe.com/matura-coraz-blizej-dzwiek/"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314" name="Titre 1"/>
          <p:cNvSpPr>
            <a:spLocks noGrp="1"/>
          </p:cNvSpPr>
          <p:nvPr>
            <p:ph type="ctrTitle"/>
          </p:nvPr>
        </p:nvSpPr>
        <p:spPr>
          <a:xfrm>
            <a:off x="755576" y="1052736"/>
            <a:ext cx="7772400" cy="841276"/>
          </a:xfrm>
        </p:spPr>
        <p:txBody>
          <a:bodyPr/>
          <a:lstStyle/>
          <a:p>
            <a:r>
              <a:rPr lang="fr-CA" sz="4200" dirty="0" smtClean="0">
                <a:solidFill>
                  <a:srgbClr val="9C4839"/>
                </a:solidFill>
              </a:rPr>
              <a:t>D</a:t>
            </a:r>
            <a:r>
              <a:rPr lang="pl-PL" sz="4200" dirty="0" err="1" smtClean="0">
                <a:solidFill>
                  <a:srgbClr val="9C4839"/>
                </a:solidFill>
              </a:rPr>
              <a:t>igitalizacja</a:t>
            </a:r>
            <a:r>
              <a:rPr lang="pl-PL" sz="4200" dirty="0" smtClean="0">
                <a:solidFill>
                  <a:srgbClr val="9C4839"/>
                </a:solidFill>
              </a:rPr>
              <a:t> </a:t>
            </a:r>
            <a:r>
              <a:rPr lang="pl-PL" sz="4200" dirty="0" err="1" smtClean="0">
                <a:solidFill>
                  <a:srgbClr val="9C4839"/>
                </a:solidFill>
              </a:rPr>
              <a:t>społecznościowa</a:t>
            </a:r>
            <a:r>
              <a:rPr lang="pl-PL" sz="4200" dirty="0" smtClean="0">
                <a:solidFill>
                  <a:srgbClr val="9C4839"/>
                </a:solidFill>
              </a:rPr>
              <a:t> - alternatywa dla bibliotek cyfrowych ?</a:t>
            </a:r>
            <a:endParaRPr lang="fr-CA" sz="4200" dirty="0" smtClean="0">
              <a:solidFill>
                <a:srgbClr val="9C4839"/>
              </a:solidFill>
            </a:endParaRPr>
          </a:p>
        </p:txBody>
      </p:sp>
      <p:sp>
        <p:nvSpPr>
          <p:cNvPr id="13315" name="Sous-titre 2"/>
          <p:cNvSpPr>
            <a:spLocks noGrp="1"/>
          </p:cNvSpPr>
          <p:nvPr>
            <p:ph type="subTitle" idx="1"/>
          </p:nvPr>
        </p:nvSpPr>
        <p:spPr>
          <a:xfrm>
            <a:off x="467544" y="5661248"/>
            <a:ext cx="6336704" cy="1071562"/>
          </a:xfrm>
        </p:spPr>
        <p:txBody>
          <a:bodyPr/>
          <a:lstStyle/>
          <a:p>
            <a:pPr algn="l"/>
            <a:r>
              <a:rPr lang="pl-PL" sz="2400" dirty="0" smtClean="0">
                <a:solidFill>
                  <a:srgbClr val="9C4839"/>
                </a:solidFill>
              </a:rPr>
              <a:t>Witold Kozakiewicz</a:t>
            </a:r>
          </a:p>
          <a:p>
            <a:pPr algn="l"/>
            <a:r>
              <a:rPr lang="pl-PL" sz="2400" dirty="0" smtClean="0">
                <a:solidFill>
                  <a:srgbClr val="9C4839"/>
                </a:solidFill>
              </a:rPr>
              <a:t>Biblioteka Uniwersytetu Medycznego w Łodzi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a:xfrm>
            <a:off x="457200" y="304800"/>
            <a:ext cx="8229600" cy="1143000"/>
          </a:xfrm>
        </p:spPr>
        <p:txBody>
          <a:bodyPr/>
          <a:lstStyle/>
          <a:p>
            <a:r>
              <a:rPr lang="pl-PL" dirty="0" smtClean="0">
                <a:solidFill>
                  <a:srgbClr val="9C4839"/>
                </a:solidFill>
              </a:rPr>
              <a:t>Lata 90 - Pokolenie </a:t>
            </a:r>
            <a:r>
              <a:rPr lang="pl-PL" dirty="0" err="1" smtClean="0">
                <a:solidFill>
                  <a:srgbClr val="9C4839"/>
                </a:solidFill>
              </a:rPr>
              <a:t>internetu</a:t>
            </a:r>
            <a:r>
              <a:rPr lang="pl-PL" dirty="0" smtClean="0">
                <a:solidFill>
                  <a:srgbClr val="9C4839"/>
                </a:solidFill>
              </a:rPr>
              <a:t> </a:t>
            </a:r>
            <a:endParaRPr lang="fr-CA" dirty="0" smtClean="0">
              <a:solidFill>
                <a:srgbClr val="9C4839"/>
              </a:solidFill>
            </a:endParaRPr>
          </a:p>
        </p:txBody>
      </p:sp>
      <p:sp>
        <p:nvSpPr>
          <p:cNvPr id="16395" name="Rectangle 1035">
            <a:hlinkClick r:id="rId2"/>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6" name="Rectangle 1036">
            <a:hlinkClick r:id="rId2"/>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7" name="Rectangle 1037">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8" name="Rectangle 1038">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9" name="Rectangle 1039">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400" name="Rectangle 1040">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pic>
        <p:nvPicPr>
          <p:cNvPr id="1026" name="Picture 2" descr="http://upload.wikimedia.org/wikipedia/commons/thumb/d/d1/First_Web_Server.jpg/320px-First_Web_Serv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62128" y="1700808"/>
            <a:ext cx="3552056" cy="2664043"/>
          </a:xfrm>
          <a:prstGeom prst="rect">
            <a:avLst/>
          </a:prstGeom>
          <a:noFill/>
          <a:extLst>
            <a:ext uri="{909E8E84-426E-40DD-AFC4-6F175D3DCCD1}">
              <a14:hiddenFill xmlns:a14="http://schemas.microsoft.com/office/drawing/2010/main">
                <a:solidFill>
                  <a:srgbClr val="FFFFFF"/>
                </a:solidFill>
              </a14:hiddenFill>
            </a:ext>
          </a:extLst>
        </p:spPr>
      </p:pic>
      <p:sp>
        <p:nvSpPr>
          <p:cNvPr id="19" name="pole tekstowe 18"/>
          <p:cNvSpPr txBox="1"/>
          <p:nvPr/>
        </p:nvSpPr>
        <p:spPr>
          <a:xfrm>
            <a:off x="4427984" y="4810453"/>
            <a:ext cx="4536504" cy="461665"/>
          </a:xfrm>
          <a:prstGeom prst="rect">
            <a:avLst/>
          </a:prstGeom>
          <a:noFill/>
        </p:spPr>
        <p:txBody>
          <a:bodyPr wrap="square">
            <a:spAutoFit/>
          </a:bodyPr>
          <a:lstStyle/>
          <a:p>
            <a:pPr>
              <a:defRPr/>
            </a:pPr>
            <a:r>
              <a:rPr lang="pl-PL" sz="2400" dirty="0" smtClean="0">
                <a:solidFill>
                  <a:schemeClr val="accent6">
                    <a:lumMod val="50000"/>
                  </a:schemeClr>
                </a:solidFill>
                <a:cs typeface="+mn-cs"/>
              </a:rPr>
              <a:t>Pierwszy serwer WWW - 1989</a:t>
            </a:r>
          </a:p>
        </p:txBody>
      </p:sp>
      <p:sp>
        <p:nvSpPr>
          <p:cNvPr id="20" name="pole tekstowe 19"/>
          <p:cNvSpPr txBox="1"/>
          <p:nvPr/>
        </p:nvSpPr>
        <p:spPr>
          <a:xfrm>
            <a:off x="5297996" y="4318012"/>
            <a:ext cx="2880320" cy="253916"/>
          </a:xfrm>
          <a:prstGeom prst="rect">
            <a:avLst/>
          </a:prstGeom>
          <a:noFill/>
        </p:spPr>
        <p:txBody>
          <a:bodyPr wrap="square">
            <a:spAutoFit/>
          </a:bodyPr>
          <a:lstStyle/>
          <a:p>
            <a:pPr lvl="0">
              <a:defRPr/>
            </a:pPr>
            <a:r>
              <a:rPr lang="pl-PL" sz="1050" i="1" dirty="0">
                <a:solidFill>
                  <a:srgbClr val="F79646">
                    <a:lumMod val="50000"/>
                  </a:srgbClr>
                </a:solidFill>
                <a:cs typeface="+mn-cs"/>
              </a:rPr>
              <a:t>Source: </a:t>
            </a:r>
            <a:r>
              <a:rPr lang="pl-PL" sz="1050" i="1" dirty="0" err="1">
                <a:solidFill>
                  <a:srgbClr val="F79646">
                    <a:lumMod val="50000"/>
                  </a:srgbClr>
                </a:solidFill>
                <a:cs typeface="+mn-cs"/>
              </a:rPr>
              <a:t>Wikimedia</a:t>
            </a:r>
            <a:r>
              <a:rPr lang="pl-PL" sz="1050" i="1" dirty="0">
                <a:solidFill>
                  <a:srgbClr val="F79646">
                    <a:lumMod val="50000"/>
                  </a:srgbClr>
                </a:solidFill>
                <a:cs typeface="+mn-cs"/>
              </a:rPr>
              <a:t> </a:t>
            </a:r>
            <a:r>
              <a:rPr lang="pl-PL" sz="1050" i="1" dirty="0" err="1">
                <a:solidFill>
                  <a:srgbClr val="F79646">
                    <a:lumMod val="50000"/>
                  </a:srgbClr>
                </a:solidFill>
                <a:cs typeface="+mn-cs"/>
              </a:rPr>
              <a:t>Commons</a:t>
            </a:r>
            <a:r>
              <a:rPr lang="pl-PL" sz="1050" i="1" dirty="0">
                <a:solidFill>
                  <a:srgbClr val="F79646">
                    <a:lumMod val="50000"/>
                  </a:srgbClr>
                </a:solidFill>
                <a:cs typeface="+mn-cs"/>
              </a:rPr>
              <a:t> CC-BY-SA</a:t>
            </a:r>
            <a:endParaRPr lang="pl-PL" sz="1050" i="1" dirty="0">
              <a:solidFill>
                <a:prstClr val="black"/>
              </a:solidFill>
              <a:cs typeface="+mn-cs"/>
            </a:endParaRPr>
          </a:p>
        </p:txBody>
      </p:sp>
      <p:pic>
        <p:nvPicPr>
          <p:cNvPr id="1028" name="Picture 4" descr="http://www.umed.pl/pl/_akt/images/2014/dyplomy-wwl/dyplomy-wwl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28" y="1620830"/>
            <a:ext cx="4001988" cy="2666325"/>
          </a:xfrm>
          <a:prstGeom prst="rect">
            <a:avLst/>
          </a:prstGeom>
          <a:noFill/>
          <a:extLst>
            <a:ext uri="{909E8E84-426E-40DD-AFC4-6F175D3DCCD1}">
              <a14:hiddenFill xmlns:a14="http://schemas.microsoft.com/office/drawing/2010/main">
                <a:solidFill>
                  <a:srgbClr val="FFFFFF"/>
                </a:solidFill>
              </a14:hiddenFill>
            </a:ext>
          </a:extLst>
        </p:spPr>
      </p:pic>
      <p:sp>
        <p:nvSpPr>
          <p:cNvPr id="22" name="pole tekstowe 21"/>
          <p:cNvSpPr txBox="1"/>
          <p:nvPr/>
        </p:nvSpPr>
        <p:spPr>
          <a:xfrm>
            <a:off x="827584" y="4797152"/>
            <a:ext cx="3156520" cy="461665"/>
          </a:xfrm>
          <a:prstGeom prst="rect">
            <a:avLst/>
          </a:prstGeom>
          <a:noFill/>
        </p:spPr>
        <p:txBody>
          <a:bodyPr wrap="square">
            <a:spAutoFit/>
          </a:bodyPr>
          <a:lstStyle/>
          <a:p>
            <a:pPr>
              <a:defRPr/>
            </a:pPr>
            <a:r>
              <a:rPr lang="pl-PL" sz="2400" dirty="0" smtClean="0">
                <a:solidFill>
                  <a:schemeClr val="accent6">
                    <a:lumMod val="50000"/>
                  </a:schemeClr>
                </a:solidFill>
                <a:cs typeface="+mn-cs"/>
              </a:rPr>
              <a:t>Absolwenci 2013</a:t>
            </a:r>
          </a:p>
        </p:txBody>
      </p:sp>
      <p:sp>
        <p:nvSpPr>
          <p:cNvPr id="23" name="pole tekstowe 22"/>
          <p:cNvSpPr txBox="1"/>
          <p:nvPr/>
        </p:nvSpPr>
        <p:spPr>
          <a:xfrm>
            <a:off x="323528" y="4278535"/>
            <a:ext cx="2880320" cy="253916"/>
          </a:xfrm>
          <a:prstGeom prst="rect">
            <a:avLst/>
          </a:prstGeom>
          <a:noFill/>
        </p:spPr>
        <p:txBody>
          <a:bodyPr wrap="square">
            <a:spAutoFit/>
          </a:bodyPr>
          <a:lstStyle/>
          <a:p>
            <a:pPr lvl="0">
              <a:defRPr/>
            </a:pPr>
            <a:r>
              <a:rPr lang="pl-PL" sz="1050" i="1" dirty="0">
                <a:solidFill>
                  <a:srgbClr val="F79646">
                    <a:lumMod val="50000"/>
                  </a:srgbClr>
                </a:solidFill>
                <a:cs typeface="+mn-cs"/>
              </a:rPr>
              <a:t>Source: </a:t>
            </a:r>
            <a:r>
              <a:rPr lang="pl-PL" sz="1050" i="1" dirty="0" smtClean="0">
                <a:solidFill>
                  <a:srgbClr val="F79646">
                    <a:lumMod val="50000"/>
                  </a:srgbClr>
                </a:solidFill>
                <a:cs typeface="+mn-cs"/>
              </a:rPr>
              <a:t>umed.pl</a:t>
            </a:r>
            <a:endParaRPr lang="pl-PL" sz="1050" i="1" dirty="0">
              <a:solidFill>
                <a:prstClr val="black"/>
              </a:solidFill>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contenu 2"/>
          <p:cNvSpPr>
            <a:spLocks noGrp="1"/>
          </p:cNvSpPr>
          <p:nvPr>
            <p:ph idx="4294967295"/>
          </p:nvPr>
        </p:nvSpPr>
        <p:spPr>
          <a:xfrm>
            <a:off x="395536" y="2708920"/>
            <a:ext cx="8229600" cy="3569022"/>
          </a:xfrm>
        </p:spPr>
        <p:txBody>
          <a:bodyPr/>
          <a:lstStyle/>
          <a:p>
            <a:pPr>
              <a:buFont typeface="Arial" charset="0"/>
              <a:buNone/>
              <a:defRPr/>
            </a:pPr>
            <a:r>
              <a:rPr lang="pl-PL" sz="2800" dirty="0" smtClean="0">
                <a:solidFill>
                  <a:schemeClr val="accent6">
                    <a:lumMod val="50000"/>
                  </a:schemeClr>
                </a:solidFill>
              </a:rPr>
              <a:t>Obserwując młodych ludzi, mieliśmy wrażenie,  że dzielenie się jest nieodłącznym elementem odbioru i konsumowania treści kultury.  Sprawiali wrażenie, jakby brak możliwości podzielenia się z najbliższymi swoimi znaleziskami czy zdobyczami przekreślał możliwość pełnego odbioru…</a:t>
            </a:r>
          </a:p>
          <a:p>
            <a:pPr>
              <a:buFont typeface="Arial" charset="0"/>
              <a:buNone/>
              <a:defRPr/>
            </a:pPr>
            <a:endParaRPr lang="pl-PL" dirty="0" smtClean="0">
              <a:solidFill>
                <a:schemeClr val="accent6">
                  <a:lumMod val="50000"/>
                </a:schemeClr>
              </a:solidFill>
            </a:endParaRPr>
          </a:p>
          <a:p>
            <a:pPr>
              <a:buNone/>
              <a:defRPr/>
            </a:pPr>
            <a:r>
              <a:rPr lang="pl-PL" sz="1800" dirty="0" smtClean="0">
                <a:solidFill>
                  <a:schemeClr val="accent6">
                    <a:lumMod val="50000"/>
                  </a:schemeClr>
                </a:solidFill>
              </a:rPr>
              <a:t>Młodzi i Media styczeń 2010 -  http://bi.gazeta.pl/im/9/7651/m7651709.pdf</a:t>
            </a:r>
            <a:endParaRPr lang="fr-CA" sz="1800" dirty="0" smtClean="0">
              <a:solidFill>
                <a:schemeClr val="accent6">
                  <a:lumMod val="50000"/>
                </a:schemeClr>
              </a:solidFill>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2040" y="260648"/>
            <a:ext cx="3384376" cy="2258013"/>
          </a:xfrm>
          <a:prstGeom prst="rect">
            <a:avLst/>
          </a:prstGeom>
        </p:spPr>
      </p:pic>
      <p:sp>
        <p:nvSpPr>
          <p:cNvPr id="5" name="pole tekstowe 4"/>
          <p:cNvSpPr txBox="1"/>
          <p:nvPr/>
        </p:nvSpPr>
        <p:spPr>
          <a:xfrm>
            <a:off x="467544" y="980728"/>
            <a:ext cx="4680520" cy="769441"/>
          </a:xfrm>
          <a:prstGeom prst="rect">
            <a:avLst/>
          </a:prstGeom>
          <a:noFill/>
        </p:spPr>
        <p:txBody>
          <a:bodyPr wrap="square" rtlCol="0">
            <a:spAutoFit/>
          </a:bodyPr>
          <a:lstStyle/>
          <a:p>
            <a:r>
              <a:rPr lang="pl-PL" sz="4400" dirty="0" smtClean="0">
                <a:solidFill>
                  <a:srgbClr val="9C4839"/>
                </a:solidFill>
                <a:latin typeface="+mj-lt"/>
                <a:ea typeface="+mj-ea"/>
                <a:cs typeface="+mj-cs"/>
              </a:rPr>
              <a:t>Dziel się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5" name="Rectangle 1035">
            <a:hlinkClick r:id="rId2"/>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6" name="Rectangle 1036">
            <a:hlinkClick r:id="rId2"/>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7" name="Rectangle 1037">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8" name="Rectangle 1038">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9" name="Rectangle 1039">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400" name="Rectangle 1040">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0" name="Espace réservé du contenu 2"/>
          <p:cNvSpPr>
            <a:spLocks noGrp="1"/>
          </p:cNvSpPr>
          <p:nvPr>
            <p:ph idx="1"/>
          </p:nvPr>
        </p:nvSpPr>
        <p:spPr>
          <a:xfrm>
            <a:off x="395536" y="2564904"/>
            <a:ext cx="8229600" cy="3929062"/>
          </a:xfrm>
        </p:spPr>
        <p:txBody>
          <a:bodyPr/>
          <a:lstStyle/>
          <a:p>
            <a:pPr>
              <a:buNone/>
              <a:defRPr/>
            </a:pPr>
            <a:r>
              <a:rPr lang="pl-PL" sz="2800" dirty="0" smtClean="0">
                <a:solidFill>
                  <a:schemeClr val="accent6">
                    <a:lumMod val="50000"/>
                  </a:schemeClr>
                </a:solidFill>
              </a:rPr>
              <a:t>W świecie, który pokazali nam młodzi ludzie, nie ma podziału na zimne technologie i gorącą przestrzeń materialną:  ta cyrkulacja rządzi się jednocześnie prawami cyfrowej ekonomii, która dematerializuje „kulturę” i zamienia ją w łatwo </a:t>
            </a:r>
            <a:r>
              <a:rPr lang="pl-PL" sz="2800" dirty="0" err="1" smtClean="0">
                <a:solidFill>
                  <a:schemeClr val="accent6">
                    <a:lumMod val="50000"/>
                  </a:schemeClr>
                </a:solidFill>
              </a:rPr>
              <a:t>kopiowalne</a:t>
            </a:r>
            <a:r>
              <a:rPr lang="pl-PL" sz="2800" dirty="0" smtClean="0">
                <a:solidFill>
                  <a:schemeClr val="accent6">
                    <a:lumMod val="50000"/>
                  </a:schemeClr>
                </a:solidFill>
              </a:rPr>
              <a:t> i tanio przesyłane dane, ale i prawami ekonomii moralnej, która mówi, że dobrze jest się dzielić. </a:t>
            </a:r>
          </a:p>
          <a:p>
            <a:pPr>
              <a:buNone/>
              <a:defRPr/>
            </a:pPr>
            <a:endParaRPr lang="pl-PL" sz="2800" dirty="0" smtClean="0">
              <a:solidFill>
                <a:schemeClr val="accent6">
                  <a:lumMod val="50000"/>
                </a:schemeClr>
              </a:solidFill>
            </a:endParaRPr>
          </a:p>
          <a:p>
            <a:pPr>
              <a:buNone/>
              <a:defRPr/>
            </a:pPr>
            <a:r>
              <a:rPr lang="pl-PL" sz="2800" dirty="0" smtClean="0">
                <a:solidFill>
                  <a:schemeClr val="accent6">
                    <a:lumMod val="50000"/>
                  </a:schemeClr>
                </a:solidFill>
              </a:rPr>
              <a:t>Młodzi i Media.</a:t>
            </a:r>
            <a:endParaRPr lang="fr-CA" sz="2400" dirty="0" smtClean="0">
              <a:solidFill>
                <a:schemeClr val="accent6">
                  <a:lumMod val="50000"/>
                </a:schemeClr>
              </a:solidFill>
            </a:endParaRPr>
          </a:p>
        </p:txBody>
      </p:sp>
      <p:sp>
        <p:nvSpPr>
          <p:cNvPr id="13" name="Prostokąt 12"/>
          <p:cNvSpPr/>
          <p:nvPr/>
        </p:nvSpPr>
        <p:spPr>
          <a:xfrm>
            <a:off x="467544" y="764704"/>
            <a:ext cx="8064896" cy="1569660"/>
          </a:xfrm>
          <a:prstGeom prst="rect">
            <a:avLst/>
          </a:prstGeom>
        </p:spPr>
        <p:txBody>
          <a:bodyPr wrap="square">
            <a:spAutoFit/>
          </a:bodyPr>
          <a:lstStyle/>
          <a:p>
            <a:r>
              <a:rPr lang="pl-PL" sz="3200" b="1" dirty="0" smtClean="0">
                <a:solidFill>
                  <a:srgbClr val="9C4839"/>
                </a:solidFill>
              </a:rPr>
              <a:t>„Jak mówi Gośka: </a:t>
            </a:r>
            <a:r>
              <a:rPr lang="pl-PL" sz="3200" b="1" i="1" dirty="0" smtClean="0">
                <a:solidFill>
                  <a:srgbClr val="9C4839"/>
                </a:solidFill>
              </a:rPr>
              <a:t>To jest jakieś chore, ale po prostu trzeba się z kimś podzielić!” </a:t>
            </a:r>
            <a:endParaRPr lang="pl-PL" sz="3200" dirty="0"/>
          </a:p>
        </p:txBody>
      </p:sp>
    </p:spTree>
    <p:extLst>
      <p:ext uri="{BB962C8B-B14F-4D97-AF65-F5344CB8AC3E}">
        <p14:creationId xmlns:p14="http://schemas.microsoft.com/office/powerpoint/2010/main" val="22662714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2627783" y="2132856"/>
            <a:ext cx="6026525" cy="939800"/>
          </a:xfrm>
        </p:spPr>
        <p:txBody>
          <a:bodyPr/>
          <a:lstStyle/>
          <a:p>
            <a:pPr>
              <a:defRPr/>
            </a:pPr>
            <a:r>
              <a:rPr lang="pl-PL" dirty="0" smtClean="0">
                <a:solidFill>
                  <a:schemeClr val="accent6">
                    <a:lumMod val="50000"/>
                  </a:schemeClr>
                </a:solidFill>
              </a:rPr>
              <a:t>Możliwości/Trudności</a:t>
            </a:r>
            <a:endParaRPr lang="pl-PL" sz="3600" dirty="0">
              <a:solidFill>
                <a:schemeClr val="accent6">
                  <a:lumMod val="50000"/>
                </a:schemeClr>
              </a:solidFill>
            </a:endParaRPr>
          </a:p>
        </p:txBody>
      </p:sp>
      <p:sp>
        <p:nvSpPr>
          <p:cNvPr id="3" name="Symbol zastępczy zawartości 2"/>
          <p:cNvSpPr>
            <a:spLocks noGrp="1"/>
          </p:cNvSpPr>
          <p:nvPr>
            <p:ph idx="1"/>
          </p:nvPr>
        </p:nvSpPr>
        <p:spPr>
          <a:xfrm>
            <a:off x="360401" y="3212976"/>
            <a:ext cx="8401050" cy="3447267"/>
          </a:xfrm>
        </p:spPr>
        <p:txBody>
          <a:bodyPr/>
          <a:lstStyle/>
          <a:p>
            <a:pPr>
              <a:defRPr/>
            </a:pPr>
            <a:r>
              <a:rPr lang="pl-PL" sz="3600" dirty="0" smtClean="0">
                <a:solidFill>
                  <a:schemeClr val="accent6">
                    <a:lumMod val="50000"/>
                  </a:schemeClr>
                </a:solidFill>
              </a:rPr>
              <a:t>Zakup – drogo i nie zawsze można kupić</a:t>
            </a:r>
          </a:p>
          <a:p>
            <a:pPr>
              <a:defRPr/>
            </a:pPr>
            <a:r>
              <a:rPr lang="pl-PL" sz="3600" dirty="0" smtClean="0">
                <a:solidFill>
                  <a:schemeClr val="accent6">
                    <a:lumMod val="50000"/>
                  </a:schemeClr>
                </a:solidFill>
              </a:rPr>
              <a:t>Biblioteka – brak egzemplarza, zniszczony, wypożyczony, długa kolejka, trzeba pojechać</a:t>
            </a:r>
          </a:p>
          <a:p>
            <a:pPr>
              <a:defRPr/>
            </a:pPr>
            <a:r>
              <a:rPr lang="pl-PL" dirty="0" smtClean="0">
                <a:solidFill>
                  <a:schemeClr val="accent6">
                    <a:lumMod val="50000"/>
                  </a:schemeClr>
                </a:solidFill>
              </a:rPr>
              <a:t>Znajomi – też potrzebują w tym samym czasie, krótki okres </a:t>
            </a:r>
            <a:r>
              <a:rPr lang="pl-PL" dirty="0" smtClean="0">
                <a:solidFill>
                  <a:schemeClr val="accent6">
                    <a:lumMod val="50000"/>
                  </a:schemeClr>
                </a:solidFill>
              </a:rPr>
              <a:t>dostępu</a:t>
            </a:r>
            <a:r>
              <a:rPr lang="pl-PL" dirty="0" smtClean="0">
                <a:solidFill>
                  <a:schemeClr val="accent6">
                    <a:lumMod val="50000"/>
                  </a:schemeClr>
                </a:solidFill>
              </a:rPr>
              <a:t>, może nikt nie mieć.</a:t>
            </a:r>
            <a:endParaRPr lang="pl-PL" dirty="0">
              <a:solidFill>
                <a:schemeClr val="accent6">
                  <a:lumMod val="50000"/>
                </a:schemeClr>
              </a:solidFill>
            </a:endParaRPr>
          </a:p>
        </p:txBody>
      </p:sp>
      <p:sp>
        <p:nvSpPr>
          <p:cNvPr id="4" name="Tytuł 1"/>
          <p:cNvSpPr txBox="1">
            <a:spLocks/>
          </p:cNvSpPr>
          <p:nvPr/>
        </p:nvSpPr>
        <p:spPr bwMode="auto">
          <a:xfrm>
            <a:off x="2267744" y="246585"/>
            <a:ext cx="6857608" cy="1582737"/>
          </a:xfrm>
          <a:prstGeom prst="rect">
            <a:avLst/>
          </a:prstGeom>
          <a:noFill/>
          <a:ln w="25400" cap="flat" cmpd="sng" algn="ctr">
            <a:noFill/>
            <a:prstDash val="solid"/>
            <a:miter lim="800000"/>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dk1"/>
                </a:solidFill>
                <a:latin typeface="+mn-lt"/>
                <a:ea typeface="+mn-ea"/>
                <a:cs typeface="+mn-cs"/>
              </a:defRPr>
            </a:lvl1pPr>
            <a:lvl2pPr algn="ctr" rtl="0" fontAlgn="base">
              <a:spcBef>
                <a:spcPct val="0"/>
              </a:spcBef>
              <a:spcAft>
                <a:spcPct val="0"/>
              </a:spcAft>
              <a:defRPr sz="4400">
                <a:solidFill>
                  <a:schemeClr val="dk1"/>
                </a:solidFill>
                <a:latin typeface="+mn-lt"/>
                <a:ea typeface="+mn-ea"/>
                <a:cs typeface="+mn-cs"/>
              </a:defRPr>
            </a:lvl2pPr>
            <a:lvl3pPr algn="ctr" rtl="0" fontAlgn="base">
              <a:spcBef>
                <a:spcPct val="0"/>
              </a:spcBef>
              <a:spcAft>
                <a:spcPct val="0"/>
              </a:spcAft>
              <a:defRPr sz="4400">
                <a:solidFill>
                  <a:schemeClr val="dk1"/>
                </a:solidFill>
                <a:latin typeface="+mn-lt"/>
                <a:ea typeface="+mn-ea"/>
                <a:cs typeface="+mn-cs"/>
              </a:defRPr>
            </a:lvl3pPr>
            <a:lvl4pPr algn="ctr" rtl="0" fontAlgn="base">
              <a:spcBef>
                <a:spcPct val="0"/>
              </a:spcBef>
              <a:spcAft>
                <a:spcPct val="0"/>
              </a:spcAft>
              <a:defRPr sz="4400">
                <a:solidFill>
                  <a:schemeClr val="dk1"/>
                </a:solidFill>
                <a:latin typeface="+mn-lt"/>
                <a:ea typeface="+mn-ea"/>
                <a:cs typeface="+mn-cs"/>
              </a:defRPr>
            </a:lvl4pPr>
            <a:lvl5pPr algn="ctr" rtl="0" fontAlgn="base">
              <a:spcBef>
                <a:spcPct val="0"/>
              </a:spcBef>
              <a:spcAft>
                <a:spcPct val="0"/>
              </a:spcAft>
              <a:defRPr sz="4400">
                <a:solidFill>
                  <a:schemeClr val="dk1"/>
                </a:solidFill>
                <a:latin typeface="+mn-lt"/>
                <a:ea typeface="+mn-ea"/>
                <a:cs typeface="+mn-cs"/>
              </a:defRPr>
            </a:lvl5pPr>
            <a:lvl6pPr marL="457200" algn="ctr" rtl="0" eaLnBrk="1" fontAlgn="base" hangingPunct="1">
              <a:spcBef>
                <a:spcPct val="0"/>
              </a:spcBef>
              <a:spcAft>
                <a:spcPct val="0"/>
              </a:spcAft>
              <a:defRPr sz="4400">
                <a:solidFill>
                  <a:schemeClr val="dk1"/>
                </a:solidFill>
                <a:latin typeface="+mn-lt"/>
                <a:ea typeface="+mn-ea"/>
                <a:cs typeface="+mn-cs"/>
              </a:defRPr>
            </a:lvl6pPr>
            <a:lvl7pPr marL="914400" algn="ctr" rtl="0" eaLnBrk="1" fontAlgn="base" hangingPunct="1">
              <a:spcBef>
                <a:spcPct val="0"/>
              </a:spcBef>
              <a:spcAft>
                <a:spcPct val="0"/>
              </a:spcAft>
              <a:defRPr sz="4400">
                <a:solidFill>
                  <a:schemeClr val="dk1"/>
                </a:solidFill>
                <a:latin typeface="+mn-lt"/>
                <a:ea typeface="+mn-ea"/>
                <a:cs typeface="+mn-cs"/>
              </a:defRPr>
            </a:lvl7pPr>
            <a:lvl8pPr marL="1371600" algn="ctr" rtl="0" eaLnBrk="1" fontAlgn="base" hangingPunct="1">
              <a:spcBef>
                <a:spcPct val="0"/>
              </a:spcBef>
              <a:spcAft>
                <a:spcPct val="0"/>
              </a:spcAft>
              <a:defRPr sz="4400">
                <a:solidFill>
                  <a:schemeClr val="dk1"/>
                </a:solidFill>
                <a:latin typeface="+mn-lt"/>
                <a:ea typeface="+mn-ea"/>
                <a:cs typeface="+mn-cs"/>
              </a:defRPr>
            </a:lvl8pPr>
            <a:lvl9pPr marL="1828800" algn="ctr" rtl="0" eaLnBrk="1" fontAlgn="base" hangingPunct="1">
              <a:spcBef>
                <a:spcPct val="0"/>
              </a:spcBef>
              <a:spcAft>
                <a:spcPct val="0"/>
              </a:spcAft>
              <a:defRPr sz="4400">
                <a:solidFill>
                  <a:schemeClr val="dk1"/>
                </a:solidFill>
                <a:latin typeface="+mn-lt"/>
                <a:ea typeface="+mn-ea"/>
                <a:cs typeface="+mn-cs"/>
              </a:defRPr>
            </a:lvl9pPr>
          </a:lstStyle>
          <a:p>
            <a:pPr>
              <a:defRPr/>
            </a:pPr>
            <a:r>
              <a:rPr lang="pl-PL" dirty="0" smtClean="0">
                <a:solidFill>
                  <a:schemeClr val="accent6">
                    <a:lumMod val="50000"/>
                  </a:schemeClr>
                </a:solidFill>
              </a:rPr>
              <a:t>Potrzeby</a:t>
            </a:r>
            <a:br>
              <a:rPr lang="pl-PL" dirty="0" smtClean="0">
                <a:solidFill>
                  <a:schemeClr val="accent6">
                    <a:lumMod val="50000"/>
                  </a:schemeClr>
                </a:solidFill>
              </a:rPr>
            </a:br>
            <a:r>
              <a:rPr lang="pl-PL" dirty="0" smtClean="0">
                <a:solidFill>
                  <a:schemeClr val="accent6">
                    <a:lumMod val="50000"/>
                  </a:schemeClr>
                </a:solidFill>
              </a:rPr>
              <a:t>Podręczniki, skrypty, atlasy</a:t>
            </a:r>
            <a:endParaRPr lang="pl-PL" dirty="0">
              <a:solidFill>
                <a:schemeClr val="accent6">
                  <a:lumMod val="50000"/>
                </a:schemeClr>
              </a:solidFill>
            </a:endParaRPr>
          </a:p>
        </p:txBody>
      </p:sp>
      <p:pic>
        <p:nvPicPr>
          <p:cNvPr id="5" name="Obraz 4" descr="gutenberg.jpg"/>
          <p:cNvPicPr>
            <a:picLocks noChangeAspect="1"/>
          </p:cNvPicPr>
          <p:nvPr/>
        </p:nvPicPr>
        <p:blipFill>
          <a:blip r:embed="rId3" cstate="print"/>
          <a:stretch>
            <a:fillRect/>
          </a:stretch>
        </p:blipFill>
        <p:spPr>
          <a:xfrm>
            <a:off x="323528" y="548680"/>
            <a:ext cx="2287056" cy="228705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939800"/>
          </a:xfrm>
        </p:spPr>
        <p:txBody>
          <a:bodyPr/>
          <a:lstStyle/>
          <a:p>
            <a:pPr>
              <a:defRPr/>
            </a:pPr>
            <a:r>
              <a:rPr lang="pl-PL" dirty="0" smtClean="0">
                <a:solidFill>
                  <a:schemeClr val="accent6">
                    <a:lumMod val="50000"/>
                  </a:schemeClr>
                </a:solidFill>
              </a:rPr>
              <a:t>Rozwiązanie</a:t>
            </a:r>
            <a:endParaRPr lang="pl-PL" sz="3600" dirty="0">
              <a:solidFill>
                <a:schemeClr val="accent6">
                  <a:lumMod val="50000"/>
                </a:schemeClr>
              </a:solidFill>
            </a:endParaRPr>
          </a:p>
        </p:txBody>
      </p:sp>
      <p:sp>
        <p:nvSpPr>
          <p:cNvPr id="4" name="Gwiazda 7-ramienna 3"/>
          <p:cNvSpPr/>
          <p:nvPr/>
        </p:nvSpPr>
        <p:spPr>
          <a:xfrm>
            <a:off x="827584" y="1357298"/>
            <a:ext cx="7459192" cy="4880014"/>
          </a:xfrm>
          <a:prstGeom prst="star7">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pl-PL" sz="115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Kopia</a:t>
            </a:r>
            <a:endParaRPr lang="pl-PL" dirty="0"/>
          </a:p>
        </p:txBody>
      </p:sp>
      <p:sp>
        <p:nvSpPr>
          <p:cNvPr id="6" name="Gwiazda 7-ramienna 5"/>
          <p:cNvSpPr/>
          <p:nvPr/>
        </p:nvSpPr>
        <p:spPr>
          <a:xfrm>
            <a:off x="179512" y="1071522"/>
            <a:ext cx="8501122" cy="5597838"/>
          </a:xfrm>
          <a:prstGeom prst="star7">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pl-PL" sz="9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Kopia cyfrowa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plustek OpticBook 3600"/>
          <p:cNvPicPr>
            <a:picLocks noChangeAspect="1" noChangeArrowheads="1"/>
          </p:cNvPicPr>
          <p:nvPr/>
        </p:nvPicPr>
        <p:blipFill>
          <a:blip r:embed="rId2" cstate="print"/>
          <a:srcRect/>
          <a:stretch>
            <a:fillRect/>
          </a:stretch>
        </p:blipFill>
        <p:spPr bwMode="auto">
          <a:xfrm>
            <a:off x="5197122" y="4436908"/>
            <a:ext cx="3805238" cy="2357438"/>
          </a:xfrm>
          <a:prstGeom prst="rect">
            <a:avLst/>
          </a:prstGeom>
          <a:noFill/>
          <a:ln w="9525">
            <a:noFill/>
            <a:miter lim="800000"/>
            <a:headEnd/>
            <a:tailEnd/>
          </a:ln>
        </p:spPr>
      </p:pic>
      <p:sp>
        <p:nvSpPr>
          <p:cNvPr id="2" name="Tytuł 1"/>
          <p:cNvSpPr>
            <a:spLocks noGrp="1"/>
          </p:cNvSpPr>
          <p:nvPr>
            <p:ph type="title"/>
          </p:nvPr>
        </p:nvSpPr>
        <p:spPr>
          <a:xfrm>
            <a:off x="457200" y="274638"/>
            <a:ext cx="8229600" cy="796925"/>
          </a:xfrm>
        </p:spPr>
        <p:txBody>
          <a:bodyPr/>
          <a:lstStyle/>
          <a:p>
            <a:pPr>
              <a:defRPr/>
            </a:pPr>
            <a:r>
              <a:rPr lang="pl-PL" dirty="0" err="1" smtClean="0">
                <a:solidFill>
                  <a:schemeClr val="accent6">
                    <a:lumMod val="50000"/>
                  </a:schemeClr>
                </a:solidFill>
              </a:rPr>
              <a:t>Digitalizuj</a:t>
            </a:r>
            <a:r>
              <a:rPr lang="pl-PL" dirty="0" smtClean="0">
                <a:solidFill>
                  <a:schemeClr val="accent6">
                    <a:lumMod val="50000"/>
                  </a:schemeClr>
                </a:solidFill>
              </a:rPr>
              <a:t> – to proste</a:t>
            </a:r>
            <a:endParaRPr lang="pl-PL" dirty="0">
              <a:solidFill>
                <a:schemeClr val="accent6">
                  <a:lumMod val="50000"/>
                </a:schemeClr>
              </a:solidFill>
            </a:endParaRPr>
          </a:p>
        </p:txBody>
      </p:sp>
      <p:grpSp>
        <p:nvGrpSpPr>
          <p:cNvPr id="7" name="Grupa 6"/>
          <p:cNvGrpSpPr/>
          <p:nvPr/>
        </p:nvGrpSpPr>
        <p:grpSpPr>
          <a:xfrm>
            <a:off x="127841" y="1089509"/>
            <a:ext cx="4392488" cy="4117159"/>
            <a:chOff x="1115616" y="1022210"/>
            <a:chExt cx="6283158" cy="4726281"/>
          </a:xfrm>
        </p:grpSpPr>
        <p:pic>
          <p:nvPicPr>
            <p:cNvPr id="19463" name="Picture 7"/>
            <p:cNvPicPr>
              <a:picLocks noChangeAspect="1" noChangeArrowheads="1"/>
            </p:cNvPicPr>
            <p:nvPr/>
          </p:nvPicPr>
          <p:blipFill>
            <a:blip r:embed="rId3" cstate="print"/>
            <a:srcRect/>
            <a:stretch>
              <a:fillRect/>
            </a:stretch>
          </p:blipFill>
          <p:spPr bwMode="auto">
            <a:xfrm>
              <a:off x="1115616" y="1022210"/>
              <a:ext cx="6283158" cy="4381064"/>
            </a:xfrm>
            <a:prstGeom prst="rect">
              <a:avLst/>
            </a:prstGeom>
            <a:noFill/>
            <a:ln w="9525">
              <a:noFill/>
              <a:miter lim="800000"/>
              <a:headEnd/>
              <a:tailEnd/>
            </a:ln>
          </p:spPr>
        </p:pic>
        <p:sp>
          <p:nvSpPr>
            <p:cNvPr id="3" name="pole tekstowe 2"/>
            <p:cNvSpPr txBox="1"/>
            <p:nvPr/>
          </p:nvSpPr>
          <p:spPr>
            <a:xfrm>
              <a:off x="1115616" y="5465842"/>
              <a:ext cx="6151065" cy="282649"/>
            </a:xfrm>
            <a:prstGeom prst="rect">
              <a:avLst/>
            </a:prstGeom>
            <a:noFill/>
          </p:spPr>
          <p:txBody>
            <a:bodyPr wrap="square" rtlCol="0">
              <a:spAutoFit/>
            </a:bodyPr>
            <a:lstStyle/>
            <a:p>
              <a:r>
                <a:rPr lang="pl-PL" sz="1000" dirty="0" smtClean="0">
                  <a:solidFill>
                    <a:schemeClr val="accent6">
                      <a:lumMod val="50000"/>
                    </a:schemeClr>
                  </a:solidFill>
                </a:rPr>
                <a:t>Source</a:t>
              </a:r>
              <a:r>
                <a:rPr lang="pl-PL" sz="1000" dirty="0">
                  <a:solidFill>
                    <a:schemeClr val="accent6">
                      <a:lumMod val="50000"/>
                    </a:schemeClr>
                  </a:solidFill>
                </a:rPr>
                <a:t>: http://bg.p.lodz.pl/podst_uslug.htm#scanner_Z</a:t>
              </a:r>
            </a:p>
          </p:txBody>
        </p:sp>
      </p:grpSp>
      <p:pic>
        <p:nvPicPr>
          <p:cNvPr id="2050" name="Picture 2" descr="nokia lumia camera Next Gen Nokia Lumia flagship smartphone will feature 42 Megapixel PureView camer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9306" y="1103226"/>
            <a:ext cx="4214336" cy="3005306"/>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standscan-pro-vs-scando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6" name="AutoShape 7" descr="http://icdn4.digitaltrends.com/image/standscan-pro-vs-scandock-970x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pSp>
        <p:nvGrpSpPr>
          <p:cNvPr id="8" name="Grupa 7"/>
          <p:cNvGrpSpPr/>
          <p:nvPr/>
        </p:nvGrpSpPr>
        <p:grpSpPr>
          <a:xfrm>
            <a:off x="416499" y="1089509"/>
            <a:ext cx="6928181" cy="5481466"/>
            <a:chOff x="1444024" y="836712"/>
            <a:chExt cx="7558336" cy="5246811"/>
          </a:xfrm>
        </p:grpSpPr>
        <p:sp>
          <p:nvSpPr>
            <p:cNvPr id="4" name="pole tekstowe 3"/>
            <p:cNvSpPr txBox="1"/>
            <p:nvPr/>
          </p:nvSpPr>
          <p:spPr>
            <a:xfrm>
              <a:off x="1444024" y="5847842"/>
              <a:ext cx="6298939" cy="235681"/>
            </a:xfrm>
            <a:prstGeom prst="rect">
              <a:avLst/>
            </a:prstGeom>
            <a:noFill/>
          </p:spPr>
          <p:txBody>
            <a:bodyPr wrap="square" rtlCol="0">
              <a:spAutoFit/>
            </a:bodyPr>
            <a:lstStyle>
              <a:defPPr>
                <a:defRPr lang="fr-FR"/>
              </a:defPPr>
              <a:lvl1pPr>
                <a:defRPr sz="1000">
                  <a:solidFill>
                    <a:schemeClr val="accent6">
                      <a:lumMod val="50000"/>
                    </a:schemeClr>
                  </a:solidFill>
                </a:defRPr>
              </a:lvl1pPr>
            </a:lstStyle>
            <a:p>
              <a:r>
                <a:rPr lang="pl-PL" dirty="0"/>
                <a:t>http://www.digitaltrends.com/mobile/standscan-vs-scandock-smartphone-scanning/</a:t>
              </a:r>
            </a:p>
          </p:txBody>
        </p:sp>
        <p:pic>
          <p:nvPicPr>
            <p:cNvPr id="2056"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7908" y="836712"/>
              <a:ext cx="7524452" cy="5011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332656"/>
            <a:ext cx="8229600" cy="490066"/>
          </a:xfrm>
        </p:spPr>
        <p:txBody>
          <a:bodyPr>
            <a:normAutofit fontScale="90000"/>
          </a:bodyPr>
          <a:lstStyle/>
          <a:p>
            <a:pPr>
              <a:defRPr/>
            </a:pPr>
            <a:r>
              <a:rPr lang="pl-PL" dirty="0" smtClean="0">
                <a:solidFill>
                  <a:schemeClr val="accent6">
                    <a:lumMod val="50000"/>
                  </a:schemeClr>
                </a:solidFill>
              </a:rPr>
              <a:t>P2P</a:t>
            </a:r>
            <a:endParaRPr lang="pl-PL" dirty="0">
              <a:solidFill>
                <a:schemeClr val="accent6">
                  <a:lumMod val="50000"/>
                </a:schemeClr>
              </a:solidFill>
            </a:endParaRPr>
          </a:p>
        </p:txBody>
      </p:sp>
      <p:pic>
        <p:nvPicPr>
          <p:cNvPr id="22530" name="Symbol zastępczy zawartości 3" descr="kosmetologia-TNTtorrent.jpg"/>
          <p:cNvPicPr>
            <a:picLocks noGrp="1" noChangeAspect="1"/>
          </p:cNvPicPr>
          <p:nvPr>
            <p:ph idx="1"/>
          </p:nvPr>
        </p:nvPicPr>
        <p:blipFill>
          <a:blip r:embed="rId2" cstate="print"/>
          <a:srcRect/>
          <a:stretch>
            <a:fillRect/>
          </a:stretch>
        </p:blipFill>
        <p:spPr>
          <a:xfrm>
            <a:off x="107504" y="1432868"/>
            <a:ext cx="7831137" cy="3714750"/>
          </a:xfrm>
        </p:spPr>
      </p:pic>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3270" y="1412776"/>
            <a:ext cx="6080730" cy="53184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p:cNvSpPr txBox="1">
            <a:spLocks/>
          </p:cNvSpPr>
          <p:nvPr/>
        </p:nvSpPr>
        <p:spPr>
          <a:xfrm>
            <a:off x="358030" y="188640"/>
            <a:ext cx="86868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pl-PL" sz="4000" dirty="0" smtClean="0">
                <a:solidFill>
                  <a:schemeClr val="accent6">
                    <a:lumMod val="50000"/>
                  </a:schemeClr>
                </a:solidFill>
              </a:rPr>
              <a:t>Fora dyskusyjne</a:t>
            </a:r>
            <a:endParaRPr lang="pl-PL" sz="4000" dirty="0">
              <a:solidFill>
                <a:schemeClr val="accent6">
                  <a:lumMod val="50000"/>
                </a:schemeClr>
              </a:solidFill>
            </a:endParaRPr>
          </a:p>
        </p:txBody>
      </p:sp>
      <p:pic>
        <p:nvPicPr>
          <p:cNvPr id="7" name="Picture 2"/>
          <p:cNvPicPr>
            <a:picLocks noChangeAspect="1" noChangeArrowheads="1"/>
          </p:cNvPicPr>
          <p:nvPr/>
        </p:nvPicPr>
        <p:blipFill>
          <a:blip r:embed="rId2" cstate="print"/>
          <a:srcRect/>
          <a:stretch>
            <a:fillRect/>
          </a:stretch>
        </p:blipFill>
        <p:spPr bwMode="auto">
          <a:xfrm>
            <a:off x="0" y="1196752"/>
            <a:ext cx="8358188" cy="4589462"/>
          </a:xfrm>
          <a:prstGeom prst="rect">
            <a:avLst/>
          </a:prstGeom>
          <a:ln>
            <a:headEnd/>
            <a:tailEnd/>
          </a:ln>
        </p:spPr>
        <p:style>
          <a:lnRef idx="2">
            <a:schemeClr val="accent6"/>
          </a:lnRef>
          <a:fillRef idx="1">
            <a:schemeClr val="lt1"/>
          </a:fillRef>
          <a:effectRef idx="0">
            <a:schemeClr val="accent6"/>
          </a:effectRef>
          <a:fontRef idx="minor">
            <a:schemeClr val="dk1"/>
          </a:fontRef>
        </p:style>
      </p:pic>
      <p:pic>
        <p:nvPicPr>
          <p:cNvPr id="8" name="Picture 3"/>
          <p:cNvPicPr>
            <a:picLocks noChangeAspect="1" noChangeArrowheads="1"/>
          </p:cNvPicPr>
          <p:nvPr/>
        </p:nvPicPr>
        <p:blipFill>
          <a:blip r:embed="rId3" cstate="print"/>
          <a:srcRect/>
          <a:stretch>
            <a:fillRect/>
          </a:stretch>
        </p:blipFill>
        <p:spPr bwMode="auto">
          <a:xfrm>
            <a:off x="768350" y="2643187"/>
            <a:ext cx="8375650" cy="4214813"/>
          </a:xfrm>
          <a:prstGeom prst="rect">
            <a:avLst/>
          </a:prstGeom>
          <a:ln>
            <a:headEnd/>
            <a:tailEnd/>
          </a:ln>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80521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p:cNvSpPr txBox="1">
            <a:spLocks/>
          </p:cNvSpPr>
          <p:nvPr/>
        </p:nvSpPr>
        <p:spPr>
          <a:xfrm>
            <a:off x="358030" y="188640"/>
            <a:ext cx="86868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pl-PL" sz="4000" dirty="0" smtClean="0">
                <a:solidFill>
                  <a:schemeClr val="accent6">
                    <a:lumMod val="50000"/>
                  </a:schemeClr>
                </a:solidFill>
              </a:rPr>
              <a:t>Dyski w chmurze</a:t>
            </a:r>
            <a:endParaRPr lang="pl-PL" sz="4000" dirty="0">
              <a:solidFill>
                <a:schemeClr val="accent6">
                  <a:lumMod val="50000"/>
                </a:schemeClr>
              </a:solidFill>
            </a:endParaRPr>
          </a:p>
        </p:txBody>
      </p:sp>
      <p:pic>
        <p:nvPicPr>
          <p:cNvPr id="2050" name="Picture 2"/>
          <p:cNvPicPr>
            <a:picLocks noChangeAspect="1" noChangeArrowheads="1"/>
          </p:cNvPicPr>
          <p:nvPr/>
        </p:nvPicPr>
        <p:blipFill>
          <a:blip r:embed="rId2" cstate="print"/>
          <a:srcRect/>
          <a:stretch>
            <a:fillRect/>
          </a:stretch>
        </p:blipFill>
        <p:spPr bwMode="auto">
          <a:xfrm>
            <a:off x="179512" y="1052736"/>
            <a:ext cx="8866600" cy="4464496"/>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3467663" y="4005064"/>
            <a:ext cx="5676338" cy="2304256"/>
          </a:xfrm>
          <a:prstGeom prst="rect">
            <a:avLst/>
          </a:prstGeom>
          <a:noFill/>
          <a:ln w="9525">
            <a:noFill/>
            <a:miter lim="800000"/>
            <a:headEnd/>
            <a:tailEnd/>
          </a:ln>
        </p:spPr>
      </p:pic>
    </p:spTree>
    <p:extLst>
      <p:ext uri="{BB962C8B-B14F-4D97-AF65-F5344CB8AC3E}">
        <p14:creationId xmlns:p14="http://schemas.microsoft.com/office/powerpoint/2010/main" val="8052183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p:cNvSpPr txBox="1">
            <a:spLocks/>
          </p:cNvSpPr>
          <p:nvPr/>
        </p:nvSpPr>
        <p:spPr>
          <a:xfrm>
            <a:off x="3635896" y="440668"/>
            <a:ext cx="6050724" cy="1188132"/>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pl-PL" sz="4000" dirty="0" smtClean="0">
                <a:solidFill>
                  <a:schemeClr val="accent6">
                    <a:lumMod val="50000"/>
                  </a:schemeClr>
                </a:solidFill>
              </a:rPr>
              <a:t>Dedykowane</a:t>
            </a:r>
          </a:p>
          <a:p>
            <a:pPr fontAlgn="auto">
              <a:spcAft>
                <a:spcPts val="0"/>
              </a:spcAft>
              <a:defRPr/>
            </a:pPr>
            <a:r>
              <a:rPr lang="pl-PL" sz="4000" dirty="0" smtClean="0">
                <a:solidFill>
                  <a:schemeClr val="accent6">
                    <a:lumMod val="50000"/>
                  </a:schemeClr>
                </a:solidFill>
              </a:rPr>
              <a:t>Wyszukiwarki</a:t>
            </a:r>
            <a:endParaRPr lang="pl-PL" sz="4000" dirty="0">
              <a:solidFill>
                <a:schemeClr val="accent6">
                  <a:lumMod val="50000"/>
                </a:schemeClr>
              </a:solidFill>
            </a:endParaRPr>
          </a:p>
        </p:txBody>
      </p:sp>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260648"/>
            <a:ext cx="4480825" cy="5961096"/>
          </a:xfrm>
          <a:prstGeom prst="rect">
            <a:avLst/>
          </a:prstGeom>
        </p:spPr>
      </p:pic>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4725" y="1772816"/>
            <a:ext cx="5819838" cy="5085184"/>
          </a:xfrm>
          <a:prstGeom prst="rect">
            <a:avLst/>
          </a:prstGeom>
        </p:spPr>
      </p:pic>
    </p:spTree>
    <p:extLst>
      <p:ext uri="{BB962C8B-B14F-4D97-AF65-F5344CB8AC3E}">
        <p14:creationId xmlns:p14="http://schemas.microsoft.com/office/powerpoint/2010/main" val="25157302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ytuł 1"/>
          <p:cNvSpPr>
            <a:spLocks noGrp="1"/>
          </p:cNvSpPr>
          <p:nvPr>
            <p:ph type="title"/>
          </p:nvPr>
        </p:nvSpPr>
        <p:spPr>
          <a:xfrm>
            <a:off x="457200" y="71414"/>
            <a:ext cx="8229600" cy="1143000"/>
          </a:xfrm>
        </p:spPr>
        <p:txBody>
          <a:bodyPr>
            <a:normAutofit fontScale="90000"/>
          </a:bodyPr>
          <a:lstStyle/>
          <a:p>
            <a:r>
              <a:rPr lang="pl-PL" dirty="0" smtClean="0">
                <a:solidFill>
                  <a:srgbClr val="9C4839"/>
                </a:solidFill>
              </a:rPr>
              <a:t>Serwisy z książkami</a:t>
            </a:r>
            <a:br>
              <a:rPr lang="pl-PL" dirty="0" smtClean="0">
                <a:solidFill>
                  <a:srgbClr val="9C4839"/>
                </a:solidFill>
              </a:rPr>
            </a:br>
            <a:r>
              <a:rPr lang="pl-PL" dirty="0" smtClean="0">
                <a:solidFill>
                  <a:srgbClr val="9C4839"/>
                </a:solidFill>
              </a:rPr>
              <a:t> </a:t>
            </a:r>
            <a:r>
              <a:rPr lang="pl-PL" dirty="0" err="1" smtClean="0">
                <a:solidFill>
                  <a:srgbClr val="9C4839"/>
                </a:solidFill>
              </a:rPr>
              <a:t>Medical</a:t>
            </a:r>
            <a:r>
              <a:rPr lang="pl-PL" dirty="0" smtClean="0">
                <a:solidFill>
                  <a:srgbClr val="9C4839"/>
                </a:solidFill>
              </a:rPr>
              <a:t> </a:t>
            </a:r>
            <a:r>
              <a:rPr lang="pl-PL" dirty="0" err="1" smtClean="0">
                <a:solidFill>
                  <a:srgbClr val="9C4839"/>
                </a:solidFill>
              </a:rPr>
              <a:t>Books</a:t>
            </a:r>
            <a:r>
              <a:rPr lang="pl-PL" dirty="0" smtClean="0">
                <a:solidFill>
                  <a:srgbClr val="9C4839"/>
                </a:solidFill>
              </a:rPr>
              <a:t> </a:t>
            </a:r>
            <a:r>
              <a:rPr lang="pl-PL" dirty="0" err="1" smtClean="0">
                <a:solidFill>
                  <a:srgbClr val="9C4839"/>
                </a:solidFill>
              </a:rPr>
              <a:t>Free</a:t>
            </a:r>
            <a:r>
              <a:rPr lang="pl-PL" dirty="0" smtClean="0">
                <a:solidFill>
                  <a:srgbClr val="9C4839"/>
                </a:solidFill>
              </a:rPr>
              <a:t> </a:t>
            </a:r>
          </a:p>
        </p:txBody>
      </p:sp>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40" y="1221549"/>
            <a:ext cx="7056784" cy="5447811"/>
          </a:xfrm>
          <a:prstGeom prst="rect">
            <a:avLst/>
          </a:prstGeom>
        </p:spPr>
      </p:pic>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3573016"/>
            <a:ext cx="505777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Obraz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76" y="1582318"/>
            <a:ext cx="7128792" cy="47262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0"/>
            <a:ext cx="8229600" cy="939800"/>
          </a:xfrm>
        </p:spPr>
        <p:txBody>
          <a:bodyPr>
            <a:normAutofit/>
          </a:bodyPr>
          <a:lstStyle/>
          <a:p>
            <a:pPr>
              <a:defRPr/>
            </a:pPr>
            <a:r>
              <a:rPr lang="pl-PL" dirty="0" err="1" smtClean="0">
                <a:solidFill>
                  <a:schemeClr val="accent6">
                    <a:lumMod val="50000"/>
                  </a:schemeClr>
                </a:solidFill>
              </a:rPr>
              <a:t>Chomikuj.pl</a:t>
            </a:r>
            <a:r>
              <a:rPr lang="pl-PL" dirty="0" smtClean="0">
                <a:solidFill>
                  <a:schemeClr val="accent6">
                    <a:lumMod val="50000"/>
                  </a:schemeClr>
                </a:solidFill>
              </a:rPr>
              <a:t> </a:t>
            </a:r>
            <a:endParaRPr lang="pl-PL" dirty="0">
              <a:solidFill>
                <a:schemeClr val="accent6">
                  <a:lumMod val="50000"/>
                </a:schemeClr>
              </a:solidFill>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124744"/>
            <a:ext cx="5405643" cy="4824536"/>
          </a:xfrm>
          <a:prstGeom prst="rect">
            <a:avLst/>
          </a:prstGeom>
        </p:spPr>
      </p:pic>
      <p:pic>
        <p:nvPicPr>
          <p:cNvPr id="1026" name="Picture 2"/>
          <p:cNvPicPr>
            <a:picLocks noChangeAspect="1" noChangeArrowheads="1"/>
          </p:cNvPicPr>
          <p:nvPr/>
        </p:nvPicPr>
        <p:blipFill>
          <a:blip r:embed="rId3" cstate="print"/>
          <a:srcRect/>
          <a:stretch>
            <a:fillRect/>
          </a:stretch>
        </p:blipFill>
        <p:spPr bwMode="auto">
          <a:xfrm>
            <a:off x="3923928" y="2996952"/>
            <a:ext cx="4824536" cy="259782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3528" y="343969"/>
            <a:ext cx="7632848" cy="6156846"/>
          </a:xfrm>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1196752"/>
            <a:ext cx="5907063" cy="5304063"/>
          </a:xfrm>
          <a:prstGeom prst="rect">
            <a:avLst/>
          </a:prstGeom>
        </p:spPr>
      </p:pic>
      <p:pic>
        <p:nvPicPr>
          <p:cNvPr id="7" name="Obraz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1920" y="1628800"/>
            <a:ext cx="4248150" cy="4714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850106"/>
          </a:xfrm>
        </p:spPr>
        <p:txBody>
          <a:bodyPr/>
          <a:lstStyle/>
          <a:p>
            <a:pPr>
              <a:defRPr/>
            </a:pPr>
            <a:r>
              <a:rPr lang="pl-PL" dirty="0" smtClean="0">
                <a:solidFill>
                  <a:schemeClr val="accent6">
                    <a:lumMod val="50000"/>
                  </a:schemeClr>
                </a:solidFill>
              </a:rPr>
              <a:t>Źródło - Biblioteki</a:t>
            </a:r>
            <a:endParaRPr lang="pl-PL" dirty="0">
              <a:solidFill>
                <a:schemeClr val="accent6">
                  <a:lumMod val="50000"/>
                </a:schemeClr>
              </a:solidFill>
            </a:endParaRPr>
          </a:p>
        </p:txBody>
      </p:sp>
      <p:pic>
        <p:nvPicPr>
          <p:cNvPr id="24578" name="Picture 2"/>
          <p:cNvPicPr>
            <a:picLocks noChangeAspect="1" noChangeArrowheads="1"/>
          </p:cNvPicPr>
          <p:nvPr/>
        </p:nvPicPr>
        <p:blipFill>
          <a:blip r:embed="rId2" cstate="print"/>
          <a:srcRect/>
          <a:stretch>
            <a:fillRect/>
          </a:stretch>
        </p:blipFill>
        <p:spPr bwMode="auto">
          <a:xfrm>
            <a:off x="2786063" y="1124744"/>
            <a:ext cx="6357937" cy="5210175"/>
          </a:xfrm>
          <a:prstGeom prst="rect">
            <a:avLst/>
          </a:prstGeom>
          <a:noFill/>
          <a:ln w="9525">
            <a:noFill/>
            <a:miter lim="800000"/>
            <a:headEnd/>
            <a:tailEnd/>
          </a:ln>
        </p:spPr>
      </p:pic>
      <p:pic>
        <p:nvPicPr>
          <p:cNvPr id="25603" name="Picture 3"/>
          <p:cNvPicPr>
            <a:picLocks noChangeAspect="1" noChangeArrowheads="1"/>
          </p:cNvPicPr>
          <p:nvPr/>
        </p:nvPicPr>
        <p:blipFill>
          <a:blip r:embed="rId3" cstate="print"/>
          <a:srcRect/>
          <a:stretch>
            <a:fillRect/>
          </a:stretch>
        </p:blipFill>
        <p:spPr bwMode="auto">
          <a:xfrm>
            <a:off x="0" y="1844824"/>
            <a:ext cx="5781675" cy="4738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23528" y="188640"/>
            <a:ext cx="8229600" cy="868362"/>
          </a:xfrm>
        </p:spPr>
        <p:txBody>
          <a:bodyPr/>
          <a:lstStyle/>
          <a:p>
            <a:pPr>
              <a:defRPr/>
            </a:pPr>
            <a:r>
              <a:rPr lang="pl-PL" dirty="0" smtClean="0">
                <a:solidFill>
                  <a:schemeClr val="accent6">
                    <a:lumMod val="50000"/>
                  </a:schemeClr>
                </a:solidFill>
              </a:rPr>
              <a:t>Biblioteki</a:t>
            </a:r>
            <a:endParaRPr lang="pl-PL" dirty="0">
              <a:solidFill>
                <a:schemeClr val="accent6">
                  <a:lumMod val="50000"/>
                </a:schemeClr>
              </a:solidFill>
            </a:endParaRPr>
          </a:p>
        </p:txBody>
      </p:sp>
      <p:pic>
        <p:nvPicPr>
          <p:cNvPr id="24580" name="Picture 4"/>
          <p:cNvPicPr>
            <a:picLocks noChangeAspect="1" noChangeArrowheads="1"/>
          </p:cNvPicPr>
          <p:nvPr/>
        </p:nvPicPr>
        <p:blipFill>
          <a:blip r:embed="rId2" cstate="print"/>
          <a:srcRect/>
          <a:stretch>
            <a:fillRect/>
          </a:stretch>
        </p:blipFill>
        <p:spPr bwMode="auto">
          <a:xfrm>
            <a:off x="0" y="1194247"/>
            <a:ext cx="4225925" cy="5643562"/>
          </a:xfrm>
          <a:prstGeom prst="rect">
            <a:avLst/>
          </a:prstGeom>
          <a:noFill/>
          <a:ln w="9525">
            <a:noFill/>
            <a:miter lim="800000"/>
            <a:headEnd/>
            <a:tailEnd/>
          </a:ln>
        </p:spPr>
      </p:pic>
      <p:grpSp>
        <p:nvGrpSpPr>
          <p:cNvPr id="3" name="Grupa 10"/>
          <p:cNvGrpSpPr>
            <a:grpSpLocks/>
          </p:cNvGrpSpPr>
          <p:nvPr/>
        </p:nvGrpSpPr>
        <p:grpSpPr bwMode="auto">
          <a:xfrm>
            <a:off x="3328988" y="2542257"/>
            <a:ext cx="5779516" cy="4010025"/>
            <a:chOff x="2071688" y="1704974"/>
            <a:chExt cx="5815667" cy="4010041"/>
          </a:xfrm>
        </p:grpSpPr>
        <p:pic>
          <p:nvPicPr>
            <p:cNvPr id="28679" name="Picture 5"/>
            <p:cNvPicPr>
              <a:picLocks noChangeAspect="1" noChangeArrowheads="1"/>
            </p:cNvPicPr>
            <p:nvPr/>
          </p:nvPicPr>
          <p:blipFill>
            <a:blip r:embed="rId3" cstate="print"/>
            <a:srcRect/>
            <a:stretch>
              <a:fillRect/>
            </a:stretch>
          </p:blipFill>
          <p:spPr bwMode="auto">
            <a:xfrm>
              <a:off x="2071688" y="1704974"/>
              <a:ext cx="5815667" cy="4010041"/>
            </a:xfrm>
            <a:prstGeom prst="rect">
              <a:avLst/>
            </a:prstGeom>
            <a:noFill/>
            <a:ln w="9525">
              <a:noFill/>
              <a:miter lim="800000"/>
              <a:headEnd/>
              <a:tailEnd/>
            </a:ln>
          </p:spPr>
        </p:pic>
        <p:sp>
          <p:nvSpPr>
            <p:cNvPr id="10" name="Elipsa 9"/>
            <p:cNvSpPr/>
            <p:nvPr/>
          </p:nvSpPr>
          <p:spPr>
            <a:xfrm>
              <a:off x="5143846" y="3643320"/>
              <a:ext cx="1530522" cy="1428756"/>
            </a:xfrm>
            <a:prstGeom prst="ellipse">
              <a:avLst/>
            </a:prstGeom>
            <a:noFill/>
            <a:ln w="57150"/>
          </p:spPr>
          <p:style>
            <a:lnRef idx="2">
              <a:schemeClr val="accent2"/>
            </a:lnRef>
            <a:fillRef idx="1">
              <a:schemeClr val="lt1"/>
            </a:fillRef>
            <a:effectRef idx="0">
              <a:schemeClr val="accent2"/>
            </a:effectRef>
            <a:fontRef idx="minor">
              <a:schemeClr val="dk1"/>
            </a:fontRef>
          </p:style>
          <p:txBody>
            <a:bodyPr anchor="ctr"/>
            <a:lstStyle/>
            <a:p>
              <a:pPr algn="ctr">
                <a:defRPr/>
              </a:pPr>
              <a:endParaRPr lang="pl-PL"/>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23528" y="188640"/>
            <a:ext cx="5832648" cy="576064"/>
          </a:xfrm>
        </p:spPr>
        <p:txBody>
          <a:bodyPr/>
          <a:lstStyle/>
          <a:p>
            <a:pPr>
              <a:defRPr/>
            </a:pPr>
            <a:r>
              <a:rPr lang="pl-PL" dirty="0" smtClean="0">
                <a:solidFill>
                  <a:schemeClr val="accent6">
                    <a:lumMod val="50000"/>
                  </a:schemeClr>
                </a:solidFill>
              </a:rPr>
              <a:t>ALE…</a:t>
            </a:r>
            <a:endParaRPr lang="pl-PL" dirty="0">
              <a:solidFill>
                <a:schemeClr val="accent6">
                  <a:lumMod val="50000"/>
                </a:schemeClr>
              </a:solidFill>
            </a:endParaRPr>
          </a:p>
        </p:txBody>
      </p:sp>
      <p:pic>
        <p:nvPicPr>
          <p:cNvPr id="3075" name="Picture 3"/>
          <p:cNvPicPr>
            <a:picLocks noChangeAspect="1" noChangeArrowheads="1"/>
          </p:cNvPicPr>
          <p:nvPr/>
        </p:nvPicPr>
        <p:blipFill>
          <a:blip r:embed="rId2" cstate="print"/>
          <a:srcRect/>
          <a:stretch>
            <a:fillRect/>
          </a:stretch>
        </p:blipFill>
        <p:spPr bwMode="auto">
          <a:xfrm>
            <a:off x="0" y="980728"/>
            <a:ext cx="6229350" cy="5314950"/>
          </a:xfrm>
          <a:prstGeom prst="rect">
            <a:avLst/>
          </a:prstGeom>
          <a:noFill/>
          <a:ln w="9525">
            <a:noFill/>
            <a:miter lim="800000"/>
            <a:headEnd/>
            <a:tailEnd/>
          </a:ln>
        </p:spPr>
      </p:pic>
      <p:pic>
        <p:nvPicPr>
          <p:cNvPr id="3077" name="Picture 5"/>
          <p:cNvPicPr>
            <a:picLocks noChangeAspect="1" noChangeArrowheads="1"/>
          </p:cNvPicPr>
          <p:nvPr/>
        </p:nvPicPr>
        <p:blipFill>
          <a:blip r:embed="rId3" cstate="print"/>
          <a:srcRect/>
          <a:stretch>
            <a:fillRect/>
          </a:stretch>
        </p:blipFill>
        <p:spPr bwMode="auto">
          <a:xfrm>
            <a:off x="5281333" y="0"/>
            <a:ext cx="3862668"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blinds(horizontal)">
                                      <p:cBhvr>
                                        <p:cTn id="7"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23528" y="0"/>
            <a:ext cx="8229600" cy="504056"/>
          </a:xfrm>
        </p:spPr>
        <p:txBody>
          <a:bodyPr/>
          <a:lstStyle/>
          <a:p>
            <a:pPr>
              <a:defRPr/>
            </a:pPr>
            <a:r>
              <a:rPr lang="pl-PL" dirty="0" smtClean="0">
                <a:solidFill>
                  <a:schemeClr val="accent6">
                    <a:lumMod val="50000"/>
                  </a:schemeClr>
                </a:solidFill>
              </a:rPr>
              <a:t>Młody Technik</a:t>
            </a:r>
            <a:endParaRPr lang="pl-PL" dirty="0">
              <a:solidFill>
                <a:schemeClr val="accent6">
                  <a:lumMod val="50000"/>
                </a:schemeClr>
              </a:solidFill>
            </a:endParaRPr>
          </a:p>
        </p:txBody>
      </p:sp>
      <p:pic>
        <p:nvPicPr>
          <p:cNvPr id="3076" name="Picture 4"/>
          <p:cNvPicPr>
            <a:picLocks noChangeAspect="1" noChangeArrowheads="1"/>
          </p:cNvPicPr>
          <p:nvPr/>
        </p:nvPicPr>
        <p:blipFill>
          <a:blip r:embed="rId2" cstate="print"/>
          <a:srcRect/>
          <a:stretch>
            <a:fillRect/>
          </a:stretch>
        </p:blipFill>
        <p:spPr bwMode="auto">
          <a:xfrm>
            <a:off x="0" y="620688"/>
            <a:ext cx="6012160" cy="2892728"/>
          </a:xfrm>
          <a:prstGeom prst="rect">
            <a:avLst/>
          </a:prstGeom>
          <a:noFill/>
          <a:ln w="9525">
            <a:noFill/>
            <a:miter lim="800000"/>
            <a:headEnd/>
            <a:tailEnd/>
          </a:ln>
        </p:spPr>
      </p:pic>
      <p:sp>
        <p:nvSpPr>
          <p:cNvPr id="7" name="pole tekstowe 6"/>
          <p:cNvSpPr txBox="1"/>
          <p:nvPr/>
        </p:nvSpPr>
        <p:spPr>
          <a:xfrm>
            <a:off x="395536" y="3645024"/>
            <a:ext cx="7920880" cy="2862322"/>
          </a:xfrm>
          <a:prstGeom prst="rect">
            <a:avLst/>
          </a:prstGeom>
          <a:noFill/>
        </p:spPr>
        <p:txBody>
          <a:bodyPr wrap="square" rtlCol="0">
            <a:spAutoFit/>
          </a:bodyPr>
          <a:lstStyle/>
          <a:p>
            <a:r>
              <a:rPr lang="pl-PL" dirty="0" smtClean="0">
                <a:solidFill>
                  <a:srgbClr val="9C4839"/>
                </a:solidFill>
              </a:rPr>
              <a:t>Czasami myślę, że </a:t>
            </a:r>
            <a:r>
              <a:rPr lang="pl-PL" dirty="0" err="1" smtClean="0">
                <a:solidFill>
                  <a:srgbClr val="9C4839"/>
                </a:solidFill>
              </a:rPr>
              <a:t>iPada</a:t>
            </a:r>
            <a:r>
              <a:rPr lang="pl-PL" dirty="0" smtClean="0">
                <a:solidFill>
                  <a:srgbClr val="9C4839"/>
                </a:solidFill>
              </a:rPr>
              <a:t> stworzono po to, aby przeglądać na nim stare Młode Techniki. ;-) Ryzyko, że właściciel praw – kto nim właściwie jest po tym, gdy wydawcy zmieniali się wielokrotnie - się obudzi i poprosi o usunięcie jest zerowe. Również chyba nikt by za reprinty dzisiaj nie zapłacił, tak więc potencjał rynkowy ponownego wydania jest zerowy. </a:t>
            </a:r>
            <a:r>
              <a:rPr lang="pl-PL" u="sng" dirty="0" smtClean="0">
                <a:solidFill>
                  <a:srgbClr val="9C4839"/>
                </a:solidFill>
              </a:rPr>
              <a:t>Tymczasem praca jednego człowieka odzyskuje dla społeczeństwa jedno z najciekawszych pism tamtych czasów. Jakoś tym się utrzymywane z naszych podatków </a:t>
            </a:r>
            <a:r>
              <a:rPr lang="pl-PL" b="1" u="sng" dirty="0" smtClean="0">
                <a:solidFill>
                  <a:srgbClr val="9C4839"/>
                </a:solidFill>
              </a:rPr>
              <a:t>biblioteki cyfrowe nie zajęły</a:t>
            </a:r>
            <a:r>
              <a:rPr lang="pl-PL" u="sng" dirty="0" smtClean="0">
                <a:solidFill>
                  <a:srgbClr val="9C4839"/>
                </a:solidFill>
              </a:rPr>
              <a:t>.</a:t>
            </a:r>
          </a:p>
          <a:p>
            <a:endParaRPr lang="pl-PL" dirty="0" smtClean="0">
              <a:solidFill>
                <a:srgbClr val="9C4839"/>
              </a:solidFill>
            </a:endParaRPr>
          </a:p>
          <a:p>
            <a:r>
              <a:rPr lang="pl-PL" dirty="0" smtClean="0">
                <a:solidFill>
                  <a:srgbClr val="9C4839"/>
                </a:solidFill>
              </a:rPr>
              <a:t>http://swiatczytnikow.pl/wszystkie-nasze-pirackie-hipokryzje/</a:t>
            </a:r>
            <a:endParaRPr lang="pl-PL" dirty="0">
              <a:solidFill>
                <a:srgbClr val="9C4839"/>
              </a:solidFill>
            </a:endParaRPr>
          </a:p>
        </p:txBody>
      </p:sp>
      <p:pic>
        <p:nvPicPr>
          <p:cNvPr id="4099" name="Picture 3"/>
          <p:cNvPicPr>
            <a:picLocks noChangeAspect="1" noChangeArrowheads="1"/>
          </p:cNvPicPr>
          <p:nvPr/>
        </p:nvPicPr>
        <p:blipFill>
          <a:blip r:embed="rId3" cstate="print"/>
          <a:srcRect/>
          <a:stretch>
            <a:fillRect/>
          </a:stretch>
        </p:blipFill>
        <p:spPr bwMode="auto">
          <a:xfrm>
            <a:off x="6300192" y="188640"/>
            <a:ext cx="2195736" cy="3219270"/>
          </a:xfrm>
          <a:prstGeom prst="rect">
            <a:avLst/>
          </a:prstGeom>
          <a:noFill/>
          <a:ln w="9525">
            <a:noFill/>
            <a:miter lim="800000"/>
            <a:headEnd/>
            <a:tailEnd/>
          </a:ln>
        </p:spPr>
      </p:pic>
      <p:sp>
        <p:nvSpPr>
          <p:cNvPr id="13" name="Elipsa 12"/>
          <p:cNvSpPr/>
          <p:nvPr/>
        </p:nvSpPr>
        <p:spPr>
          <a:xfrm>
            <a:off x="0" y="836712"/>
            <a:ext cx="3059832" cy="432048"/>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pl-PL"/>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ytuł 1"/>
          <p:cNvSpPr>
            <a:spLocks noGrp="1"/>
          </p:cNvSpPr>
          <p:nvPr>
            <p:ph type="title"/>
          </p:nvPr>
        </p:nvSpPr>
        <p:spPr>
          <a:xfrm>
            <a:off x="467544" y="116632"/>
            <a:ext cx="8229600" cy="1143000"/>
          </a:xfrm>
        </p:spPr>
        <p:txBody>
          <a:bodyPr/>
          <a:lstStyle/>
          <a:p>
            <a:r>
              <a:rPr lang="pl-PL" dirty="0" smtClean="0">
                <a:solidFill>
                  <a:srgbClr val="9C4839"/>
                </a:solidFill>
              </a:rPr>
              <a:t>Biblioteka cyfrowa ?</a:t>
            </a:r>
          </a:p>
        </p:txBody>
      </p:sp>
      <p:sp>
        <p:nvSpPr>
          <p:cNvPr id="3" name="Symbol zastępczy zawartości 2"/>
          <p:cNvSpPr>
            <a:spLocks noGrp="1"/>
          </p:cNvSpPr>
          <p:nvPr>
            <p:ph idx="1"/>
          </p:nvPr>
        </p:nvSpPr>
        <p:spPr>
          <a:xfrm>
            <a:off x="458936" y="1137756"/>
            <a:ext cx="8229600" cy="1785948"/>
          </a:xfrm>
          <a:ln>
            <a:noFill/>
          </a:ln>
        </p:spPr>
        <p:txBody>
          <a:bodyPr/>
          <a:lstStyle/>
          <a:p>
            <a:r>
              <a:rPr lang="pl-PL" dirty="0" smtClean="0">
                <a:solidFill>
                  <a:srgbClr val="9C4839"/>
                </a:solidFill>
              </a:rPr>
              <a:t>Ograniczenia dostępu </a:t>
            </a:r>
            <a:r>
              <a:rPr lang="pl-PL" dirty="0" smtClean="0">
                <a:solidFill>
                  <a:srgbClr val="9C4839"/>
                </a:solidFill>
                <a:sym typeface="Wingdings" pitchFamily="2" charset="2"/>
              </a:rPr>
              <a:t></a:t>
            </a:r>
            <a:r>
              <a:rPr lang="pl-PL" dirty="0" smtClean="0">
                <a:solidFill>
                  <a:srgbClr val="9C4839"/>
                </a:solidFill>
              </a:rPr>
              <a:t> </a:t>
            </a:r>
            <a:r>
              <a:rPr lang="pl-PL" dirty="0" smtClean="0">
                <a:solidFill>
                  <a:srgbClr val="9C4839"/>
                </a:solidFill>
                <a:sym typeface="Wingdings" pitchFamily="2" charset="2"/>
              </a:rPr>
              <a:t>Brak dostępu</a:t>
            </a:r>
          </a:p>
          <a:p>
            <a:r>
              <a:rPr lang="pl-PL" dirty="0" smtClean="0">
                <a:solidFill>
                  <a:srgbClr val="9C4839"/>
                </a:solidFill>
              </a:rPr>
              <a:t>Domena publiczna </a:t>
            </a:r>
            <a:r>
              <a:rPr lang="pl-PL" dirty="0" smtClean="0">
                <a:solidFill>
                  <a:srgbClr val="9C4839"/>
                </a:solidFill>
                <a:sym typeface="Wingdings" pitchFamily="2" charset="2"/>
              </a:rPr>
              <a:t></a:t>
            </a:r>
            <a:r>
              <a:rPr lang="pl-PL" dirty="0" smtClean="0">
                <a:solidFill>
                  <a:srgbClr val="9C4839"/>
                </a:solidFill>
              </a:rPr>
              <a:t> </a:t>
            </a:r>
            <a:r>
              <a:rPr lang="pl-PL" dirty="0" err="1" smtClean="0">
                <a:solidFill>
                  <a:srgbClr val="9C4839"/>
                </a:solidFill>
              </a:rPr>
              <a:t>Museum</a:t>
            </a:r>
            <a:endParaRPr lang="pl-PL" dirty="0" smtClean="0">
              <a:solidFill>
                <a:srgbClr val="9C4839"/>
              </a:solidFill>
            </a:endParaRPr>
          </a:p>
          <a:p>
            <a:endParaRPr lang="pl-PL" dirty="0" smtClean="0">
              <a:solidFill>
                <a:srgbClr val="9C4839"/>
              </a:solidFill>
            </a:endParaRPr>
          </a:p>
        </p:txBody>
      </p:sp>
      <p:grpSp>
        <p:nvGrpSpPr>
          <p:cNvPr id="2" name="Grupa 1"/>
          <p:cNvGrpSpPr/>
          <p:nvPr/>
        </p:nvGrpSpPr>
        <p:grpSpPr>
          <a:xfrm>
            <a:off x="179512" y="2924944"/>
            <a:ext cx="9226996" cy="3749771"/>
            <a:chOff x="179512" y="2924944"/>
            <a:chExt cx="9226996" cy="3749771"/>
          </a:xfrm>
        </p:grpSpPr>
        <p:sp>
          <p:nvSpPr>
            <p:cNvPr id="4" name="pole tekstowe 3"/>
            <p:cNvSpPr txBox="1"/>
            <p:nvPr/>
          </p:nvSpPr>
          <p:spPr>
            <a:xfrm>
              <a:off x="179512" y="2924944"/>
              <a:ext cx="8509024" cy="2308324"/>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a:spAutoFit/>
            </a:bodyPr>
            <a:lstStyle/>
            <a:p>
              <a:pPr>
                <a:defRPr/>
              </a:pPr>
              <a:r>
                <a:rPr lang="pl-PL" sz="3600" dirty="0" smtClean="0">
                  <a:solidFill>
                    <a:srgbClr val="9C4839"/>
                  </a:solidFill>
                </a:rPr>
                <a:t>Większość narodowych regulacji bazuje na</a:t>
              </a:r>
              <a:r>
                <a:rPr lang="pl-PL" sz="3600" b="1" dirty="0" smtClean="0">
                  <a:solidFill>
                    <a:srgbClr val="9C4839"/>
                  </a:solidFill>
                </a:rPr>
                <a:t> Konwencji berneńskiej o ochronie dzieł literackich i artystycznych</a:t>
              </a:r>
            </a:p>
            <a:p>
              <a:pPr>
                <a:defRPr/>
              </a:pPr>
              <a:r>
                <a:rPr lang="pl-PL" sz="3600" b="1" dirty="0" smtClean="0">
                  <a:solidFill>
                    <a:srgbClr val="9C4839"/>
                  </a:solidFill>
                </a:rPr>
                <a:t> z 9 września 1886</a:t>
              </a:r>
              <a:endParaRPr lang="pl-PL" sz="3600" b="1" dirty="0">
                <a:solidFill>
                  <a:srgbClr val="9C4839"/>
                </a:solidFill>
              </a:endParaRPr>
            </a:p>
          </p:txBody>
        </p:sp>
        <p:pic>
          <p:nvPicPr>
            <p:cNvPr id="1026" name="Picture 2" descr="http://upload.wikimedia.org/wikipedia/commons/thumb/7/76/Berne_Convention_signatories.svg/500px-Berne_Convention_signatori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4365104"/>
              <a:ext cx="4546476" cy="2309611"/>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pole tekstowe 6"/>
          <p:cNvSpPr txBox="1"/>
          <p:nvPr/>
        </p:nvSpPr>
        <p:spPr>
          <a:xfrm>
            <a:off x="4823520" y="6581001"/>
            <a:ext cx="4320480" cy="276999"/>
          </a:xfrm>
          <a:prstGeom prst="rect">
            <a:avLst/>
          </a:prstGeom>
          <a:noFill/>
        </p:spPr>
        <p:txBody>
          <a:bodyPr wrap="square" rtlCol="0">
            <a:spAutoFit/>
          </a:bodyPr>
          <a:lstStyle/>
          <a:p>
            <a:r>
              <a:rPr lang="pl-PL" sz="1200" dirty="0" smtClean="0">
                <a:solidFill>
                  <a:srgbClr val="9C4839"/>
                </a:solidFill>
                <a:latin typeface="+mn-lt"/>
                <a:cs typeface="+mn-cs"/>
              </a:rPr>
              <a:t>CC-BY- 3.0 http://pl.wikipedia.org/wiki/Plik:Berne_Convention.png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ytuł 1"/>
          <p:cNvSpPr>
            <a:spLocks noGrp="1"/>
          </p:cNvSpPr>
          <p:nvPr>
            <p:ph type="title"/>
          </p:nvPr>
        </p:nvSpPr>
        <p:spPr>
          <a:xfrm>
            <a:off x="467544" y="116632"/>
            <a:ext cx="8229600" cy="1143000"/>
          </a:xfrm>
        </p:spPr>
        <p:txBody>
          <a:bodyPr/>
          <a:lstStyle/>
          <a:p>
            <a:r>
              <a:rPr lang="pl-PL" dirty="0" smtClean="0">
                <a:solidFill>
                  <a:srgbClr val="9C4839"/>
                </a:solidFill>
              </a:rPr>
              <a:t>Prawo Autorskie?</a:t>
            </a:r>
          </a:p>
        </p:txBody>
      </p:sp>
      <p:sp>
        <p:nvSpPr>
          <p:cNvPr id="7" name="pole tekstowe 6"/>
          <p:cNvSpPr txBox="1"/>
          <p:nvPr/>
        </p:nvSpPr>
        <p:spPr>
          <a:xfrm>
            <a:off x="6156176" y="2132856"/>
            <a:ext cx="2376264" cy="769441"/>
          </a:xfrm>
          <a:prstGeom prst="rect">
            <a:avLst/>
          </a:prstGeom>
          <a:noFill/>
        </p:spPr>
        <p:txBody>
          <a:bodyPr wrap="square" rtlCol="0">
            <a:spAutoFit/>
          </a:bodyPr>
          <a:lstStyle/>
          <a:p>
            <a:r>
              <a:rPr lang="pl-PL" sz="4400" dirty="0" smtClean="0">
                <a:solidFill>
                  <a:srgbClr val="9C4839"/>
                </a:solidFill>
                <a:latin typeface="+mn-lt"/>
                <a:cs typeface="+mn-cs"/>
              </a:rPr>
              <a:t>terminal</a:t>
            </a:r>
            <a:endParaRPr lang="pl-PL" sz="3600" dirty="0" smtClean="0">
              <a:solidFill>
                <a:srgbClr val="9C4839"/>
              </a:solidFill>
              <a:latin typeface="+mn-lt"/>
              <a:cs typeface="+mn-cs"/>
            </a:endParaRPr>
          </a:p>
        </p:txBody>
      </p:sp>
      <p:sp>
        <p:nvSpPr>
          <p:cNvPr id="9" name="pole tekstowe 8"/>
          <p:cNvSpPr txBox="1"/>
          <p:nvPr/>
        </p:nvSpPr>
        <p:spPr>
          <a:xfrm>
            <a:off x="3635896" y="1556792"/>
            <a:ext cx="4032448" cy="769441"/>
          </a:xfrm>
          <a:prstGeom prst="rect">
            <a:avLst/>
          </a:prstGeom>
          <a:noFill/>
        </p:spPr>
        <p:txBody>
          <a:bodyPr wrap="square" rtlCol="0">
            <a:spAutoFit/>
          </a:bodyPr>
          <a:lstStyle/>
          <a:p>
            <a:r>
              <a:rPr lang="pl-PL" sz="4400" dirty="0" smtClean="0">
                <a:solidFill>
                  <a:srgbClr val="9C4839"/>
                </a:solidFill>
                <a:latin typeface="+mn-lt"/>
                <a:cs typeface="+mn-cs"/>
              </a:rPr>
              <a:t>teren jednostki</a:t>
            </a:r>
          </a:p>
        </p:txBody>
      </p:sp>
      <p:sp>
        <p:nvSpPr>
          <p:cNvPr id="10" name="pole tekstowe 9"/>
          <p:cNvSpPr txBox="1"/>
          <p:nvPr/>
        </p:nvSpPr>
        <p:spPr>
          <a:xfrm>
            <a:off x="2987824" y="2708920"/>
            <a:ext cx="1512168" cy="769441"/>
          </a:xfrm>
          <a:prstGeom prst="rect">
            <a:avLst/>
          </a:prstGeom>
          <a:noFill/>
        </p:spPr>
        <p:txBody>
          <a:bodyPr wrap="square" rtlCol="0">
            <a:spAutoFit/>
          </a:bodyPr>
          <a:lstStyle/>
          <a:p>
            <a:r>
              <a:rPr lang="pl-PL" sz="4400" dirty="0" smtClean="0">
                <a:solidFill>
                  <a:srgbClr val="9C4839"/>
                </a:solidFill>
                <a:latin typeface="+mn-lt"/>
                <a:cs typeface="+mn-cs"/>
              </a:rPr>
              <a:t>kopia</a:t>
            </a:r>
            <a:endParaRPr lang="pl-PL" sz="3600" dirty="0" smtClean="0">
              <a:solidFill>
                <a:srgbClr val="9C4839"/>
              </a:solidFill>
              <a:latin typeface="+mn-lt"/>
              <a:cs typeface="+mn-cs"/>
            </a:endParaRPr>
          </a:p>
        </p:txBody>
      </p:sp>
      <p:sp>
        <p:nvSpPr>
          <p:cNvPr id="11" name="pole tekstowe 10"/>
          <p:cNvSpPr txBox="1"/>
          <p:nvPr/>
        </p:nvSpPr>
        <p:spPr>
          <a:xfrm>
            <a:off x="4716016" y="4149080"/>
            <a:ext cx="3672408" cy="769441"/>
          </a:xfrm>
          <a:prstGeom prst="rect">
            <a:avLst/>
          </a:prstGeom>
          <a:noFill/>
        </p:spPr>
        <p:txBody>
          <a:bodyPr wrap="square" rtlCol="0">
            <a:spAutoFit/>
          </a:bodyPr>
          <a:lstStyle/>
          <a:p>
            <a:r>
              <a:rPr lang="pl-PL" sz="4400" dirty="0" smtClean="0">
                <a:solidFill>
                  <a:srgbClr val="9C4839"/>
                </a:solidFill>
                <a:latin typeface="+mn-lt"/>
                <a:cs typeface="+mn-cs"/>
              </a:rPr>
              <a:t>egzemplarz</a:t>
            </a:r>
            <a:endParaRPr lang="pl-PL" sz="3600" dirty="0" smtClean="0">
              <a:solidFill>
                <a:srgbClr val="9C4839"/>
              </a:solidFill>
              <a:latin typeface="+mn-lt"/>
              <a:cs typeface="+mn-cs"/>
            </a:endParaRPr>
          </a:p>
        </p:txBody>
      </p:sp>
      <p:sp>
        <p:nvSpPr>
          <p:cNvPr id="12" name="pole tekstowe 11"/>
          <p:cNvSpPr txBox="1"/>
          <p:nvPr/>
        </p:nvSpPr>
        <p:spPr>
          <a:xfrm>
            <a:off x="5471592" y="3429000"/>
            <a:ext cx="2412776" cy="769441"/>
          </a:xfrm>
          <a:prstGeom prst="rect">
            <a:avLst/>
          </a:prstGeom>
          <a:noFill/>
        </p:spPr>
        <p:txBody>
          <a:bodyPr wrap="square" rtlCol="0">
            <a:spAutoFit/>
          </a:bodyPr>
          <a:lstStyle/>
          <a:p>
            <a:r>
              <a:rPr lang="pl-PL" sz="4400" dirty="0" smtClean="0">
                <a:solidFill>
                  <a:srgbClr val="9C4839"/>
                </a:solidFill>
                <a:latin typeface="+mn-lt"/>
                <a:cs typeface="+mn-cs"/>
              </a:rPr>
              <a:t>licencja </a:t>
            </a:r>
            <a:endParaRPr lang="pl-PL" sz="3600" dirty="0" smtClean="0">
              <a:solidFill>
                <a:srgbClr val="9C4839"/>
              </a:solidFill>
              <a:latin typeface="+mn-lt"/>
              <a:cs typeface="+mn-cs"/>
            </a:endParaRPr>
          </a:p>
        </p:txBody>
      </p:sp>
      <p:sp>
        <p:nvSpPr>
          <p:cNvPr id="13" name="pole tekstowe 12"/>
          <p:cNvSpPr txBox="1"/>
          <p:nvPr/>
        </p:nvSpPr>
        <p:spPr>
          <a:xfrm>
            <a:off x="2267744" y="2276872"/>
            <a:ext cx="3960440" cy="523220"/>
          </a:xfrm>
          <a:prstGeom prst="rect">
            <a:avLst/>
          </a:prstGeom>
          <a:noFill/>
        </p:spPr>
        <p:txBody>
          <a:bodyPr wrap="square" rtlCol="0">
            <a:spAutoFit/>
          </a:bodyPr>
          <a:lstStyle/>
          <a:p>
            <a:r>
              <a:rPr lang="pl-PL" sz="2800" dirty="0" smtClean="0">
                <a:solidFill>
                  <a:srgbClr val="9C4839"/>
                </a:solidFill>
                <a:latin typeface="+mn-lt"/>
                <a:cs typeface="+mn-cs"/>
              </a:rPr>
              <a:t>utwór rozpowszechniony</a:t>
            </a:r>
            <a:endParaRPr lang="pl-PL" sz="2000" dirty="0" smtClean="0">
              <a:solidFill>
                <a:srgbClr val="9C4839"/>
              </a:solidFill>
              <a:latin typeface="+mn-lt"/>
              <a:cs typeface="+mn-cs"/>
            </a:endParaRPr>
          </a:p>
        </p:txBody>
      </p:sp>
      <p:sp>
        <p:nvSpPr>
          <p:cNvPr id="14" name="pole tekstowe 13"/>
          <p:cNvSpPr txBox="1"/>
          <p:nvPr/>
        </p:nvSpPr>
        <p:spPr>
          <a:xfrm>
            <a:off x="2267744" y="3573016"/>
            <a:ext cx="2880320" cy="523220"/>
          </a:xfrm>
          <a:prstGeom prst="rect">
            <a:avLst/>
          </a:prstGeom>
          <a:noFill/>
        </p:spPr>
        <p:txBody>
          <a:bodyPr wrap="square" rtlCol="0">
            <a:spAutoFit/>
          </a:bodyPr>
          <a:lstStyle/>
          <a:p>
            <a:r>
              <a:rPr lang="pl-PL" sz="2800" dirty="0" smtClean="0">
                <a:solidFill>
                  <a:srgbClr val="9C4839"/>
                </a:solidFill>
                <a:latin typeface="+mn-lt"/>
                <a:cs typeface="+mn-cs"/>
              </a:rPr>
              <a:t>prawa majątkowe</a:t>
            </a:r>
            <a:endParaRPr lang="pl-PL" sz="2000" dirty="0" smtClean="0">
              <a:solidFill>
                <a:srgbClr val="9C4839"/>
              </a:solidFill>
              <a:latin typeface="+mn-lt"/>
              <a:cs typeface="+mn-cs"/>
            </a:endParaRPr>
          </a:p>
        </p:txBody>
      </p:sp>
      <p:sp>
        <p:nvSpPr>
          <p:cNvPr id="15" name="pole tekstowe 14"/>
          <p:cNvSpPr txBox="1"/>
          <p:nvPr/>
        </p:nvSpPr>
        <p:spPr>
          <a:xfrm>
            <a:off x="4716016" y="2924944"/>
            <a:ext cx="4032448" cy="523220"/>
          </a:xfrm>
          <a:prstGeom prst="rect">
            <a:avLst/>
          </a:prstGeom>
          <a:noFill/>
        </p:spPr>
        <p:txBody>
          <a:bodyPr wrap="square" rtlCol="0">
            <a:spAutoFit/>
          </a:bodyPr>
          <a:lstStyle/>
          <a:p>
            <a:r>
              <a:rPr lang="pl-PL" sz="2800" dirty="0" smtClean="0">
                <a:solidFill>
                  <a:srgbClr val="9C4839"/>
                </a:solidFill>
                <a:latin typeface="+mn-lt"/>
                <a:cs typeface="+mn-cs"/>
              </a:rPr>
              <a:t>dozwolony użytek</a:t>
            </a:r>
            <a:endParaRPr lang="pl-PL" sz="4400" dirty="0" smtClean="0">
              <a:solidFill>
                <a:srgbClr val="9C4839"/>
              </a:solidFill>
              <a:latin typeface="+mn-lt"/>
              <a:cs typeface="+mn-cs"/>
            </a:endParaRPr>
          </a:p>
        </p:txBody>
      </p:sp>
      <p:sp>
        <p:nvSpPr>
          <p:cNvPr id="16" name="pole tekstowe 15"/>
          <p:cNvSpPr txBox="1"/>
          <p:nvPr/>
        </p:nvSpPr>
        <p:spPr>
          <a:xfrm>
            <a:off x="2843808" y="4149080"/>
            <a:ext cx="1872208" cy="646331"/>
          </a:xfrm>
          <a:prstGeom prst="rect">
            <a:avLst/>
          </a:prstGeom>
          <a:noFill/>
        </p:spPr>
        <p:txBody>
          <a:bodyPr wrap="square" rtlCol="0">
            <a:spAutoFit/>
          </a:bodyPr>
          <a:lstStyle/>
          <a:p>
            <a:r>
              <a:rPr lang="pl-PL" sz="3600" dirty="0" smtClean="0">
                <a:solidFill>
                  <a:srgbClr val="9C4839"/>
                </a:solidFill>
                <a:latin typeface="+mn-lt"/>
                <a:cs typeface="+mn-cs"/>
              </a:rPr>
              <a:t>ustawa</a:t>
            </a:r>
            <a:endParaRPr lang="pl-PL" sz="2800" dirty="0" smtClean="0">
              <a:solidFill>
                <a:srgbClr val="9C4839"/>
              </a:solidFill>
              <a:latin typeface="+mn-lt"/>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pole tekstowe 3"/>
          <p:cNvSpPr txBox="1">
            <a:spLocks noChangeArrowheads="1"/>
          </p:cNvSpPr>
          <p:nvPr/>
        </p:nvSpPr>
        <p:spPr bwMode="auto">
          <a:xfrm>
            <a:off x="695447" y="3356992"/>
            <a:ext cx="7929562" cy="2492990"/>
          </a:xfrm>
          <a:prstGeom prst="rect">
            <a:avLst/>
          </a:prstGeom>
          <a:noFill/>
          <a:ln w="9525">
            <a:noFill/>
            <a:miter lim="800000"/>
            <a:headEnd/>
            <a:tailEnd/>
          </a:ln>
        </p:spPr>
        <p:txBody>
          <a:bodyPr>
            <a:spAutoFit/>
          </a:bodyPr>
          <a:lstStyle/>
          <a:p>
            <a:r>
              <a:rPr lang="en-US" sz="2000" dirty="0">
                <a:solidFill>
                  <a:srgbClr val="9C4839"/>
                </a:solidFill>
              </a:rPr>
              <a:t>When at least forty-three million citizens download content from</a:t>
            </a:r>
          </a:p>
          <a:p>
            <a:r>
              <a:rPr lang="en-US" sz="2000" dirty="0">
                <a:solidFill>
                  <a:srgbClr val="9C4839"/>
                </a:solidFill>
              </a:rPr>
              <a:t>the Internet, and when they use tools to combine that content in </a:t>
            </a:r>
            <a:r>
              <a:rPr lang="en-US" sz="2000" dirty="0" smtClean="0">
                <a:solidFill>
                  <a:srgbClr val="9C4839"/>
                </a:solidFill>
              </a:rPr>
              <a:t>ways</a:t>
            </a:r>
            <a:r>
              <a:rPr lang="pl-PL" sz="2000" dirty="0" smtClean="0">
                <a:solidFill>
                  <a:srgbClr val="9C4839"/>
                </a:solidFill>
              </a:rPr>
              <a:t> </a:t>
            </a:r>
            <a:r>
              <a:rPr lang="en-US" sz="2000" dirty="0" smtClean="0">
                <a:solidFill>
                  <a:srgbClr val="9C4839"/>
                </a:solidFill>
              </a:rPr>
              <a:t>unauthorized </a:t>
            </a:r>
            <a:r>
              <a:rPr lang="en-US" sz="2000" dirty="0">
                <a:solidFill>
                  <a:srgbClr val="9C4839"/>
                </a:solidFill>
              </a:rPr>
              <a:t>by copyright holders, </a:t>
            </a:r>
            <a:r>
              <a:rPr lang="pl-PL" sz="2000" dirty="0" smtClean="0">
                <a:solidFill>
                  <a:srgbClr val="9C4839"/>
                </a:solidFill>
              </a:rPr>
              <a:t>(..) t</a:t>
            </a:r>
            <a:r>
              <a:rPr lang="en-US" sz="2000" dirty="0" smtClean="0">
                <a:solidFill>
                  <a:srgbClr val="9C4839"/>
                </a:solidFill>
              </a:rPr>
              <a:t>he </a:t>
            </a:r>
            <a:r>
              <a:rPr lang="en-US" sz="2000" dirty="0">
                <a:solidFill>
                  <a:srgbClr val="9C4839"/>
                </a:solidFill>
              </a:rPr>
              <a:t>first question should </a:t>
            </a:r>
            <a:r>
              <a:rPr lang="en-US" sz="2000" dirty="0" smtClean="0">
                <a:solidFill>
                  <a:srgbClr val="9C4839"/>
                </a:solidFill>
              </a:rPr>
              <a:t>be</a:t>
            </a:r>
            <a:r>
              <a:rPr lang="pl-PL" sz="2000" dirty="0" smtClean="0">
                <a:solidFill>
                  <a:srgbClr val="9C4839"/>
                </a:solidFill>
              </a:rPr>
              <a:t> </a:t>
            </a:r>
            <a:r>
              <a:rPr lang="en-US" sz="2000" dirty="0" smtClean="0">
                <a:solidFill>
                  <a:srgbClr val="9C4839"/>
                </a:solidFill>
              </a:rPr>
              <a:t>whether </a:t>
            </a:r>
            <a:r>
              <a:rPr lang="en-US" sz="2000" dirty="0">
                <a:solidFill>
                  <a:srgbClr val="9C4839"/>
                </a:solidFill>
              </a:rPr>
              <a:t>this particular prohibition is really necessary in order to </a:t>
            </a:r>
            <a:r>
              <a:rPr lang="en-US" sz="2000" dirty="0" smtClean="0">
                <a:solidFill>
                  <a:srgbClr val="9C4839"/>
                </a:solidFill>
              </a:rPr>
              <a:t>achieve</a:t>
            </a:r>
            <a:r>
              <a:rPr lang="pl-PL" sz="2000" dirty="0" smtClean="0">
                <a:solidFill>
                  <a:srgbClr val="9C4839"/>
                </a:solidFill>
              </a:rPr>
              <a:t> </a:t>
            </a:r>
            <a:r>
              <a:rPr lang="en-US" sz="2000" dirty="0" smtClean="0">
                <a:solidFill>
                  <a:srgbClr val="9C4839"/>
                </a:solidFill>
              </a:rPr>
              <a:t>the </a:t>
            </a:r>
            <a:r>
              <a:rPr lang="en-US" sz="2000" dirty="0">
                <a:solidFill>
                  <a:srgbClr val="9C4839"/>
                </a:solidFill>
              </a:rPr>
              <a:t>proper ends that copyright law serves. Is there another way </a:t>
            </a:r>
            <a:r>
              <a:rPr lang="en-US" sz="2000" dirty="0" smtClean="0">
                <a:solidFill>
                  <a:srgbClr val="9C4839"/>
                </a:solidFill>
              </a:rPr>
              <a:t>to</a:t>
            </a:r>
            <a:r>
              <a:rPr lang="pl-PL" sz="2000" dirty="0" smtClean="0">
                <a:solidFill>
                  <a:srgbClr val="9C4839"/>
                </a:solidFill>
              </a:rPr>
              <a:t> </a:t>
            </a:r>
            <a:r>
              <a:rPr lang="en-US" sz="2000" dirty="0" smtClean="0">
                <a:solidFill>
                  <a:srgbClr val="9C4839"/>
                </a:solidFill>
              </a:rPr>
              <a:t>assure </a:t>
            </a:r>
            <a:r>
              <a:rPr lang="en-US" sz="2000" dirty="0">
                <a:solidFill>
                  <a:srgbClr val="9C4839"/>
                </a:solidFill>
              </a:rPr>
              <a:t>that artists get paid without transforming forty-three </a:t>
            </a:r>
            <a:r>
              <a:rPr lang="en-US" sz="2000" dirty="0" smtClean="0">
                <a:solidFill>
                  <a:srgbClr val="9C4839"/>
                </a:solidFill>
              </a:rPr>
              <a:t>million</a:t>
            </a:r>
            <a:r>
              <a:rPr lang="pl-PL" sz="2000" dirty="0" smtClean="0">
                <a:solidFill>
                  <a:srgbClr val="9C4839"/>
                </a:solidFill>
              </a:rPr>
              <a:t> </a:t>
            </a:r>
            <a:r>
              <a:rPr lang="en-US" sz="2000" dirty="0" smtClean="0">
                <a:solidFill>
                  <a:srgbClr val="9C4839"/>
                </a:solidFill>
              </a:rPr>
              <a:t>Americans </a:t>
            </a:r>
            <a:r>
              <a:rPr lang="en-US" sz="2000" dirty="0">
                <a:solidFill>
                  <a:srgbClr val="9C4839"/>
                </a:solidFill>
              </a:rPr>
              <a:t>into felons? </a:t>
            </a:r>
            <a:endParaRPr lang="pl-PL" sz="2000" dirty="0" smtClean="0">
              <a:solidFill>
                <a:srgbClr val="9C4839"/>
              </a:solidFill>
            </a:endParaRPr>
          </a:p>
          <a:p>
            <a:pPr algn="r"/>
            <a:r>
              <a:rPr lang="pl-PL" sz="1200" dirty="0" smtClean="0">
                <a:solidFill>
                  <a:srgbClr val="9C4839"/>
                </a:solidFill>
              </a:rPr>
              <a:t>Lawrence Lessing, </a:t>
            </a:r>
            <a:r>
              <a:rPr lang="pl-PL" sz="1200" i="1" dirty="0" err="1" smtClean="0">
                <a:solidFill>
                  <a:srgbClr val="9C4839"/>
                </a:solidFill>
              </a:rPr>
              <a:t>Free</a:t>
            </a:r>
            <a:r>
              <a:rPr lang="pl-PL" sz="1200" i="1" dirty="0" smtClean="0">
                <a:solidFill>
                  <a:srgbClr val="9C4839"/>
                </a:solidFill>
              </a:rPr>
              <a:t> </a:t>
            </a:r>
            <a:r>
              <a:rPr lang="pl-PL" sz="1200" i="1" dirty="0" err="1" smtClean="0">
                <a:solidFill>
                  <a:srgbClr val="9C4839"/>
                </a:solidFill>
              </a:rPr>
              <a:t>Culture</a:t>
            </a:r>
            <a:r>
              <a:rPr lang="pl-PL" sz="1200" i="1" dirty="0" smtClean="0">
                <a:solidFill>
                  <a:srgbClr val="9C4839"/>
                </a:solidFill>
              </a:rPr>
              <a:t>  </a:t>
            </a:r>
            <a:r>
              <a:rPr lang="pl-PL" sz="1200" dirty="0" smtClean="0">
                <a:solidFill>
                  <a:srgbClr val="9C4839"/>
                </a:solidFill>
              </a:rPr>
              <a:t>2004</a:t>
            </a:r>
            <a:r>
              <a:rPr lang="pl-PL" sz="1200" i="1" dirty="0" smtClean="0">
                <a:solidFill>
                  <a:srgbClr val="9C4839"/>
                </a:solidFill>
              </a:rPr>
              <a:t>  </a:t>
            </a:r>
            <a:endParaRPr lang="pl-PL" i="1" dirty="0">
              <a:solidFill>
                <a:srgbClr val="9C4839"/>
              </a:solidFill>
            </a:endParaRPr>
          </a:p>
        </p:txBody>
      </p:sp>
      <p:sp>
        <p:nvSpPr>
          <p:cNvPr id="33796" name="pole tekstowe 4"/>
          <p:cNvSpPr txBox="1">
            <a:spLocks noChangeArrowheads="1"/>
          </p:cNvSpPr>
          <p:nvPr/>
        </p:nvSpPr>
        <p:spPr bwMode="auto">
          <a:xfrm>
            <a:off x="838322" y="781823"/>
            <a:ext cx="7643812" cy="1692771"/>
          </a:xfrm>
          <a:prstGeom prst="rect">
            <a:avLst/>
          </a:prstGeom>
          <a:noFill/>
          <a:ln w="9525">
            <a:noFill/>
            <a:miter lim="800000"/>
            <a:headEnd/>
            <a:tailEnd/>
          </a:ln>
        </p:spPr>
        <p:txBody>
          <a:bodyPr wrap="square">
            <a:spAutoFit/>
          </a:bodyPr>
          <a:lstStyle/>
          <a:p>
            <a:r>
              <a:rPr lang="en-US" sz="2000" dirty="0">
                <a:solidFill>
                  <a:srgbClr val="9C4839"/>
                </a:solidFill>
              </a:rPr>
              <a:t>The Internet is not the death of copyright, any more than radio and television were. It's just different. We need business models that respect the natural laws of the digital world instead of fighting them. </a:t>
            </a:r>
            <a:endParaRPr lang="pl-PL" sz="2000" dirty="0" smtClean="0">
              <a:solidFill>
                <a:srgbClr val="9C4839"/>
              </a:solidFill>
            </a:endParaRPr>
          </a:p>
          <a:p>
            <a:pPr algn="r"/>
            <a:r>
              <a:rPr lang="en-US" sz="1200" dirty="0" smtClean="0">
                <a:solidFill>
                  <a:srgbClr val="9C4839"/>
                </a:solidFill>
              </a:rPr>
              <a:t>Bruce </a:t>
            </a:r>
            <a:r>
              <a:rPr lang="en-US" sz="1200" dirty="0" err="1" smtClean="0">
                <a:solidFill>
                  <a:srgbClr val="9C4839"/>
                </a:solidFill>
              </a:rPr>
              <a:t>Schneier</a:t>
            </a:r>
            <a:r>
              <a:rPr lang="en-US" sz="1200" dirty="0" smtClean="0">
                <a:solidFill>
                  <a:srgbClr val="9C4839"/>
                </a:solidFill>
              </a:rPr>
              <a:t>. The Futility of Digital Copy Prevention</a:t>
            </a:r>
            <a:r>
              <a:rPr lang="pl-PL" sz="1200" dirty="0" smtClean="0">
                <a:solidFill>
                  <a:srgbClr val="9C4839"/>
                </a:solidFill>
              </a:rPr>
              <a:t>  15.05.2001</a:t>
            </a:r>
          </a:p>
          <a:p>
            <a:pPr algn="r"/>
            <a:r>
              <a:rPr lang="pl-PL" sz="1200" dirty="0" smtClean="0">
                <a:solidFill>
                  <a:srgbClr val="9C4839"/>
                </a:solidFill>
              </a:rPr>
              <a:t>https://www.schneier.com/crypto-gram-0105.html#3</a:t>
            </a:r>
            <a:endParaRPr lang="pl-PL" sz="1600" dirty="0">
              <a:solidFill>
                <a:srgbClr val="9C4839"/>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ytuł 3"/>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pl-PL" dirty="0" smtClean="0">
                <a:solidFill>
                  <a:srgbClr val="9C4839"/>
                </a:solidFill>
              </a:rPr>
              <a:t>Zabezpieczenia ???</a:t>
            </a:r>
          </a:p>
        </p:txBody>
      </p:sp>
      <p:sp>
        <p:nvSpPr>
          <p:cNvPr id="13" name="pole tekstowe 4"/>
          <p:cNvSpPr txBox="1">
            <a:spLocks noChangeArrowheads="1"/>
          </p:cNvSpPr>
          <p:nvPr/>
        </p:nvSpPr>
        <p:spPr bwMode="auto">
          <a:xfrm>
            <a:off x="500063" y="1857375"/>
            <a:ext cx="7572375" cy="3970338"/>
          </a:xfrm>
          <a:prstGeom prst="rect">
            <a:avLst/>
          </a:prstGeom>
          <a:noFill/>
          <a:ln w="9525">
            <a:noFill/>
            <a:miter lim="800000"/>
            <a:headEnd/>
            <a:tailEnd/>
          </a:ln>
        </p:spPr>
        <p:txBody>
          <a:bodyPr>
            <a:spAutoFit/>
          </a:bodyPr>
          <a:lstStyle/>
          <a:p>
            <a:r>
              <a:rPr lang="en-US" sz="2800" dirty="0">
                <a:solidFill>
                  <a:srgbClr val="9C4839"/>
                </a:solidFill>
              </a:rPr>
              <a:t>Fifteen years of software copy protection has taught us that, with enough motivation, any copy protection scheme </a:t>
            </a:r>
            <a:r>
              <a:rPr lang="en-US" sz="2800" dirty="0" smtClean="0">
                <a:solidFill>
                  <a:srgbClr val="9C4839"/>
                </a:solidFill>
              </a:rPr>
              <a:t>- </a:t>
            </a:r>
            <a:r>
              <a:rPr lang="en-US" sz="2800" dirty="0">
                <a:solidFill>
                  <a:srgbClr val="9C4839"/>
                </a:solidFill>
              </a:rPr>
              <a:t>even those based on hardware </a:t>
            </a:r>
            <a:r>
              <a:rPr lang="en-US" sz="2800" dirty="0" smtClean="0">
                <a:solidFill>
                  <a:srgbClr val="9C4839"/>
                </a:solidFill>
              </a:rPr>
              <a:t>- </a:t>
            </a:r>
            <a:r>
              <a:rPr lang="en-US" sz="2800" dirty="0">
                <a:solidFill>
                  <a:srgbClr val="9C4839"/>
                </a:solidFill>
              </a:rPr>
              <a:t>can be broken.</a:t>
            </a:r>
            <a:endParaRPr lang="pl-PL" sz="2800" dirty="0">
              <a:solidFill>
                <a:srgbClr val="9C4839"/>
              </a:solidFill>
            </a:endParaRPr>
          </a:p>
          <a:p>
            <a:endParaRPr lang="pl-PL" sz="2800" dirty="0">
              <a:solidFill>
                <a:srgbClr val="9C4839"/>
              </a:solidFill>
            </a:endParaRPr>
          </a:p>
          <a:p>
            <a:r>
              <a:rPr lang="en-US" sz="2800" dirty="0">
                <a:solidFill>
                  <a:srgbClr val="9C4839"/>
                </a:solidFill>
              </a:rPr>
              <a:t>Digital files cannot be made </a:t>
            </a:r>
            <a:r>
              <a:rPr lang="en-US" sz="2800" dirty="0" err="1">
                <a:solidFill>
                  <a:srgbClr val="9C4839"/>
                </a:solidFill>
              </a:rPr>
              <a:t>uncopyable</a:t>
            </a:r>
            <a:r>
              <a:rPr lang="en-US" sz="2800" dirty="0">
                <a:solidFill>
                  <a:srgbClr val="9C4839"/>
                </a:solidFill>
              </a:rPr>
              <a:t>, any more than water can be made not wet. </a:t>
            </a:r>
            <a:endParaRPr lang="pl-PL" sz="2800" dirty="0">
              <a:solidFill>
                <a:srgbClr val="9C4839"/>
              </a:solidFill>
            </a:endParaRPr>
          </a:p>
          <a:p>
            <a:endParaRPr lang="pl-PL" sz="2800" dirty="0">
              <a:solidFill>
                <a:srgbClr val="9C4839"/>
              </a:solidFill>
            </a:endParaRPr>
          </a:p>
          <a:p>
            <a:endParaRPr lang="pl-PL" sz="2800" dirty="0">
              <a:solidFill>
                <a:srgbClr val="9C4839"/>
              </a:solidFill>
            </a:endParaRPr>
          </a:p>
        </p:txBody>
      </p:sp>
      <p:sp>
        <p:nvSpPr>
          <p:cNvPr id="14" name="pole tekstowe 5"/>
          <p:cNvSpPr txBox="1">
            <a:spLocks noChangeArrowheads="1"/>
          </p:cNvSpPr>
          <p:nvPr/>
        </p:nvSpPr>
        <p:spPr bwMode="auto">
          <a:xfrm>
            <a:off x="2500313" y="6088063"/>
            <a:ext cx="6643687" cy="1015663"/>
          </a:xfrm>
          <a:prstGeom prst="rect">
            <a:avLst/>
          </a:prstGeom>
          <a:noFill/>
          <a:ln w="9525">
            <a:noFill/>
            <a:miter lim="800000"/>
            <a:headEnd/>
            <a:tailEnd/>
          </a:ln>
        </p:spPr>
        <p:txBody>
          <a:bodyPr>
            <a:spAutoFit/>
          </a:bodyPr>
          <a:lstStyle/>
          <a:p>
            <a:r>
              <a:rPr lang="en-US" sz="2400" baseline="30000" dirty="0">
                <a:solidFill>
                  <a:srgbClr val="9C4839"/>
                </a:solidFill>
              </a:rPr>
              <a:t>Bruce </a:t>
            </a:r>
            <a:r>
              <a:rPr lang="en-US" sz="2400" baseline="30000" dirty="0" err="1">
                <a:solidFill>
                  <a:srgbClr val="9C4839"/>
                </a:solidFill>
              </a:rPr>
              <a:t>Schneier</a:t>
            </a:r>
            <a:r>
              <a:rPr lang="en-US" sz="2400" baseline="30000" dirty="0">
                <a:solidFill>
                  <a:srgbClr val="9C4839"/>
                </a:solidFill>
              </a:rPr>
              <a:t>. The Futility of Digital Copy Prevention</a:t>
            </a:r>
            <a:r>
              <a:rPr lang="pl-PL" sz="2400" baseline="30000" dirty="0">
                <a:solidFill>
                  <a:srgbClr val="9C4839"/>
                </a:solidFill>
              </a:rPr>
              <a:t>  </a:t>
            </a:r>
            <a:r>
              <a:rPr lang="pl-PL" sz="2400" baseline="30000" dirty="0" smtClean="0">
                <a:solidFill>
                  <a:srgbClr val="9C4839"/>
                </a:solidFill>
              </a:rPr>
              <a:t>15.05.2001</a:t>
            </a:r>
          </a:p>
          <a:p>
            <a:r>
              <a:rPr lang="pl-PL" sz="2400" baseline="30000" dirty="0">
                <a:solidFill>
                  <a:srgbClr val="9C4839"/>
                </a:solidFill>
              </a:rPr>
              <a:t>https://www.schneier.com/crypto-gram-0105.html#3</a:t>
            </a:r>
          </a:p>
          <a:p>
            <a:endParaRPr lang="pl-PL" sz="2800" dirty="0">
              <a:solidFill>
                <a:srgbClr val="9C4839"/>
              </a:solidFill>
            </a:endParaRPr>
          </a:p>
        </p:txBody>
      </p:sp>
    </p:spTree>
    <p:extLst>
      <p:ext uri="{BB962C8B-B14F-4D97-AF65-F5344CB8AC3E}">
        <p14:creationId xmlns:p14="http://schemas.microsoft.com/office/powerpoint/2010/main" val="18758227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ytuł 1"/>
          <p:cNvSpPr>
            <a:spLocks noGrp="1"/>
          </p:cNvSpPr>
          <p:nvPr>
            <p:ph type="title"/>
          </p:nvPr>
        </p:nvSpPr>
        <p:spPr>
          <a:xfrm>
            <a:off x="357158" y="214290"/>
            <a:ext cx="8229600" cy="1143000"/>
          </a:xfrm>
        </p:spPr>
        <p:txBody>
          <a:bodyPr/>
          <a:lstStyle/>
          <a:p>
            <a:r>
              <a:rPr lang="pl-PL" dirty="0" smtClean="0">
                <a:solidFill>
                  <a:srgbClr val="9C4839"/>
                </a:solidFill>
              </a:rPr>
              <a:t>Jak to działa ?</a:t>
            </a:r>
          </a:p>
        </p:txBody>
      </p:sp>
      <p:pic>
        <p:nvPicPr>
          <p:cNvPr id="30722" name="Picture 2" descr="Msewtz Business Person Clip Art"/>
          <p:cNvPicPr>
            <a:picLocks noChangeAspect="1" noChangeArrowheads="1"/>
          </p:cNvPicPr>
          <p:nvPr/>
        </p:nvPicPr>
        <p:blipFill>
          <a:blip r:embed="rId2" cstate="print"/>
          <a:srcRect/>
          <a:stretch>
            <a:fillRect/>
          </a:stretch>
        </p:blipFill>
        <p:spPr bwMode="auto">
          <a:xfrm>
            <a:off x="4262441" y="1666879"/>
            <a:ext cx="723900" cy="942975"/>
          </a:xfrm>
          <a:prstGeom prst="rect">
            <a:avLst/>
          </a:prstGeom>
          <a:noFill/>
          <a:ln w="9525">
            <a:noFill/>
            <a:miter lim="800000"/>
            <a:headEnd/>
            <a:tailEnd/>
          </a:ln>
        </p:spPr>
      </p:pic>
      <p:pic>
        <p:nvPicPr>
          <p:cNvPr id="30723" name="Picture 4" descr="Female User Icon Clip Art"/>
          <p:cNvPicPr>
            <a:picLocks noChangeAspect="1" noChangeArrowheads="1"/>
          </p:cNvPicPr>
          <p:nvPr/>
        </p:nvPicPr>
        <p:blipFill>
          <a:blip r:embed="rId3" cstate="print"/>
          <a:srcRect/>
          <a:stretch>
            <a:fillRect/>
          </a:stretch>
        </p:blipFill>
        <p:spPr bwMode="auto">
          <a:xfrm>
            <a:off x="976294" y="2881312"/>
            <a:ext cx="952500" cy="952500"/>
          </a:xfrm>
          <a:prstGeom prst="rect">
            <a:avLst/>
          </a:prstGeom>
          <a:noFill/>
          <a:ln w="9525">
            <a:noFill/>
            <a:miter lim="800000"/>
            <a:headEnd/>
            <a:tailEnd/>
          </a:ln>
        </p:spPr>
      </p:pic>
      <p:pic>
        <p:nvPicPr>
          <p:cNvPr id="30724" name="Picture 6" descr="http://t0.gstatic.com/images?q=tbn:n8fACU6501HDJM:http://www.findlostfriendsonline.com/images/male_user_icon.png"/>
          <p:cNvPicPr>
            <a:picLocks noChangeAspect="1" noChangeArrowheads="1"/>
          </p:cNvPicPr>
          <p:nvPr/>
        </p:nvPicPr>
        <p:blipFill>
          <a:blip r:embed="rId4" cstate="print"/>
          <a:srcRect/>
          <a:stretch>
            <a:fillRect/>
          </a:stretch>
        </p:blipFill>
        <p:spPr bwMode="auto">
          <a:xfrm>
            <a:off x="2047878" y="5453066"/>
            <a:ext cx="1057275" cy="1057275"/>
          </a:xfrm>
          <a:prstGeom prst="rect">
            <a:avLst/>
          </a:prstGeom>
          <a:noFill/>
          <a:ln w="9525">
            <a:noFill/>
            <a:miter lim="800000"/>
            <a:headEnd/>
            <a:tailEnd/>
          </a:ln>
        </p:spPr>
      </p:pic>
      <p:pic>
        <p:nvPicPr>
          <p:cNvPr id="30725" name="Picture 4" descr="Female User Icon Clip Art"/>
          <p:cNvPicPr>
            <a:picLocks noChangeAspect="1" noChangeArrowheads="1"/>
          </p:cNvPicPr>
          <p:nvPr/>
        </p:nvPicPr>
        <p:blipFill>
          <a:blip r:embed="rId3" cstate="print"/>
          <a:srcRect/>
          <a:stretch>
            <a:fillRect/>
          </a:stretch>
        </p:blipFill>
        <p:spPr bwMode="auto">
          <a:xfrm>
            <a:off x="5834066" y="3238504"/>
            <a:ext cx="952500" cy="952500"/>
          </a:xfrm>
          <a:prstGeom prst="rect">
            <a:avLst/>
          </a:prstGeom>
          <a:noFill/>
          <a:ln w="9525">
            <a:noFill/>
            <a:miter lim="800000"/>
            <a:headEnd/>
            <a:tailEnd/>
          </a:ln>
        </p:spPr>
      </p:pic>
      <p:pic>
        <p:nvPicPr>
          <p:cNvPr id="30726" name="Picture 6" descr="http://t0.gstatic.com/images?q=tbn:n8fACU6501HDJM:http://www.findlostfriendsonline.com/images/male_user_icon.png"/>
          <p:cNvPicPr>
            <a:picLocks noChangeAspect="1" noChangeArrowheads="1"/>
          </p:cNvPicPr>
          <p:nvPr/>
        </p:nvPicPr>
        <p:blipFill>
          <a:blip r:embed="rId4" cstate="print"/>
          <a:srcRect/>
          <a:stretch>
            <a:fillRect/>
          </a:stretch>
        </p:blipFill>
        <p:spPr bwMode="auto">
          <a:xfrm>
            <a:off x="6429388" y="5429264"/>
            <a:ext cx="1057275" cy="1057275"/>
          </a:xfrm>
          <a:prstGeom prst="rect">
            <a:avLst/>
          </a:prstGeom>
          <a:noFill/>
          <a:ln w="9525">
            <a:noFill/>
            <a:miter lim="800000"/>
            <a:headEnd/>
            <a:tailEnd/>
          </a:ln>
        </p:spPr>
      </p:pic>
      <p:cxnSp>
        <p:nvCxnSpPr>
          <p:cNvPr id="12" name="Łącznik prosty ze strzałką 11"/>
          <p:cNvCxnSpPr>
            <a:stCxn id="30722" idx="1"/>
            <a:endCxn id="30723" idx="0"/>
          </p:cNvCxnSpPr>
          <p:nvPr/>
        </p:nvCxnSpPr>
        <p:spPr>
          <a:xfrm rot="10800000" flipV="1">
            <a:off x="1452545" y="2138366"/>
            <a:ext cx="2809897" cy="74294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4" name="Łącznik prosty ze strzałką 13"/>
          <p:cNvCxnSpPr>
            <a:stCxn id="30722" idx="2"/>
          </p:cNvCxnSpPr>
          <p:nvPr/>
        </p:nvCxnSpPr>
        <p:spPr>
          <a:xfrm rot="5400000">
            <a:off x="2178847" y="3536160"/>
            <a:ext cx="3371850" cy="151923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6" name="Łącznik prosty ze strzałką 15"/>
          <p:cNvCxnSpPr>
            <a:endCxn id="30723" idx="2"/>
          </p:cNvCxnSpPr>
          <p:nvPr/>
        </p:nvCxnSpPr>
        <p:spPr>
          <a:xfrm rot="16200000" flipV="1">
            <a:off x="1204903" y="4081453"/>
            <a:ext cx="1619254" cy="1123972"/>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8" name="Łącznik prosty ze strzałką 17"/>
          <p:cNvCxnSpPr/>
          <p:nvPr/>
        </p:nvCxnSpPr>
        <p:spPr>
          <a:xfrm flipV="1">
            <a:off x="3105153" y="3714754"/>
            <a:ext cx="2728913" cy="2266950"/>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20" name="Łącznik prosty ze strzałką 19"/>
          <p:cNvCxnSpPr>
            <a:stCxn id="30725" idx="2"/>
            <a:endCxn id="30726" idx="1"/>
          </p:cNvCxnSpPr>
          <p:nvPr/>
        </p:nvCxnSpPr>
        <p:spPr>
          <a:xfrm rot="16200000" flipH="1">
            <a:off x="5486403" y="5014917"/>
            <a:ext cx="1766898" cy="119072"/>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22" name="Łącznik prosty ze strzałką 21"/>
          <p:cNvCxnSpPr>
            <a:stCxn id="30726" idx="1"/>
            <a:endCxn id="30724" idx="3"/>
          </p:cNvCxnSpPr>
          <p:nvPr/>
        </p:nvCxnSpPr>
        <p:spPr>
          <a:xfrm rot="10800000" flipV="1">
            <a:off x="3105154" y="5957902"/>
            <a:ext cx="3324235" cy="23802"/>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24" name="Łącznik prosty ze strzałką 23"/>
          <p:cNvCxnSpPr>
            <a:stCxn id="30725" idx="1"/>
            <a:endCxn id="30723" idx="3"/>
          </p:cNvCxnSpPr>
          <p:nvPr/>
        </p:nvCxnSpPr>
        <p:spPr>
          <a:xfrm rot="10800000">
            <a:off x="1928794" y="3357562"/>
            <a:ext cx="3905272" cy="357192"/>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68" name="Łącznik prosty ze strzałką 67"/>
          <p:cNvCxnSpPr>
            <a:stCxn id="4098" idx="1"/>
            <a:endCxn id="30722" idx="3"/>
          </p:cNvCxnSpPr>
          <p:nvPr/>
        </p:nvCxnSpPr>
        <p:spPr bwMode="auto">
          <a:xfrm flipH="1" flipV="1">
            <a:off x="4986341" y="2138367"/>
            <a:ext cx="2540803" cy="758572"/>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0" name="Łącznik prosty ze strzałką 69"/>
          <p:cNvCxnSpPr>
            <a:stCxn id="4098" idx="2"/>
            <a:endCxn id="30726" idx="0"/>
          </p:cNvCxnSpPr>
          <p:nvPr/>
        </p:nvCxnSpPr>
        <p:spPr bwMode="auto">
          <a:xfrm flipH="1">
            <a:off x="6958026" y="3506539"/>
            <a:ext cx="1178718" cy="1922725"/>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pic>
        <p:nvPicPr>
          <p:cNvPr id="4098" name="Picture 2" descr="http://icons.iconarchive.com/icons/icondesigner.net/hyperion/128/3D-Library-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27144" y="2287338"/>
            <a:ext cx="1219200" cy="12192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par>
                                <p:cTn id="8" presetID="5"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heckerboard(across)">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diamond(in)">
                                      <p:cBhvr>
                                        <p:cTn id="15" dur="1000"/>
                                        <p:tgtEl>
                                          <p:spTgt spid="24"/>
                                        </p:tgtEl>
                                      </p:cBhvr>
                                    </p:animEffect>
                                  </p:childTnLst>
                                </p:cTn>
                              </p:par>
                              <p:par>
                                <p:cTn id="16" presetID="8"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diamond(in)">
                                      <p:cBhvr>
                                        <p:cTn id="18" dur="1000"/>
                                        <p:tgtEl>
                                          <p:spTgt spid="18"/>
                                        </p:tgtEl>
                                      </p:cBhvr>
                                    </p:animEffect>
                                  </p:childTnLst>
                                </p:cTn>
                              </p:par>
                              <p:par>
                                <p:cTn id="19" presetID="8" presetClass="entr" presetSubtype="16"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diamond(in)">
                                      <p:cBhvr>
                                        <p:cTn id="21" dur="1000"/>
                                        <p:tgtEl>
                                          <p:spTgt spid="20"/>
                                        </p:tgtEl>
                                      </p:cBhvr>
                                    </p:animEffect>
                                  </p:childTnLst>
                                </p:cTn>
                              </p:par>
                              <p:par>
                                <p:cTn id="22" presetID="8" presetClass="entr" presetSubtype="16"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diamond(in)">
                                      <p:cBhvr>
                                        <p:cTn id="24" dur="1000"/>
                                        <p:tgtEl>
                                          <p:spTgt spid="22"/>
                                        </p:tgtEl>
                                      </p:cBhvr>
                                    </p:animEffect>
                                  </p:childTnLst>
                                </p:cTn>
                              </p:par>
                              <p:par>
                                <p:cTn id="25" presetID="8"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diamond(in)">
                                      <p:cBhvr>
                                        <p:cTn id="2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ytuł 1"/>
          <p:cNvSpPr>
            <a:spLocks noGrp="1"/>
          </p:cNvSpPr>
          <p:nvPr>
            <p:ph type="title"/>
          </p:nvPr>
        </p:nvSpPr>
        <p:spPr>
          <a:xfrm>
            <a:off x="428625" y="285750"/>
            <a:ext cx="8229600" cy="1143000"/>
          </a:xfrm>
        </p:spPr>
        <p:txBody>
          <a:bodyPr/>
          <a:lstStyle/>
          <a:p>
            <a:r>
              <a:rPr lang="pl-PL" dirty="0" smtClean="0">
                <a:solidFill>
                  <a:srgbClr val="9C4839"/>
                </a:solidFill>
              </a:rPr>
              <a:t>Jak mogłoby działać?</a:t>
            </a:r>
          </a:p>
        </p:txBody>
      </p:sp>
      <p:pic>
        <p:nvPicPr>
          <p:cNvPr id="35843" name="Picture 2" descr="Msewtz Business Person Clip Art"/>
          <p:cNvPicPr>
            <a:picLocks noChangeAspect="1" noChangeArrowheads="1"/>
          </p:cNvPicPr>
          <p:nvPr/>
        </p:nvPicPr>
        <p:blipFill>
          <a:blip r:embed="rId2" cstate="print"/>
          <a:srcRect/>
          <a:stretch>
            <a:fillRect/>
          </a:stretch>
        </p:blipFill>
        <p:spPr bwMode="auto">
          <a:xfrm>
            <a:off x="6500807" y="1263647"/>
            <a:ext cx="723900" cy="942975"/>
          </a:xfrm>
          <a:prstGeom prst="rect">
            <a:avLst/>
          </a:prstGeom>
          <a:noFill/>
          <a:ln w="9525">
            <a:noFill/>
            <a:miter lim="800000"/>
            <a:headEnd/>
            <a:tailEnd/>
          </a:ln>
        </p:spPr>
      </p:pic>
      <p:pic>
        <p:nvPicPr>
          <p:cNvPr id="35844" name="Picture 4" descr="Female User Icon Clip Art"/>
          <p:cNvPicPr>
            <a:picLocks noChangeAspect="1" noChangeArrowheads="1"/>
          </p:cNvPicPr>
          <p:nvPr/>
        </p:nvPicPr>
        <p:blipFill>
          <a:blip r:embed="rId3" cstate="print"/>
          <a:srcRect/>
          <a:stretch>
            <a:fillRect/>
          </a:stretch>
        </p:blipFill>
        <p:spPr bwMode="auto">
          <a:xfrm>
            <a:off x="1142994" y="2049459"/>
            <a:ext cx="952500" cy="952500"/>
          </a:xfrm>
          <a:prstGeom prst="rect">
            <a:avLst/>
          </a:prstGeom>
          <a:noFill/>
          <a:ln w="9525">
            <a:noFill/>
            <a:miter lim="800000"/>
            <a:headEnd/>
            <a:tailEnd/>
          </a:ln>
        </p:spPr>
      </p:pic>
      <p:pic>
        <p:nvPicPr>
          <p:cNvPr id="35845" name="Picture 6" descr="http://t0.gstatic.com/images?q=tbn:n8fACU6501HDJM:http://www.findlostfriendsonline.com/images/male_user_icon.png"/>
          <p:cNvPicPr>
            <a:picLocks noChangeAspect="1" noChangeArrowheads="1"/>
          </p:cNvPicPr>
          <p:nvPr/>
        </p:nvPicPr>
        <p:blipFill>
          <a:blip r:embed="rId4" cstate="print"/>
          <a:srcRect/>
          <a:stretch>
            <a:fillRect/>
          </a:stretch>
        </p:blipFill>
        <p:spPr bwMode="auto">
          <a:xfrm>
            <a:off x="1071557" y="5407022"/>
            <a:ext cx="1057275" cy="1057275"/>
          </a:xfrm>
          <a:prstGeom prst="rect">
            <a:avLst/>
          </a:prstGeom>
          <a:noFill/>
          <a:ln w="9525">
            <a:noFill/>
            <a:miter lim="800000"/>
            <a:headEnd/>
            <a:tailEnd/>
          </a:ln>
        </p:spPr>
      </p:pic>
      <p:pic>
        <p:nvPicPr>
          <p:cNvPr id="35846" name="Picture 4" descr="Female User Icon Clip Art"/>
          <p:cNvPicPr>
            <a:picLocks noChangeAspect="1" noChangeArrowheads="1"/>
          </p:cNvPicPr>
          <p:nvPr/>
        </p:nvPicPr>
        <p:blipFill>
          <a:blip r:embed="rId3" cstate="print"/>
          <a:srcRect/>
          <a:stretch>
            <a:fillRect/>
          </a:stretch>
        </p:blipFill>
        <p:spPr bwMode="auto">
          <a:xfrm>
            <a:off x="6857994" y="3692522"/>
            <a:ext cx="952500" cy="952500"/>
          </a:xfrm>
          <a:prstGeom prst="rect">
            <a:avLst/>
          </a:prstGeom>
          <a:noFill/>
          <a:ln w="9525">
            <a:noFill/>
            <a:miter lim="800000"/>
            <a:headEnd/>
            <a:tailEnd/>
          </a:ln>
        </p:spPr>
      </p:pic>
      <p:pic>
        <p:nvPicPr>
          <p:cNvPr id="35847" name="Picture 6" descr="http://t0.gstatic.com/images?q=tbn:n8fACU6501HDJM:http://www.findlostfriendsonline.com/images/male_user_icon.png"/>
          <p:cNvPicPr>
            <a:picLocks noChangeAspect="1" noChangeArrowheads="1"/>
          </p:cNvPicPr>
          <p:nvPr/>
        </p:nvPicPr>
        <p:blipFill>
          <a:blip r:embed="rId4" cstate="print"/>
          <a:srcRect/>
          <a:stretch>
            <a:fillRect/>
          </a:stretch>
        </p:blipFill>
        <p:spPr bwMode="auto">
          <a:xfrm>
            <a:off x="5857869" y="5549897"/>
            <a:ext cx="1057275" cy="1057275"/>
          </a:xfrm>
          <a:prstGeom prst="rect">
            <a:avLst/>
          </a:prstGeom>
          <a:noFill/>
          <a:ln w="9525">
            <a:noFill/>
            <a:miter lim="800000"/>
            <a:headEnd/>
            <a:tailEnd/>
          </a:ln>
        </p:spPr>
      </p:pic>
      <p:cxnSp>
        <p:nvCxnSpPr>
          <p:cNvPr id="14" name="Łącznik prosty ze strzałką 13"/>
          <p:cNvCxnSpPr>
            <a:endCxn id="21" idx="0"/>
          </p:cNvCxnSpPr>
          <p:nvPr/>
        </p:nvCxnSpPr>
        <p:spPr>
          <a:xfrm flipH="1">
            <a:off x="4493413" y="2206622"/>
            <a:ext cx="2369344" cy="959272"/>
          </a:xfrm>
          <a:prstGeom prst="straightConnector1">
            <a:avLst/>
          </a:prstGeom>
          <a:ln w="76200">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6" name="Łącznik prosty ze strzałką 15"/>
          <p:cNvCxnSpPr/>
          <p:nvPr/>
        </p:nvCxnSpPr>
        <p:spPr>
          <a:xfrm rot="5400000" flipH="1" flipV="1">
            <a:off x="407187" y="4194966"/>
            <a:ext cx="2405063" cy="19050"/>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8" name="Łącznik prosty ze strzałką 17"/>
          <p:cNvCxnSpPr/>
          <p:nvPr/>
        </p:nvCxnSpPr>
        <p:spPr>
          <a:xfrm flipV="1">
            <a:off x="2128832" y="4168772"/>
            <a:ext cx="4729162" cy="1766887"/>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20" name="Łącznik prosty ze strzałką 19"/>
          <p:cNvCxnSpPr/>
          <p:nvPr/>
        </p:nvCxnSpPr>
        <p:spPr>
          <a:xfrm rot="5400000">
            <a:off x="6407938" y="4623591"/>
            <a:ext cx="904875" cy="947737"/>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22" name="Łącznik prosty ze strzałką 21"/>
          <p:cNvCxnSpPr/>
          <p:nvPr/>
        </p:nvCxnSpPr>
        <p:spPr>
          <a:xfrm rot="10800000">
            <a:off x="2128832" y="5935659"/>
            <a:ext cx="3729037" cy="142875"/>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24" name="Łącznik prosty ze strzałką 23"/>
          <p:cNvCxnSpPr>
            <a:endCxn id="21" idx="3"/>
          </p:cNvCxnSpPr>
          <p:nvPr/>
        </p:nvCxnSpPr>
        <p:spPr>
          <a:xfrm flipH="1" flipV="1">
            <a:off x="5103013" y="3775495"/>
            <a:ext cx="1754982" cy="393277"/>
          </a:xfrm>
          <a:prstGeom prst="straightConnector1">
            <a:avLst/>
          </a:prstGeom>
          <a:ln w="76200">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43" name="Łącznik prosty ze strzałką 42"/>
          <p:cNvCxnSpPr/>
          <p:nvPr/>
        </p:nvCxnSpPr>
        <p:spPr>
          <a:xfrm rot="16200000" flipH="1">
            <a:off x="6355551" y="2713828"/>
            <a:ext cx="1485900" cy="471487"/>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cxnSp>
        <p:nvCxnSpPr>
          <p:cNvPr id="46" name="Łącznik prosty ze strzałką 45"/>
          <p:cNvCxnSpPr>
            <a:stCxn id="21" idx="1"/>
          </p:cNvCxnSpPr>
          <p:nvPr/>
        </p:nvCxnSpPr>
        <p:spPr>
          <a:xfrm flipH="1" flipV="1">
            <a:off x="2095494" y="2525710"/>
            <a:ext cx="1788319" cy="1249785"/>
          </a:xfrm>
          <a:prstGeom prst="straightConnector1">
            <a:avLst/>
          </a:prstGeom>
          <a:ln w="76200">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49" name="Łącznik prosty ze strzałką 48"/>
          <p:cNvCxnSpPr>
            <a:stCxn id="21" idx="1"/>
          </p:cNvCxnSpPr>
          <p:nvPr/>
        </p:nvCxnSpPr>
        <p:spPr>
          <a:xfrm flipH="1">
            <a:off x="1600194" y="3775495"/>
            <a:ext cx="2283619" cy="1631527"/>
          </a:xfrm>
          <a:prstGeom prst="straightConnector1">
            <a:avLst/>
          </a:prstGeom>
          <a:ln w="76200">
            <a:headEnd type="arrow" w="med" len="med"/>
            <a:tailEnd type="arrow" w="med" len="med"/>
          </a:ln>
        </p:spPr>
        <p:style>
          <a:lnRef idx="3">
            <a:schemeClr val="accent2"/>
          </a:lnRef>
          <a:fillRef idx="0">
            <a:schemeClr val="accent2"/>
          </a:fillRef>
          <a:effectRef idx="2">
            <a:schemeClr val="accent2"/>
          </a:effectRef>
          <a:fontRef idx="minor">
            <a:schemeClr val="tx1"/>
          </a:fontRef>
        </p:style>
      </p:cxnSp>
      <p:pic>
        <p:nvPicPr>
          <p:cNvPr id="21" name="Picture 2" descr="http://icons.iconarchive.com/icons/icondesigner.net/hyperion/128/3D-Library-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3813" y="3165894"/>
            <a:ext cx="1219200" cy="12192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ox(in)">
                                      <p:cBhvr>
                                        <p:cTn id="7" dur="500"/>
                                        <p:tgtEl>
                                          <p:spTgt spid="46"/>
                                        </p:tgtEl>
                                      </p:cBhvr>
                                    </p:animEffect>
                                  </p:childTnLst>
                                </p:cTn>
                              </p:par>
                              <p:par>
                                <p:cTn id="8" presetID="4" presetClass="entr" presetSubtype="16"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box(in)">
                                      <p:cBhvr>
                                        <p:cTn id="10" dur="500"/>
                                        <p:tgtEl>
                                          <p:spTgt spid="49"/>
                                        </p:tgtEl>
                                      </p:cBhvr>
                                    </p:animEffect>
                                  </p:childTnLst>
                                </p:cTn>
                              </p:par>
                              <p:par>
                                <p:cTn id="11" presetID="4" presetClass="entr" presetSubtype="16"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ox(in)">
                                      <p:cBhvr>
                                        <p:cTn id="13" dur="500"/>
                                        <p:tgtEl>
                                          <p:spTgt spid="24"/>
                                        </p:tgtEl>
                                      </p:cBhvr>
                                    </p:animEffect>
                                  </p:childTnLst>
                                </p:cTn>
                              </p:par>
                              <p:par>
                                <p:cTn id="14" presetID="4" presetClass="entr" presetSubtype="16"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219" y="332657"/>
            <a:ext cx="8208205" cy="6336704"/>
          </a:xfrm>
          <a:prstGeom prst="rect">
            <a:avLst/>
          </a:prstGeom>
        </p:spPr>
      </p:pic>
      <p:sp>
        <p:nvSpPr>
          <p:cNvPr id="4" name="pole tekstowe 3"/>
          <p:cNvSpPr txBox="1"/>
          <p:nvPr/>
        </p:nvSpPr>
        <p:spPr>
          <a:xfrm>
            <a:off x="467544" y="4941168"/>
            <a:ext cx="5832648" cy="95410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l-PL" sz="2800" dirty="0" smtClean="0"/>
              <a:t>Znajdź w swojej bibliotece</a:t>
            </a:r>
          </a:p>
          <a:p>
            <a:r>
              <a:rPr lang="pl-PL" sz="2800" dirty="0" smtClean="0"/>
              <a:t>http://digitallibrary.youruniversity.edu</a:t>
            </a:r>
            <a:endParaRPr lang="pl-PL" sz="2800" dirty="0"/>
          </a:p>
        </p:txBody>
      </p:sp>
    </p:spTree>
    <p:extLst>
      <p:ext uri="{BB962C8B-B14F-4D97-AF65-F5344CB8AC3E}">
        <p14:creationId xmlns:p14="http://schemas.microsoft.com/office/powerpoint/2010/main" val="38073796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ytuł 1"/>
          <p:cNvSpPr>
            <a:spLocks noGrp="1"/>
          </p:cNvSpPr>
          <p:nvPr>
            <p:ph type="title"/>
          </p:nvPr>
        </p:nvSpPr>
        <p:spPr>
          <a:xfrm>
            <a:off x="496156" y="404664"/>
            <a:ext cx="8229600" cy="1440160"/>
          </a:xfrm>
        </p:spPr>
        <p:txBody>
          <a:bodyPr>
            <a:normAutofit fontScale="90000"/>
          </a:bodyPr>
          <a:lstStyle/>
          <a:p>
            <a:r>
              <a:rPr lang="pl-PL" dirty="0" smtClean="0">
                <a:solidFill>
                  <a:srgbClr val="9C4839"/>
                </a:solidFill>
              </a:rPr>
              <a:t>A może…</a:t>
            </a:r>
            <a:br>
              <a:rPr lang="pl-PL" dirty="0" smtClean="0">
                <a:solidFill>
                  <a:srgbClr val="9C4839"/>
                </a:solidFill>
              </a:rPr>
            </a:br>
            <a:r>
              <a:rPr lang="pl-PL" dirty="0" err="1" smtClean="0">
                <a:solidFill>
                  <a:srgbClr val="9C4839"/>
                </a:solidFill>
              </a:rPr>
              <a:t>Społecznościowa</a:t>
            </a:r>
            <a:r>
              <a:rPr lang="pl-PL" dirty="0" smtClean="0">
                <a:solidFill>
                  <a:srgbClr val="9C4839"/>
                </a:solidFill>
              </a:rPr>
              <a:t> Biblioteka Cyfrowa</a:t>
            </a:r>
          </a:p>
        </p:txBody>
      </p:sp>
      <p:sp>
        <p:nvSpPr>
          <p:cNvPr id="3" name="pole tekstowe 2"/>
          <p:cNvSpPr txBox="1"/>
          <p:nvPr/>
        </p:nvSpPr>
        <p:spPr>
          <a:xfrm>
            <a:off x="686520" y="2132856"/>
            <a:ext cx="7848872" cy="2215991"/>
          </a:xfrm>
          <a:prstGeom prst="rect">
            <a:avLst/>
          </a:prstGeom>
          <a:noFill/>
        </p:spPr>
        <p:txBody>
          <a:bodyPr wrap="square" rtlCol="0">
            <a:spAutoFit/>
          </a:bodyPr>
          <a:lstStyle/>
          <a:p>
            <a:pPr marL="285750" indent="-285750">
              <a:buFont typeface="Arial" panose="020B0604020202020204" pitchFamily="34" charset="0"/>
              <a:buChar char="•"/>
            </a:pPr>
            <a:r>
              <a:rPr lang="pl-PL" sz="2400" dirty="0" smtClean="0">
                <a:solidFill>
                  <a:srgbClr val="9C4839"/>
                </a:solidFill>
              </a:rPr>
              <a:t>Obiekty </a:t>
            </a:r>
            <a:r>
              <a:rPr lang="pl-PL" sz="2400" dirty="0" err="1" smtClean="0">
                <a:solidFill>
                  <a:srgbClr val="9C4839"/>
                </a:solidFill>
              </a:rPr>
              <a:t>zdigitalizowane</a:t>
            </a:r>
            <a:r>
              <a:rPr lang="pl-PL" sz="2400" dirty="0" smtClean="0">
                <a:solidFill>
                  <a:srgbClr val="9C4839"/>
                </a:solidFill>
              </a:rPr>
              <a:t> i deponowane przez studentów, czytelników, autorów, wydawców</a:t>
            </a:r>
          </a:p>
          <a:p>
            <a:pPr marL="285750" indent="-285750">
              <a:buFont typeface="Arial" panose="020B0604020202020204" pitchFamily="34" charset="0"/>
              <a:buChar char="•"/>
            </a:pPr>
            <a:r>
              <a:rPr lang="pl-PL" sz="2400" dirty="0" smtClean="0">
                <a:solidFill>
                  <a:srgbClr val="9C4839"/>
                </a:solidFill>
              </a:rPr>
              <a:t>Łatwy dostęp do treści cyfrowej – opłaty?</a:t>
            </a:r>
          </a:p>
          <a:p>
            <a:pPr marL="285750" indent="-285750">
              <a:buFont typeface="Arial" panose="020B0604020202020204" pitchFamily="34" charset="0"/>
              <a:buChar char="•"/>
            </a:pPr>
            <a:r>
              <a:rPr lang="pl-PL" sz="2400" dirty="0" smtClean="0">
                <a:solidFill>
                  <a:srgbClr val="9C4839"/>
                </a:solidFill>
              </a:rPr>
              <a:t>Różne formaty (PDF, </a:t>
            </a:r>
            <a:r>
              <a:rPr lang="pl-PL" sz="2400" dirty="0" err="1" smtClean="0">
                <a:solidFill>
                  <a:srgbClr val="9C4839"/>
                </a:solidFill>
              </a:rPr>
              <a:t>DjVu</a:t>
            </a:r>
            <a:r>
              <a:rPr lang="pl-PL" sz="2400" dirty="0" smtClean="0">
                <a:solidFill>
                  <a:srgbClr val="9C4839"/>
                </a:solidFill>
              </a:rPr>
              <a:t>, txt, </a:t>
            </a:r>
            <a:r>
              <a:rPr lang="pl-PL" sz="2400" dirty="0" err="1" smtClean="0">
                <a:solidFill>
                  <a:srgbClr val="9C4839"/>
                </a:solidFill>
              </a:rPr>
              <a:t>epub</a:t>
            </a:r>
            <a:r>
              <a:rPr lang="pl-PL" sz="2400" dirty="0" smtClean="0">
                <a:solidFill>
                  <a:srgbClr val="9C4839"/>
                </a:solidFill>
              </a:rPr>
              <a:t>, </a:t>
            </a:r>
            <a:r>
              <a:rPr lang="pl-PL" sz="2400" dirty="0" err="1" smtClean="0">
                <a:solidFill>
                  <a:srgbClr val="9C4839"/>
                </a:solidFill>
              </a:rPr>
              <a:t>mobi</a:t>
            </a:r>
            <a:r>
              <a:rPr lang="pl-PL" sz="2400" dirty="0" smtClean="0">
                <a:solidFill>
                  <a:srgbClr val="9C4839"/>
                </a:solidFill>
              </a:rPr>
              <a:t>… )</a:t>
            </a:r>
          </a:p>
          <a:p>
            <a:pPr marL="285750" indent="-285750">
              <a:buFont typeface="Arial" panose="020B0604020202020204" pitchFamily="34" charset="0"/>
              <a:buChar char="•"/>
            </a:pPr>
            <a:r>
              <a:rPr lang="pl-PL" sz="2400" dirty="0" smtClean="0">
                <a:solidFill>
                  <a:srgbClr val="9C4839"/>
                </a:solidFill>
              </a:rPr>
              <a:t>Model biznesowy akceptowalny dla wszystkich </a:t>
            </a:r>
          </a:p>
          <a:p>
            <a:pPr marL="285750" indent="-285750">
              <a:buFont typeface="Arial" panose="020B0604020202020204" pitchFamily="34" charset="0"/>
              <a:buChar char="•"/>
            </a:pPr>
            <a:endParaRPr lang="pl-PL" dirty="0">
              <a:solidFill>
                <a:srgbClr val="9C4839"/>
              </a:solidFill>
            </a:endParaRPr>
          </a:p>
        </p:txBody>
      </p:sp>
      <p:pic>
        <p:nvPicPr>
          <p:cNvPr id="2052" name="Picture 4" descr="http://upload.wikimedia.org/wikipedia/meta/0/08/Wikipedia-logo-v2_1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4873977"/>
            <a:ext cx="1905000"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4836249"/>
            <a:ext cx="2952328" cy="1630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950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 calcmode="lin" valueType="num">
                                      <p:cBhvr additive="base">
                                        <p:cTn id="7" dur="500" fill="hold"/>
                                        <p:tgtEl>
                                          <p:spTgt spid="2053"/>
                                        </p:tgtEl>
                                        <p:attrNameLst>
                                          <p:attrName>ppt_x</p:attrName>
                                        </p:attrNameLst>
                                      </p:cBhvr>
                                      <p:tavLst>
                                        <p:tav tm="0">
                                          <p:val>
                                            <p:strVal val="#ppt_x"/>
                                          </p:val>
                                        </p:tav>
                                        <p:tav tm="100000">
                                          <p:val>
                                            <p:strVal val="#ppt_x"/>
                                          </p:val>
                                        </p:tav>
                                      </p:tavLst>
                                    </p:anim>
                                    <p:anim calcmode="lin" valueType="num">
                                      <p:cBhvr additive="base">
                                        <p:cTn id="8" dur="500" fill="hold"/>
                                        <p:tgtEl>
                                          <p:spTgt spid="205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2"/>
                                        </p:tgtEl>
                                        <p:attrNameLst>
                                          <p:attrName>style.visibility</p:attrName>
                                        </p:attrNameLst>
                                      </p:cBhvr>
                                      <p:to>
                                        <p:strVal val="visible"/>
                                      </p:to>
                                    </p:set>
                                    <p:anim calcmode="lin" valueType="num">
                                      <p:cBhvr additive="base">
                                        <p:cTn id="11" dur="500" fill="hold"/>
                                        <p:tgtEl>
                                          <p:spTgt spid="2052"/>
                                        </p:tgtEl>
                                        <p:attrNameLst>
                                          <p:attrName>ppt_x</p:attrName>
                                        </p:attrNameLst>
                                      </p:cBhvr>
                                      <p:tavLst>
                                        <p:tav tm="0">
                                          <p:val>
                                            <p:strVal val="#ppt_x"/>
                                          </p:val>
                                        </p:tav>
                                        <p:tav tm="100000">
                                          <p:val>
                                            <p:strVal val="#ppt_x"/>
                                          </p:val>
                                        </p:tav>
                                      </p:tavLst>
                                    </p:anim>
                                    <p:anim calcmode="lin" valueType="num">
                                      <p:cBhvr additive="base">
                                        <p:cTn id="12"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ytuł 1"/>
          <p:cNvSpPr>
            <a:spLocks noGrp="1"/>
          </p:cNvSpPr>
          <p:nvPr>
            <p:ph type="title"/>
          </p:nvPr>
        </p:nvSpPr>
        <p:spPr>
          <a:xfrm>
            <a:off x="457200" y="260648"/>
            <a:ext cx="6108746" cy="576064"/>
          </a:xfrm>
        </p:spPr>
        <p:txBody>
          <a:bodyPr>
            <a:normAutofit fontScale="90000"/>
          </a:bodyPr>
          <a:lstStyle/>
          <a:p>
            <a:r>
              <a:rPr lang="pl-PL" dirty="0" smtClean="0">
                <a:solidFill>
                  <a:srgbClr val="9C4839"/>
                </a:solidFill>
              </a:rPr>
              <a:t>Wiedźmin</a:t>
            </a:r>
          </a:p>
        </p:txBody>
      </p:sp>
      <p:sp>
        <p:nvSpPr>
          <p:cNvPr id="2" name="pole tekstowe 1"/>
          <p:cNvSpPr txBox="1"/>
          <p:nvPr/>
        </p:nvSpPr>
        <p:spPr>
          <a:xfrm>
            <a:off x="2869680" y="6529822"/>
            <a:ext cx="6116931" cy="276999"/>
          </a:xfrm>
          <a:prstGeom prst="rect">
            <a:avLst/>
          </a:prstGeom>
          <a:noFill/>
        </p:spPr>
        <p:txBody>
          <a:bodyPr wrap="none" rtlCol="0">
            <a:spAutoFit/>
          </a:bodyPr>
          <a:lstStyle/>
          <a:p>
            <a:r>
              <a:rPr lang="pl-PL" sz="1200" dirty="0">
                <a:solidFill>
                  <a:srgbClr val="9C4839"/>
                </a:solidFill>
              </a:rPr>
              <a:t>http://swiatczytnikow.pl/sezon-burz-wydawnictwo-nie-chce-e-booka-fani-go-sami-zrobili/</a:t>
            </a: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59" y="3033914"/>
            <a:ext cx="8101039" cy="3113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descr="http://idiks.org/wp-content/uploads/2014/01/andrzej-sapkowski-wiedzmin-sezon-burz-cover-okladk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6786" y="260648"/>
            <a:ext cx="2409825" cy="3810000"/>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6682355" y="4221088"/>
            <a:ext cx="2304256" cy="369332"/>
          </a:xfrm>
          <a:prstGeom prst="rect">
            <a:avLst/>
          </a:prstGeom>
          <a:noFill/>
        </p:spPr>
        <p:txBody>
          <a:bodyPr wrap="square" rtlCol="0">
            <a:spAutoFit/>
          </a:bodyPr>
          <a:lstStyle/>
          <a:p>
            <a:pPr algn="ctr"/>
            <a:r>
              <a:rPr lang="pl-PL" dirty="0" smtClean="0">
                <a:solidFill>
                  <a:srgbClr val="9C4839"/>
                </a:solidFill>
              </a:rPr>
              <a:t>Listopad 2013.</a:t>
            </a:r>
            <a:endParaRPr lang="pl-PL" dirty="0">
              <a:solidFill>
                <a:srgbClr val="9C4839"/>
              </a:solidFill>
            </a:endParaRPr>
          </a:p>
        </p:txBody>
      </p:sp>
      <p:sp>
        <p:nvSpPr>
          <p:cNvPr id="5" name="pole tekstowe 4"/>
          <p:cNvSpPr txBox="1"/>
          <p:nvPr/>
        </p:nvSpPr>
        <p:spPr>
          <a:xfrm>
            <a:off x="330672" y="965319"/>
            <a:ext cx="5753496" cy="923330"/>
          </a:xfrm>
          <a:prstGeom prst="rect">
            <a:avLst/>
          </a:prstGeom>
          <a:noFill/>
        </p:spPr>
        <p:txBody>
          <a:bodyPr wrap="square" rtlCol="0">
            <a:spAutoFit/>
          </a:bodyPr>
          <a:lstStyle/>
          <a:p>
            <a:r>
              <a:rPr lang="pl-PL" dirty="0" smtClean="0">
                <a:solidFill>
                  <a:srgbClr val="9C4839"/>
                </a:solidFill>
              </a:rPr>
              <a:t>„Kilka osób doniosło mi, że dzwonili lub pisali do wydawnictwa </a:t>
            </a:r>
            <a:r>
              <a:rPr lang="pl-PL" dirty="0" err="1" smtClean="0">
                <a:solidFill>
                  <a:srgbClr val="9C4839"/>
                </a:solidFill>
              </a:rPr>
              <a:t>SuperNOWA</a:t>
            </a:r>
            <a:r>
              <a:rPr lang="pl-PL" dirty="0" smtClean="0">
                <a:solidFill>
                  <a:srgbClr val="9C4839"/>
                </a:solidFill>
              </a:rPr>
              <a:t> i mieli tę samą odpowiedź – </a:t>
            </a:r>
            <a:r>
              <a:rPr lang="pl-PL" b="1" dirty="0" smtClean="0">
                <a:solidFill>
                  <a:srgbClr val="9C4839"/>
                </a:solidFill>
              </a:rPr>
              <a:t>w tym roku nie będzie </a:t>
            </a:r>
            <a:r>
              <a:rPr lang="pl-PL" b="1" dirty="0" err="1" smtClean="0">
                <a:solidFill>
                  <a:srgbClr val="9C4839"/>
                </a:solidFill>
              </a:rPr>
              <a:t>e-booka</a:t>
            </a:r>
            <a:r>
              <a:rPr lang="pl-PL" b="1" dirty="0" smtClean="0">
                <a:solidFill>
                  <a:srgbClr val="9C4839"/>
                </a:solidFill>
              </a:rPr>
              <a:t>.</a:t>
            </a:r>
            <a:r>
              <a:rPr lang="pl-PL" dirty="0" smtClean="0">
                <a:solidFill>
                  <a:srgbClr val="9C4839"/>
                </a:solidFill>
              </a:rPr>
              <a:t>”</a:t>
            </a:r>
            <a:endParaRPr lang="pl-PL" dirty="0">
              <a:solidFill>
                <a:srgbClr val="9C4839"/>
              </a:solidFill>
            </a:endParaRPr>
          </a:p>
        </p:txBody>
      </p:sp>
      <p:sp>
        <p:nvSpPr>
          <p:cNvPr id="6" name="pole tekstowe 5"/>
          <p:cNvSpPr txBox="1"/>
          <p:nvPr/>
        </p:nvSpPr>
        <p:spPr>
          <a:xfrm>
            <a:off x="323528" y="2132856"/>
            <a:ext cx="5969520" cy="646331"/>
          </a:xfrm>
          <a:prstGeom prst="rect">
            <a:avLst/>
          </a:prstGeom>
          <a:noFill/>
        </p:spPr>
        <p:txBody>
          <a:bodyPr wrap="square" rtlCol="0">
            <a:spAutoFit/>
          </a:bodyPr>
          <a:lstStyle/>
          <a:p>
            <a:r>
              <a:rPr lang="pl-PL" dirty="0" smtClean="0">
                <a:solidFill>
                  <a:srgbClr val="9C4839"/>
                </a:solidFill>
              </a:rPr>
              <a:t>Tydzień później </a:t>
            </a:r>
            <a:r>
              <a:rPr lang="pl-PL" dirty="0" err="1" smtClean="0">
                <a:solidFill>
                  <a:srgbClr val="9C4839"/>
                </a:solidFill>
              </a:rPr>
              <a:t>e-book</a:t>
            </a:r>
            <a:r>
              <a:rPr lang="pl-PL" dirty="0" smtClean="0">
                <a:solidFill>
                  <a:srgbClr val="9C4839"/>
                </a:solidFill>
              </a:rPr>
              <a:t> (pdf, </a:t>
            </a:r>
            <a:r>
              <a:rPr lang="pl-PL" dirty="0" err="1" smtClean="0">
                <a:solidFill>
                  <a:srgbClr val="9C4839"/>
                </a:solidFill>
              </a:rPr>
              <a:t>doc</a:t>
            </a:r>
            <a:r>
              <a:rPr lang="pl-PL" dirty="0" smtClean="0">
                <a:solidFill>
                  <a:srgbClr val="9C4839"/>
                </a:solidFill>
              </a:rPr>
              <a:t>, rtf, </a:t>
            </a:r>
            <a:r>
              <a:rPr lang="pl-PL" dirty="0" err="1" smtClean="0">
                <a:solidFill>
                  <a:srgbClr val="9C4839"/>
                </a:solidFill>
              </a:rPr>
              <a:t>epub</a:t>
            </a:r>
            <a:r>
              <a:rPr lang="pl-PL" dirty="0" smtClean="0">
                <a:solidFill>
                  <a:srgbClr val="9C4839"/>
                </a:solidFill>
              </a:rPr>
              <a:t>, </a:t>
            </a:r>
            <a:r>
              <a:rPr lang="pl-PL" dirty="0" err="1" smtClean="0">
                <a:solidFill>
                  <a:srgbClr val="9C4839"/>
                </a:solidFill>
              </a:rPr>
              <a:t>mobi</a:t>
            </a:r>
            <a:r>
              <a:rPr lang="pl-PL" dirty="0" smtClean="0">
                <a:solidFill>
                  <a:srgbClr val="9C4839"/>
                </a:solidFill>
              </a:rPr>
              <a:t>) można było znaleźć na popularnych portalach</a:t>
            </a:r>
            <a:endParaRPr lang="pl-PL" dirty="0">
              <a:solidFill>
                <a:srgbClr val="9C4839"/>
              </a:solidFill>
            </a:endParaRPr>
          </a:p>
        </p:txBody>
      </p:sp>
      <p:sp>
        <p:nvSpPr>
          <p:cNvPr id="7" name="Prostokąt 6"/>
          <p:cNvSpPr/>
          <p:nvPr/>
        </p:nvSpPr>
        <p:spPr>
          <a:xfrm>
            <a:off x="330671" y="5737734"/>
            <a:ext cx="8655939" cy="7920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l-PL" sz="2800" dirty="0" smtClean="0"/>
              <a:t>5.12.2013 – Wydano oficjalnego </a:t>
            </a:r>
            <a:r>
              <a:rPr lang="pl-PL" sz="2800" dirty="0" err="1" smtClean="0"/>
              <a:t>e-booka</a:t>
            </a:r>
            <a:endParaRPr lang="pl-PL" sz="2800" dirty="0"/>
          </a:p>
        </p:txBody>
      </p:sp>
    </p:spTree>
    <p:extLst>
      <p:ext uri="{BB962C8B-B14F-4D97-AF65-F5344CB8AC3E}">
        <p14:creationId xmlns:p14="http://schemas.microsoft.com/office/powerpoint/2010/main" val="314780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5"/>
                                        </p:tgtEl>
                                        <p:attrNameLst>
                                          <p:attrName>style.visibility</p:attrName>
                                        </p:attrNameLst>
                                      </p:cBhvr>
                                      <p:to>
                                        <p:strVal val="visible"/>
                                      </p:to>
                                    </p:set>
                                    <p:anim calcmode="lin" valueType="num">
                                      <p:cBhvr additive="base">
                                        <p:cTn id="19" dur="500" fill="hold"/>
                                        <p:tgtEl>
                                          <p:spTgt spid="3075"/>
                                        </p:tgtEl>
                                        <p:attrNameLst>
                                          <p:attrName>ppt_x</p:attrName>
                                        </p:attrNameLst>
                                      </p:cBhvr>
                                      <p:tavLst>
                                        <p:tav tm="0">
                                          <p:val>
                                            <p:strVal val="#ppt_x"/>
                                          </p:val>
                                        </p:tav>
                                        <p:tav tm="100000">
                                          <p:val>
                                            <p:strVal val="#ppt_x"/>
                                          </p:val>
                                        </p:tav>
                                      </p:tavLst>
                                    </p:anim>
                                    <p:anim calcmode="lin" valueType="num">
                                      <p:cBhvr additive="base">
                                        <p:cTn id="20"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a:xfrm>
            <a:off x="467544" y="332656"/>
            <a:ext cx="8229600" cy="1143000"/>
          </a:xfrm>
        </p:spPr>
        <p:txBody>
          <a:bodyPr/>
          <a:lstStyle/>
          <a:p>
            <a:r>
              <a:rPr lang="pl-PL" dirty="0" smtClean="0">
                <a:solidFill>
                  <a:srgbClr val="9C4839"/>
                </a:solidFill>
              </a:rPr>
              <a:t>A co za 10-15 lat?</a:t>
            </a:r>
            <a:endParaRPr lang="fr-CA" dirty="0" smtClean="0">
              <a:solidFill>
                <a:srgbClr val="9C4839"/>
              </a:solidFill>
            </a:endParaRPr>
          </a:p>
        </p:txBody>
      </p:sp>
      <p:sp>
        <p:nvSpPr>
          <p:cNvPr id="16395" name="Rectangle 1035">
            <a:hlinkClick r:id="rId2"/>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6" name="Rectangle 1036">
            <a:hlinkClick r:id="rId2"/>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7" name="Rectangle 1037">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8" name="Rectangle 1038">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399" name="Rectangle 1039">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400" name="Rectangle 1040">
            <a:hlinkClick r:id="rId3"/>
          </p:cNvPr>
          <p:cNvSpPr>
            <a:spLocks noChangeArrowheads="1"/>
          </p:cNvSpPr>
          <p:nvPr/>
        </p:nvSpPr>
        <p:spPr bwMode="auto">
          <a:xfrm>
            <a:off x="4572000" y="3429000"/>
            <a:ext cx="9144000" cy="0"/>
          </a:xfrm>
          <a:prstGeom prst="rect">
            <a:avLst/>
          </a:prstGeom>
          <a:noFill/>
          <a:ln w="9525">
            <a:noFill/>
            <a:miter lim="800000"/>
            <a:headEnd/>
            <a:tailEnd/>
          </a:ln>
          <a:effectLst/>
        </p:spPr>
        <p:txBody>
          <a:bodyPr>
            <a:spAutoFit/>
          </a:bodyPr>
          <a:lstStyle/>
          <a:p>
            <a:endParaRPr lang="pl-PL"/>
          </a:p>
        </p:txBody>
      </p:sp>
      <p:sp>
        <p:nvSpPr>
          <p:cNvPr id="16" name="pole tekstowe 15"/>
          <p:cNvSpPr txBox="1"/>
          <p:nvPr/>
        </p:nvSpPr>
        <p:spPr>
          <a:xfrm>
            <a:off x="686520" y="2132856"/>
            <a:ext cx="7848872" cy="341632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pl-PL" sz="2800" dirty="0" smtClean="0">
                <a:solidFill>
                  <a:srgbClr val="9C4839"/>
                </a:solidFill>
              </a:rPr>
              <a:t>MOOC – </a:t>
            </a:r>
            <a:r>
              <a:rPr lang="pl-PL" sz="2800" dirty="0" err="1" smtClean="0">
                <a:solidFill>
                  <a:srgbClr val="9C4839"/>
                </a:solidFill>
              </a:rPr>
              <a:t>Massive</a:t>
            </a:r>
            <a:r>
              <a:rPr lang="pl-PL" sz="2800" dirty="0" smtClean="0">
                <a:solidFill>
                  <a:srgbClr val="9C4839"/>
                </a:solidFill>
              </a:rPr>
              <a:t> </a:t>
            </a:r>
            <a:r>
              <a:rPr lang="pl-PL" sz="2800" dirty="0" err="1" smtClean="0">
                <a:solidFill>
                  <a:srgbClr val="9C4839"/>
                </a:solidFill>
              </a:rPr>
              <a:t>Open</a:t>
            </a:r>
            <a:r>
              <a:rPr lang="pl-PL" sz="2800" dirty="0" smtClean="0">
                <a:solidFill>
                  <a:srgbClr val="9C4839"/>
                </a:solidFill>
              </a:rPr>
              <a:t> </a:t>
            </a:r>
            <a:r>
              <a:rPr lang="pl-PL" sz="2800" dirty="0" err="1" smtClean="0">
                <a:solidFill>
                  <a:srgbClr val="9C4839"/>
                </a:solidFill>
              </a:rPr>
              <a:t>Online</a:t>
            </a:r>
            <a:r>
              <a:rPr lang="pl-PL" sz="2800" dirty="0" smtClean="0">
                <a:solidFill>
                  <a:srgbClr val="9C4839"/>
                </a:solidFill>
              </a:rPr>
              <a:t> </a:t>
            </a:r>
            <a:r>
              <a:rPr lang="pl-PL" sz="2800" dirty="0" err="1" smtClean="0">
                <a:solidFill>
                  <a:srgbClr val="9C4839"/>
                </a:solidFill>
              </a:rPr>
              <a:t>Courses</a:t>
            </a:r>
            <a:endParaRPr lang="pl-PL" sz="2800" dirty="0" smtClean="0">
              <a:solidFill>
                <a:srgbClr val="9C4839"/>
              </a:solidFill>
            </a:endParaRPr>
          </a:p>
          <a:p>
            <a:pPr marL="285750" indent="-285750">
              <a:lnSpc>
                <a:spcPct val="150000"/>
              </a:lnSpc>
              <a:buFont typeface="Arial" panose="020B0604020202020204" pitchFamily="34" charset="0"/>
              <a:buChar char="•"/>
            </a:pPr>
            <a:r>
              <a:rPr lang="pl-PL" sz="2800" dirty="0" smtClean="0">
                <a:solidFill>
                  <a:srgbClr val="9C4839"/>
                </a:solidFill>
              </a:rPr>
              <a:t>darmowy podręcznik</a:t>
            </a:r>
          </a:p>
          <a:p>
            <a:pPr marL="285750" indent="-285750">
              <a:lnSpc>
                <a:spcPct val="150000"/>
              </a:lnSpc>
              <a:buFont typeface="Arial" panose="020B0604020202020204" pitchFamily="34" charset="0"/>
              <a:buChar char="•"/>
            </a:pPr>
            <a:r>
              <a:rPr lang="pl-PL" sz="2800" dirty="0" smtClean="0">
                <a:solidFill>
                  <a:srgbClr val="9C4839"/>
                </a:solidFill>
              </a:rPr>
              <a:t>„Czy jest aplikacja do tego?”</a:t>
            </a:r>
          </a:p>
          <a:p>
            <a:pPr marL="285750" indent="-285750">
              <a:lnSpc>
                <a:spcPct val="150000"/>
              </a:lnSpc>
              <a:buFont typeface="Arial" panose="020B0604020202020204" pitchFamily="34" charset="0"/>
              <a:buChar char="•"/>
            </a:pPr>
            <a:r>
              <a:rPr lang="pl-PL" sz="2800" dirty="0" smtClean="0">
                <a:solidFill>
                  <a:srgbClr val="9C4839"/>
                </a:solidFill>
              </a:rPr>
              <a:t>…</a:t>
            </a:r>
          </a:p>
          <a:p>
            <a:pPr marL="285750" indent="-285750"/>
            <a:endParaRPr lang="pl-PL" sz="2800" dirty="0" smtClean="0">
              <a:solidFill>
                <a:srgbClr val="9C4839"/>
              </a:solidFill>
            </a:endParaRPr>
          </a:p>
          <a:p>
            <a:pPr marL="285750" indent="-285750">
              <a:buFont typeface="Arial" panose="020B0604020202020204" pitchFamily="34" charset="0"/>
              <a:buChar char="•"/>
            </a:pPr>
            <a:endParaRPr lang="pl-PL" sz="2000" dirty="0">
              <a:solidFill>
                <a:srgbClr val="9C4839"/>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36865" name="Tytuł 3"/>
          <p:cNvSpPr>
            <a:spLocks noGrp="1"/>
          </p:cNvSpPr>
          <p:nvPr>
            <p:ph type="ctrTitle"/>
          </p:nvPr>
        </p:nvSpPr>
        <p:spPr>
          <a:xfrm>
            <a:off x="785786" y="1285861"/>
            <a:ext cx="7772400" cy="846996"/>
          </a:xfrm>
        </p:spPr>
        <p:txBody>
          <a:bodyPr/>
          <a:lstStyle/>
          <a:p>
            <a:r>
              <a:rPr lang="pl-PL" dirty="0" smtClean="0">
                <a:solidFill>
                  <a:srgbClr val="9C4839"/>
                </a:solidFill>
              </a:rPr>
              <a:t>Dziękuję za uwagę</a:t>
            </a:r>
            <a:br>
              <a:rPr lang="pl-PL" dirty="0" smtClean="0">
                <a:solidFill>
                  <a:srgbClr val="9C4839"/>
                </a:solidFill>
              </a:rPr>
            </a:br>
            <a:r>
              <a:rPr lang="pl-PL" dirty="0" smtClean="0">
                <a:solidFill>
                  <a:srgbClr val="9C4839"/>
                </a:solidFill>
              </a:rPr>
              <a:t>Zapraszam do dyskusji</a:t>
            </a:r>
          </a:p>
        </p:txBody>
      </p:sp>
      <p:sp>
        <p:nvSpPr>
          <p:cNvPr id="3" name="pole tekstowe 2"/>
          <p:cNvSpPr txBox="1"/>
          <p:nvPr/>
        </p:nvSpPr>
        <p:spPr>
          <a:xfrm>
            <a:off x="5220072" y="6165304"/>
            <a:ext cx="3611886" cy="369332"/>
          </a:xfrm>
          <a:prstGeom prst="rect">
            <a:avLst/>
          </a:prstGeom>
          <a:noFill/>
        </p:spPr>
        <p:txBody>
          <a:bodyPr wrap="none" rtlCol="0">
            <a:spAutoFit/>
          </a:bodyPr>
          <a:lstStyle/>
          <a:p>
            <a:r>
              <a:rPr lang="pl-PL" dirty="0" err="1" smtClean="0">
                <a:solidFill>
                  <a:srgbClr val="9C4839"/>
                </a:solidFill>
              </a:rPr>
              <a:t>witold.kozakiewicz@umed.lodz.pl</a:t>
            </a:r>
            <a:endParaRPr lang="pl-PL" dirty="0">
              <a:solidFill>
                <a:srgbClr val="9C4839"/>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4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144</Template>
  <TotalTime>616</TotalTime>
  <Words>658</Words>
  <Application>Microsoft Office PowerPoint</Application>
  <PresentationFormat>Pokaz na ekranie (4:3)</PresentationFormat>
  <Paragraphs>91</Paragraphs>
  <Slides>29</Slides>
  <Notes>0</Notes>
  <HiddenSlides>0</HiddenSlides>
  <MMClips>0</MMClips>
  <ScaleCrop>false</ScaleCrop>
  <HeadingPairs>
    <vt:vector size="4" baseType="variant">
      <vt:variant>
        <vt:lpstr>Motyw</vt:lpstr>
      </vt:variant>
      <vt:variant>
        <vt:i4>1</vt:i4>
      </vt:variant>
      <vt:variant>
        <vt:lpstr>Tytuły slajdów</vt:lpstr>
      </vt:variant>
      <vt:variant>
        <vt:i4>29</vt:i4>
      </vt:variant>
    </vt:vector>
  </HeadingPairs>
  <TitlesOfParts>
    <vt:vector size="30" baseType="lpstr">
      <vt:lpstr>144</vt:lpstr>
      <vt:lpstr>Digitalizacja społecznościowa - alternatywa dla bibliotek cyfrowych ?</vt:lpstr>
      <vt:lpstr>Lata 90 - Pokolenie internetu </vt:lpstr>
      <vt:lpstr>Prezentacja programu PowerPoint</vt:lpstr>
      <vt:lpstr>Prezentacja programu PowerPoint</vt:lpstr>
      <vt:lpstr>Możliwości/Trudności</vt:lpstr>
      <vt:lpstr>Rozwiązanie</vt:lpstr>
      <vt:lpstr>Digitalizuj – to proste</vt:lpstr>
      <vt:lpstr>P2P</vt:lpstr>
      <vt:lpstr>Prezentacja programu PowerPoint</vt:lpstr>
      <vt:lpstr>Prezentacja programu PowerPoint</vt:lpstr>
      <vt:lpstr>Prezentacja programu PowerPoint</vt:lpstr>
      <vt:lpstr>Serwisy z książkami  Medical Books Free </vt:lpstr>
      <vt:lpstr>Chomikuj.pl </vt:lpstr>
      <vt:lpstr>Prezentacja programu PowerPoint</vt:lpstr>
      <vt:lpstr>Źródło - Biblioteki</vt:lpstr>
      <vt:lpstr>Biblioteki</vt:lpstr>
      <vt:lpstr>ALE…</vt:lpstr>
      <vt:lpstr>Młody Technik</vt:lpstr>
      <vt:lpstr>Biblioteka cyfrowa ?</vt:lpstr>
      <vt:lpstr>Prawo Autorskie?</vt:lpstr>
      <vt:lpstr>Prezentacja programu PowerPoint</vt:lpstr>
      <vt:lpstr>Prezentacja programu PowerPoint</vt:lpstr>
      <vt:lpstr>Jak to działa ?</vt:lpstr>
      <vt:lpstr>Jak mogłoby działać?</vt:lpstr>
      <vt:lpstr>Prezentacja programu PowerPoint</vt:lpstr>
      <vt:lpstr>A może… Społecznościowa Biblioteka Cyfrowa</vt:lpstr>
      <vt:lpstr>Wiedźmin</vt:lpstr>
      <vt:lpstr>A co za 10-15 lat?</vt:lpstr>
      <vt:lpstr>Dziękuję za uwagę Zapraszam do dyskusji</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Digitalizacja 2.0</dc:title>
  <dc:creator>Witk</dc:creator>
  <cp:lastModifiedBy>WitK</cp:lastModifiedBy>
  <cp:revision>69</cp:revision>
  <dcterms:created xsi:type="dcterms:W3CDTF">2010-06-05T22:00:22Z</dcterms:created>
  <dcterms:modified xsi:type="dcterms:W3CDTF">2014-06-24T05:51:59Z</dcterms:modified>
</cp:coreProperties>
</file>