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</p:sldMasterIdLst>
  <p:notesMasterIdLst>
    <p:notesMasterId r:id="rId191"/>
  </p:notesMasterIdLst>
  <p:sldIdLst>
    <p:sldId id="431" r:id="rId17"/>
    <p:sldId id="432" r:id="rId18"/>
    <p:sldId id="433" r:id="rId19"/>
    <p:sldId id="434" r:id="rId20"/>
    <p:sldId id="435" r:id="rId21"/>
    <p:sldId id="436" r:id="rId22"/>
    <p:sldId id="437" r:id="rId23"/>
    <p:sldId id="456" r:id="rId24"/>
    <p:sldId id="439" r:id="rId25"/>
    <p:sldId id="440" r:id="rId26"/>
    <p:sldId id="441" r:id="rId27"/>
    <p:sldId id="442" r:id="rId28"/>
    <p:sldId id="443" r:id="rId29"/>
    <p:sldId id="454" r:id="rId30"/>
    <p:sldId id="455" r:id="rId31"/>
    <p:sldId id="457" r:id="rId32"/>
    <p:sldId id="445" r:id="rId33"/>
    <p:sldId id="446" r:id="rId34"/>
    <p:sldId id="458" r:id="rId35"/>
    <p:sldId id="447" r:id="rId36"/>
    <p:sldId id="448" r:id="rId37"/>
    <p:sldId id="449" r:id="rId38"/>
    <p:sldId id="450" r:id="rId39"/>
    <p:sldId id="451" r:id="rId40"/>
    <p:sldId id="452" r:id="rId41"/>
    <p:sldId id="453" r:id="rId42"/>
    <p:sldId id="459" r:id="rId43"/>
    <p:sldId id="460" r:id="rId44"/>
    <p:sldId id="479" r:id="rId45"/>
    <p:sldId id="462" r:id="rId46"/>
    <p:sldId id="463" r:id="rId47"/>
    <p:sldId id="464" r:id="rId48"/>
    <p:sldId id="465" r:id="rId49"/>
    <p:sldId id="466" r:id="rId50"/>
    <p:sldId id="480" r:id="rId51"/>
    <p:sldId id="481" r:id="rId52"/>
    <p:sldId id="482" r:id="rId53"/>
    <p:sldId id="483" r:id="rId54"/>
    <p:sldId id="470" r:id="rId55"/>
    <p:sldId id="471" r:id="rId56"/>
    <p:sldId id="472" r:id="rId57"/>
    <p:sldId id="473" r:id="rId58"/>
    <p:sldId id="474" r:id="rId59"/>
    <p:sldId id="475" r:id="rId60"/>
    <p:sldId id="476" r:id="rId61"/>
    <p:sldId id="477" r:id="rId62"/>
    <p:sldId id="478" r:id="rId63"/>
    <p:sldId id="484" r:id="rId64"/>
    <p:sldId id="485" r:id="rId65"/>
    <p:sldId id="486" r:id="rId66"/>
    <p:sldId id="487" r:id="rId67"/>
    <p:sldId id="488" r:id="rId68"/>
    <p:sldId id="489" r:id="rId69"/>
    <p:sldId id="490" r:id="rId70"/>
    <p:sldId id="491" r:id="rId71"/>
    <p:sldId id="503" r:id="rId72"/>
    <p:sldId id="493" r:id="rId73"/>
    <p:sldId id="494" r:id="rId74"/>
    <p:sldId id="495" r:id="rId75"/>
    <p:sldId id="496" r:id="rId76"/>
    <p:sldId id="497" r:id="rId77"/>
    <p:sldId id="498" r:id="rId78"/>
    <p:sldId id="499" r:id="rId79"/>
    <p:sldId id="500" r:id="rId80"/>
    <p:sldId id="501" r:id="rId81"/>
    <p:sldId id="504" r:id="rId82"/>
    <p:sldId id="505" r:id="rId83"/>
    <p:sldId id="506" r:id="rId84"/>
    <p:sldId id="507" r:id="rId85"/>
    <p:sldId id="508" r:id="rId86"/>
    <p:sldId id="509" r:id="rId87"/>
    <p:sldId id="510" r:id="rId88"/>
    <p:sldId id="511" r:id="rId89"/>
    <p:sldId id="512" r:id="rId90"/>
    <p:sldId id="513" r:id="rId91"/>
    <p:sldId id="514" r:id="rId92"/>
    <p:sldId id="515" r:id="rId93"/>
    <p:sldId id="516" r:id="rId94"/>
    <p:sldId id="517" r:id="rId95"/>
    <p:sldId id="518" r:id="rId96"/>
    <p:sldId id="519" r:id="rId97"/>
    <p:sldId id="525" r:id="rId98"/>
    <p:sldId id="526" r:id="rId99"/>
    <p:sldId id="521" r:id="rId100"/>
    <p:sldId id="527" r:id="rId101"/>
    <p:sldId id="528" r:id="rId102"/>
    <p:sldId id="529" r:id="rId103"/>
    <p:sldId id="530" r:id="rId104"/>
    <p:sldId id="531" r:id="rId105"/>
    <p:sldId id="532" r:id="rId106"/>
    <p:sldId id="543" r:id="rId107"/>
    <p:sldId id="537" r:id="rId108"/>
    <p:sldId id="536" r:id="rId109"/>
    <p:sldId id="534" r:id="rId110"/>
    <p:sldId id="535" r:id="rId111"/>
    <p:sldId id="538" r:id="rId112"/>
    <p:sldId id="539" r:id="rId113"/>
    <p:sldId id="540" r:id="rId114"/>
    <p:sldId id="541" r:id="rId115"/>
    <p:sldId id="542" r:id="rId116"/>
    <p:sldId id="544" r:id="rId117"/>
    <p:sldId id="545" r:id="rId118"/>
    <p:sldId id="546" r:id="rId119"/>
    <p:sldId id="547" r:id="rId120"/>
    <p:sldId id="548" r:id="rId121"/>
    <p:sldId id="549" r:id="rId122"/>
    <p:sldId id="550" r:id="rId123"/>
    <p:sldId id="551" r:id="rId124"/>
    <p:sldId id="552" r:id="rId125"/>
    <p:sldId id="553" r:id="rId126"/>
    <p:sldId id="554" r:id="rId127"/>
    <p:sldId id="555" r:id="rId128"/>
    <p:sldId id="556" r:id="rId129"/>
    <p:sldId id="557" r:id="rId130"/>
    <p:sldId id="558" r:id="rId131"/>
    <p:sldId id="559" r:id="rId132"/>
    <p:sldId id="560" r:id="rId133"/>
    <p:sldId id="561" r:id="rId134"/>
    <p:sldId id="581" r:id="rId135"/>
    <p:sldId id="563" r:id="rId136"/>
    <p:sldId id="564" r:id="rId137"/>
    <p:sldId id="594" r:id="rId138"/>
    <p:sldId id="567" r:id="rId139"/>
    <p:sldId id="595" r:id="rId140"/>
    <p:sldId id="568" r:id="rId141"/>
    <p:sldId id="582" r:id="rId142"/>
    <p:sldId id="571" r:id="rId143"/>
    <p:sldId id="583" r:id="rId144"/>
    <p:sldId id="584" r:id="rId145"/>
    <p:sldId id="585" r:id="rId146"/>
    <p:sldId id="586" r:id="rId147"/>
    <p:sldId id="587" r:id="rId148"/>
    <p:sldId id="588" r:id="rId149"/>
    <p:sldId id="590" r:id="rId150"/>
    <p:sldId id="591" r:id="rId151"/>
    <p:sldId id="592" r:id="rId152"/>
    <p:sldId id="593" r:id="rId153"/>
    <p:sldId id="572" r:id="rId154"/>
    <p:sldId id="573" r:id="rId155"/>
    <p:sldId id="596" r:id="rId156"/>
    <p:sldId id="574" r:id="rId157"/>
    <p:sldId id="575" r:id="rId158"/>
    <p:sldId id="576" r:id="rId159"/>
    <p:sldId id="577" r:id="rId160"/>
    <p:sldId id="578" r:id="rId161"/>
    <p:sldId id="579" r:id="rId162"/>
    <p:sldId id="580" r:id="rId163"/>
    <p:sldId id="597" r:id="rId164"/>
    <p:sldId id="598" r:id="rId165"/>
    <p:sldId id="599" r:id="rId166"/>
    <p:sldId id="600" r:id="rId167"/>
    <p:sldId id="601" r:id="rId168"/>
    <p:sldId id="602" r:id="rId169"/>
    <p:sldId id="603" r:id="rId170"/>
    <p:sldId id="604" r:id="rId171"/>
    <p:sldId id="605" r:id="rId172"/>
    <p:sldId id="606" r:id="rId173"/>
    <p:sldId id="607" r:id="rId174"/>
    <p:sldId id="608" r:id="rId175"/>
    <p:sldId id="609" r:id="rId176"/>
    <p:sldId id="610" r:id="rId177"/>
    <p:sldId id="611" r:id="rId178"/>
    <p:sldId id="612" r:id="rId179"/>
    <p:sldId id="613" r:id="rId180"/>
    <p:sldId id="614" r:id="rId181"/>
    <p:sldId id="615" r:id="rId182"/>
    <p:sldId id="616" r:id="rId183"/>
    <p:sldId id="617" r:id="rId184"/>
    <p:sldId id="618" r:id="rId185"/>
    <p:sldId id="619" r:id="rId186"/>
    <p:sldId id="620" r:id="rId187"/>
    <p:sldId id="621" r:id="rId188"/>
    <p:sldId id="622" r:id="rId189"/>
    <p:sldId id="623" r:id="rId19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4121" autoAdjust="0"/>
  </p:normalViewPr>
  <p:slideViewPr>
    <p:cSldViewPr>
      <p:cViewPr varScale="1">
        <p:scale>
          <a:sx n="104" d="100"/>
          <a:sy n="104" d="100"/>
        </p:scale>
        <p:origin x="-9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01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112" Type="http://schemas.openxmlformats.org/officeDocument/2006/relationships/slide" Target="slides/slide96.xml"/><Relationship Id="rId133" Type="http://schemas.openxmlformats.org/officeDocument/2006/relationships/slide" Target="slides/slide117.xml"/><Relationship Id="rId138" Type="http://schemas.openxmlformats.org/officeDocument/2006/relationships/slide" Target="slides/slide122.xml"/><Relationship Id="rId154" Type="http://schemas.openxmlformats.org/officeDocument/2006/relationships/slide" Target="slides/slide138.xml"/><Relationship Id="rId159" Type="http://schemas.openxmlformats.org/officeDocument/2006/relationships/slide" Target="slides/slide143.xml"/><Relationship Id="rId175" Type="http://schemas.openxmlformats.org/officeDocument/2006/relationships/slide" Target="slides/slide159.xml"/><Relationship Id="rId170" Type="http://schemas.openxmlformats.org/officeDocument/2006/relationships/slide" Target="slides/slide154.xml"/><Relationship Id="rId191" Type="http://schemas.openxmlformats.org/officeDocument/2006/relationships/notesMaster" Target="notesMasters/notesMaster1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9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102" Type="http://schemas.openxmlformats.org/officeDocument/2006/relationships/slide" Target="slides/slide86.xml"/><Relationship Id="rId123" Type="http://schemas.openxmlformats.org/officeDocument/2006/relationships/slide" Target="slides/slide107.xml"/><Relationship Id="rId128" Type="http://schemas.openxmlformats.org/officeDocument/2006/relationships/slide" Target="slides/slide112.xml"/><Relationship Id="rId144" Type="http://schemas.openxmlformats.org/officeDocument/2006/relationships/slide" Target="slides/slide128.xml"/><Relationship Id="rId149" Type="http://schemas.openxmlformats.org/officeDocument/2006/relationships/slide" Target="slides/slide13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4.xml"/><Relationship Id="rId95" Type="http://schemas.openxmlformats.org/officeDocument/2006/relationships/slide" Target="slides/slide79.xml"/><Relationship Id="rId160" Type="http://schemas.openxmlformats.org/officeDocument/2006/relationships/slide" Target="slides/slide144.xml"/><Relationship Id="rId165" Type="http://schemas.openxmlformats.org/officeDocument/2006/relationships/slide" Target="slides/slide149.xml"/><Relationship Id="rId181" Type="http://schemas.openxmlformats.org/officeDocument/2006/relationships/slide" Target="slides/slide165.xml"/><Relationship Id="rId186" Type="http://schemas.openxmlformats.org/officeDocument/2006/relationships/slide" Target="slides/slide170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113" Type="http://schemas.openxmlformats.org/officeDocument/2006/relationships/slide" Target="slides/slide97.xml"/><Relationship Id="rId118" Type="http://schemas.openxmlformats.org/officeDocument/2006/relationships/slide" Target="slides/slide102.xml"/><Relationship Id="rId134" Type="http://schemas.openxmlformats.org/officeDocument/2006/relationships/slide" Target="slides/slide118.xml"/><Relationship Id="rId139" Type="http://schemas.openxmlformats.org/officeDocument/2006/relationships/slide" Target="slides/slide123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150" Type="http://schemas.openxmlformats.org/officeDocument/2006/relationships/slide" Target="slides/slide134.xml"/><Relationship Id="rId155" Type="http://schemas.openxmlformats.org/officeDocument/2006/relationships/slide" Target="slides/slide139.xml"/><Relationship Id="rId171" Type="http://schemas.openxmlformats.org/officeDocument/2006/relationships/slide" Target="slides/slide155.xml"/><Relationship Id="rId176" Type="http://schemas.openxmlformats.org/officeDocument/2006/relationships/slide" Target="slides/slide160.xml"/><Relationship Id="rId192" Type="http://schemas.openxmlformats.org/officeDocument/2006/relationships/presProps" Target="presProps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59" Type="http://schemas.openxmlformats.org/officeDocument/2006/relationships/slide" Target="slides/slide43.xml"/><Relationship Id="rId103" Type="http://schemas.openxmlformats.org/officeDocument/2006/relationships/slide" Target="slides/slide87.xml"/><Relationship Id="rId108" Type="http://schemas.openxmlformats.org/officeDocument/2006/relationships/slide" Target="slides/slide92.xml"/><Relationship Id="rId124" Type="http://schemas.openxmlformats.org/officeDocument/2006/relationships/slide" Target="slides/slide108.xml"/><Relationship Id="rId129" Type="http://schemas.openxmlformats.org/officeDocument/2006/relationships/slide" Target="slides/slide113.xml"/><Relationship Id="rId54" Type="http://schemas.openxmlformats.org/officeDocument/2006/relationships/slide" Target="slides/slide38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91" Type="http://schemas.openxmlformats.org/officeDocument/2006/relationships/slide" Target="slides/slide75.xml"/><Relationship Id="rId96" Type="http://schemas.openxmlformats.org/officeDocument/2006/relationships/slide" Target="slides/slide80.xml"/><Relationship Id="rId140" Type="http://schemas.openxmlformats.org/officeDocument/2006/relationships/slide" Target="slides/slide124.xml"/><Relationship Id="rId145" Type="http://schemas.openxmlformats.org/officeDocument/2006/relationships/slide" Target="slides/slide129.xml"/><Relationship Id="rId161" Type="http://schemas.openxmlformats.org/officeDocument/2006/relationships/slide" Target="slides/slide145.xml"/><Relationship Id="rId166" Type="http://schemas.openxmlformats.org/officeDocument/2006/relationships/slide" Target="slides/slide150.xml"/><Relationship Id="rId182" Type="http://schemas.openxmlformats.org/officeDocument/2006/relationships/slide" Target="slides/slide166.xml"/><Relationship Id="rId187" Type="http://schemas.openxmlformats.org/officeDocument/2006/relationships/slide" Target="slides/slide17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49" Type="http://schemas.openxmlformats.org/officeDocument/2006/relationships/slide" Target="slides/slide33.xml"/><Relationship Id="rId114" Type="http://schemas.openxmlformats.org/officeDocument/2006/relationships/slide" Target="slides/slide98.xml"/><Relationship Id="rId119" Type="http://schemas.openxmlformats.org/officeDocument/2006/relationships/slide" Target="slides/slide103.xml"/><Relationship Id="rId44" Type="http://schemas.openxmlformats.org/officeDocument/2006/relationships/slide" Target="slides/slide28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130" Type="http://schemas.openxmlformats.org/officeDocument/2006/relationships/slide" Target="slides/slide114.xml"/><Relationship Id="rId135" Type="http://schemas.openxmlformats.org/officeDocument/2006/relationships/slide" Target="slides/slide119.xml"/><Relationship Id="rId151" Type="http://schemas.openxmlformats.org/officeDocument/2006/relationships/slide" Target="slides/slide135.xml"/><Relationship Id="rId156" Type="http://schemas.openxmlformats.org/officeDocument/2006/relationships/slide" Target="slides/slide140.xml"/><Relationship Id="rId177" Type="http://schemas.openxmlformats.org/officeDocument/2006/relationships/slide" Target="slides/slide161.xml"/><Relationship Id="rId172" Type="http://schemas.openxmlformats.org/officeDocument/2006/relationships/slide" Target="slides/slide156.xml"/><Relationship Id="rId193" Type="http://schemas.openxmlformats.org/officeDocument/2006/relationships/viewProps" Target="viewProps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109" Type="http://schemas.openxmlformats.org/officeDocument/2006/relationships/slide" Target="slides/slide9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slide" Target="slides/slide81.xml"/><Relationship Id="rId104" Type="http://schemas.openxmlformats.org/officeDocument/2006/relationships/slide" Target="slides/slide88.xml"/><Relationship Id="rId120" Type="http://schemas.openxmlformats.org/officeDocument/2006/relationships/slide" Target="slides/slide104.xml"/><Relationship Id="rId125" Type="http://schemas.openxmlformats.org/officeDocument/2006/relationships/slide" Target="slides/slide109.xml"/><Relationship Id="rId141" Type="http://schemas.openxmlformats.org/officeDocument/2006/relationships/slide" Target="slides/slide125.xml"/><Relationship Id="rId146" Type="http://schemas.openxmlformats.org/officeDocument/2006/relationships/slide" Target="slides/slide130.xml"/><Relationship Id="rId167" Type="http://schemas.openxmlformats.org/officeDocument/2006/relationships/slide" Target="slides/slide151.xml"/><Relationship Id="rId188" Type="http://schemas.openxmlformats.org/officeDocument/2006/relationships/slide" Target="slides/slide17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92" Type="http://schemas.openxmlformats.org/officeDocument/2006/relationships/slide" Target="slides/slide76.xml"/><Relationship Id="rId162" Type="http://schemas.openxmlformats.org/officeDocument/2006/relationships/slide" Target="slides/slide146.xml"/><Relationship Id="rId183" Type="http://schemas.openxmlformats.org/officeDocument/2006/relationships/slide" Target="slides/slide1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slide" Target="slides/slide71.xml"/><Relationship Id="rId110" Type="http://schemas.openxmlformats.org/officeDocument/2006/relationships/slide" Target="slides/slide94.xml"/><Relationship Id="rId115" Type="http://schemas.openxmlformats.org/officeDocument/2006/relationships/slide" Target="slides/slide99.xml"/><Relationship Id="rId131" Type="http://schemas.openxmlformats.org/officeDocument/2006/relationships/slide" Target="slides/slide115.xml"/><Relationship Id="rId136" Type="http://schemas.openxmlformats.org/officeDocument/2006/relationships/slide" Target="slides/slide120.xml"/><Relationship Id="rId157" Type="http://schemas.openxmlformats.org/officeDocument/2006/relationships/slide" Target="slides/slide141.xml"/><Relationship Id="rId178" Type="http://schemas.openxmlformats.org/officeDocument/2006/relationships/slide" Target="slides/slide162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152" Type="http://schemas.openxmlformats.org/officeDocument/2006/relationships/slide" Target="slides/slide136.xml"/><Relationship Id="rId173" Type="http://schemas.openxmlformats.org/officeDocument/2006/relationships/slide" Target="slides/slide157.xml"/><Relationship Id="rId194" Type="http://schemas.openxmlformats.org/officeDocument/2006/relationships/theme" Target="theme/theme1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56" Type="http://schemas.openxmlformats.org/officeDocument/2006/relationships/slide" Target="slides/slide40.xml"/><Relationship Id="rId77" Type="http://schemas.openxmlformats.org/officeDocument/2006/relationships/slide" Target="slides/slide61.xml"/><Relationship Id="rId100" Type="http://schemas.openxmlformats.org/officeDocument/2006/relationships/slide" Target="slides/slide84.xml"/><Relationship Id="rId105" Type="http://schemas.openxmlformats.org/officeDocument/2006/relationships/slide" Target="slides/slide89.xml"/><Relationship Id="rId126" Type="http://schemas.openxmlformats.org/officeDocument/2006/relationships/slide" Target="slides/slide110.xml"/><Relationship Id="rId147" Type="http://schemas.openxmlformats.org/officeDocument/2006/relationships/slide" Target="slides/slide131.xml"/><Relationship Id="rId168" Type="http://schemas.openxmlformats.org/officeDocument/2006/relationships/slide" Target="slides/slide15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93" Type="http://schemas.openxmlformats.org/officeDocument/2006/relationships/slide" Target="slides/slide77.xml"/><Relationship Id="rId98" Type="http://schemas.openxmlformats.org/officeDocument/2006/relationships/slide" Target="slides/slide82.xml"/><Relationship Id="rId121" Type="http://schemas.openxmlformats.org/officeDocument/2006/relationships/slide" Target="slides/slide105.xml"/><Relationship Id="rId142" Type="http://schemas.openxmlformats.org/officeDocument/2006/relationships/slide" Target="slides/slide126.xml"/><Relationship Id="rId163" Type="http://schemas.openxmlformats.org/officeDocument/2006/relationships/slide" Target="slides/slide147.xml"/><Relationship Id="rId184" Type="http://schemas.openxmlformats.org/officeDocument/2006/relationships/slide" Target="slides/slide168.xml"/><Relationship Id="rId189" Type="http://schemas.openxmlformats.org/officeDocument/2006/relationships/slide" Target="slides/slide173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9.xml"/><Relationship Id="rId46" Type="http://schemas.openxmlformats.org/officeDocument/2006/relationships/slide" Target="slides/slide30.xml"/><Relationship Id="rId67" Type="http://schemas.openxmlformats.org/officeDocument/2006/relationships/slide" Target="slides/slide51.xml"/><Relationship Id="rId116" Type="http://schemas.openxmlformats.org/officeDocument/2006/relationships/slide" Target="slides/slide100.xml"/><Relationship Id="rId137" Type="http://schemas.openxmlformats.org/officeDocument/2006/relationships/slide" Target="slides/slide121.xml"/><Relationship Id="rId158" Type="http://schemas.openxmlformats.org/officeDocument/2006/relationships/slide" Target="slides/slide142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62" Type="http://schemas.openxmlformats.org/officeDocument/2006/relationships/slide" Target="slides/slide46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111" Type="http://schemas.openxmlformats.org/officeDocument/2006/relationships/slide" Target="slides/slide95.xml"/><Relationship Id="rId132" Type="http://schemas.openxmlformats.org/officeDocument/2006/relationships/slide" Target="slides/slide116.xml"/><Relationship Id="rId153" Type="http://schemas.openxmlformats.org/officeDocument/2006/relationships/slide" Target="slides/slide137.xml"/><Relationship Id="rId174" Type="http://schemas.openxmlformats.org/officeDocument/2006/relationships/slide" Target="slides/slide158.xml"/><Relationship Id="rId179" Type="http://schemas.openxmlformats.org/officeDocument/2006/relationships/slide" Target="slides/slide163.xml"/><Relationship Id="rId195" Type="http://schemas.openxmlformats.org/officeDocument/2006/relationships/tableStyles" Target="tableStyles.xml"/><Relationship Id="rId190" Type="http://schemas.openxmlformats.org/officeDocument/2006/relationships/slide" Target="slides/slide174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20.xml"/><Relationship Id="rId57" Type="http://schemas.openxmlformats.org/officeDocument/2006/relationships/slide" Target="slides/slide41.xml"/><Relationship Id="rId106" Type="http://schemas.openxmlformats.org/officeDocument/2006/relationships/slide" Target="slides/slide90.xml"/><Relationship Id="rId127" Type="http://schemas.openxmlformats.org/officeDocument/2006/relationships/slide" Target="slides/slide11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52" Type="http://schemas.openxmlformats.org/officeDocument/2006/relationships/slide" Target="slides/slide36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94" Type="http://schemas.openxmlformats.org/officeDocument/2006/relationships/slide" Target="slides/slide78.xml"/><Relationship Id="rId99" Type="http://schemas.openxmlformats.org/officeDocument/2006/relationships/slide" Target="slides/slide83.xml"/><Relationship Id="rId101" Type="http://schemas.openxmlformats.org/officeDocument/2006/relationships/slide" Target="slides/slide85.xml"/><Relationship Id="rId122" Type="http://schemas.openxmlformats.org/officeDocument/2006/relationships/slide" Target="slides/slide106.xml"/><Relationship Id="rId143" Type="http://schemas.openxmlformats.org/officeDocument/2006/relationships/slide" Target="slides/slide127.xml"/><Relationship Id="rId148" Type="http://schemas.openxmlformats.org/officeDocument/2006/relationships/slide" Target="slides/slide132.xml"/><Relationship Id="rId164" Type="http://schemas.openxmlformats.org/officeDocument/2006/relationships/slide" Target="slides/slide148.xml"/><Relationship Id="rId169" Type="http://schemas.openxmlformats.org/officeDocument/2006/relationships/slide" Target="slides/slide153.xml"/><Relationship Id="rId185" Type="http://schemas.openxmlformats.org/officeDocument/2006/relationships/slide" Target="slides/slide16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64.xml"/><Relationship Id="rId26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7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wmf"/><Relationship Id="rId1" Type="http://schemas.openxmlformats.org/officeDocument/2006/relationships/image" Target="../media/image119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1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3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5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7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wmf"/><Relationship Id="rId1" Type="http://schemas.openxmlformats.org/officeDocument/2006/relationships/image" Target="../media/image129.w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99DED-0AC2-4E08-9238-C8DC0F5726FE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1C931-0815-4DB9-933D-91E07BCC49F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1149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4710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F9BE8C9-D2D2-4D10-8BE3-AFAC96F2E4EB}" type="slidenum">
              <a:rPr lang="pl-PL" sz="1200">
                <a:solidFill>
                  <a:prstClr val="black"/>
                </a:solidFill>
              </a:rPr>
              <a:pPr eaLnBrk="1" hangingPunct="1"/>
              <a:t>84</a:t>
            </a:fld>
            <a:endParaRPr lang="pl-PL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7F75F-9083-4758-854D-C10B3AEC5D7D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679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263EF-4394-4CD8-8DB0-E3D7E943A998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266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79C34-4675-4C28-8615-5B3DCFAED056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876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E6AF3-FC42-4CCA-9711-ACD08A1AEE1A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527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5DA4B-20A8-48AD-80DB-FC1AF2023E2C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18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569B-08E6-4068-842F-DFAFEB28BA11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854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B62C-5B15-4EB9-A044-4FE56A63E49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7641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0103-EC71-4801-94D2-79618C1C678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050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507B-A82E-45FF-82D8-206D03596929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307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2FA01-9EC0-442C-BCFA-910D2C77082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707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AAC8C-48E8-4AF5-9678-0A8991BEB66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2529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7F75F-9083-4758-854D-C10B3AEC5D7D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45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263EF-4394-4CD8-8DB0-E3D7E943A998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95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79C34-4675-4C28-8615-5B3DCFAED056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5141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E6AF3-FC42-4CCA-9711-ACD08A1AEE1A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97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5DA4B-20A8-48AD-80DB-FC1AF2023E2C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0031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569B-08E6-4068-842F-DFAFEB28BA11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924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B62C-5B15-4EB9-A044-4FE56A63E49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5907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0103-EC71-4801-94D2-79618C1C678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307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507B-A82E-45FF-82D8-206D03596929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274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2FA01-9EC0-442C-BCFA-910D2C77082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4730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AAC8C-48E8-4AF5-9678-0A8991BEB66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152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7F75F-9083-4758-854D-C10B3AEC5D7D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0430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263EF-4394-4CD8-8DB0-E3D7E943A998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9453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79C34-4675-4C28-8615-5B3DCFAED056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789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E6AF3-FC42-4CCA-9711-ACD08A1AEE1A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5020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5DA4B-20A8-48AD-80DB-FC1AF2023E2C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32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569B-08E6-4068-842F-DFAFEB28BA11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6797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B62C-5B15-4EB9-A044-4FE56A63E49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3353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0103-EC71-4801-94D2-79618C1C678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5236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507B-A82E-45FF-82D8-206D03596929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3132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2FA01-9EC0-442C-BCFA-910D2C77082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4172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AAC8C-48E8-4AF5-9678-0A8991BEB66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4687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7F75F-9083-4758-854D-C10B3AEC5D7D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1695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263EF-4394-4CD8-8DB0-E3D7E943A998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845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79C34-4675-4C28-8615-5B3DCFAED056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181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E6AF3-FC42-4CCA-9711-ACD08A1AEE1A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4672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5DA4B-20A8-48AD-80DB-FC1AF2023E2C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9560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569B-08E6-4068-842F-DFAFEB28BA11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16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B62C-5B15-4EB9-A044-4FE56A63E49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9265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0103-EC71-4801-94D2-79618C1C678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1762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507B-A82E-45FF-82D8-206D03596929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8513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2FA01-9EC0-442C-BCFA-910D2C77082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2303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AAC8C-48E8-4AF5-9678-0A8991BEB66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6527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7F75F-9083-4758-854D-C10B3AEC5D7D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8489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263EF-4394-4CD8-8DB0-E3D7E943A998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80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79C34-4675-4C28-8615-5B3DCFAED056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763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E6AF3-FC42-4CCA-9711-ACD08A1AEE1A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40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5DA4B-20A8-48AD-80DB-FC1AF2023E2C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6882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569B-08E6-4068-842F-DFAFEB28BA11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864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B62C-5B15-4EB9-A044-4FE56A63E49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405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0103-EC71-4801-94D2-79618C1C678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943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507B-A82E-45FF-82D8-206D03596929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157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2FA01-9EC0-442C-BCFA-910D2C77082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9452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AAC8C-48E8-4AF5-9678-0A8991BEB66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90740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7F75F-9083-4758-854D-C10B3AEC5D7D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6867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263EF-4394-4CD8-8DB0-E3D7E943A998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973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79C34-4675-4C28-8615-5B3DCFAED056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59557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E6AF3-FC42-4CCA-9711-ACD08A1AEE1A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3846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5DA4B-20A8-48AD-80DB-FC1AF2023E2C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742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569B-08E6-4068-842F-DFAFEB28BA11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9108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B62C-5B15-4EB9-A044-4FE56A63E49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997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0103-EC71-4801-94D2-79618C1C678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20250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507B-A82E-45FF-82D8-206D03596929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9215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2FA01-9EC0-442C-BCFA-910D2C77082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3200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AAC8C-48E8-4AF5-9678-0A8991BEB66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199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7F75F-9083-4758-854D-C10B3AEC5D7D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4441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263EF-4394-4CD8-8DB0-E3D7E943A998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1680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79C34-4675-4C28-8615-5B3DCFAED056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1076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E6AF3-FC42-4CCA-9711-ACD08A1AEE1A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6460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5DA4B-20A8-48AD-80DB-FC1AF2023E2C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4892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569B-08E6-4068-842F-DFAFEB28BA11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8210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B62C-5B15-4EB9-A044-4FE56A63E49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00196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0103-EC71-4801-94D2-79618C1C678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7578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507B-A82E-45FF-82D8-206D03596929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6666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2FA01-9EC0-442C-BCFA-910D2C77082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4636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AAC8C-48E8-4AF5-9678-0A8991BEB66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04377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CA3B1-E991-4AFD-801D-ED44A8730795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8365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F5369-335C-443B-950B-8C2686BD0970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0793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53EBF-576A-4660-8D5F-34E0F93F5F3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43439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DA74E-EACE-470A-8A31-4B7A5836FC2C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8675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3A8FD-DC71-409E-8540-902C88B6BB4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45192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2A1BF-F99A-4F72-82A3-19B606F774E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6094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7FCCD-BCB2-4516-B07F-8A7B6C912FBD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19288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05059-4C2C-4791-9EFD-1365B6838B95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2680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F43A9-B33F-46C8-86AF-723D59BEFE68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7512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3D387-FC34-4958-B304-F19FA20255CC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2961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06F93-4363-4837-B9DE-9D87C11D6306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605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69696-A4BA-46F8-820F-EB9E2B05C647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67588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89B28-9123-49A5-81FA-953782F51EB9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676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4E46D-E3B4-4CDB-B0C6-6A3EDCB782BC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38770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32507-26D6-4830-82DF-988BBC479D17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261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DCE37-943B-48B3-9580-C495507DD9D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3543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16EA0-142E-4966-BBC0-C8F39D97353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54510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375FD-0B36-4161-89FF-A088916CE09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89252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1F4B7-F0EE-4225-849A-EF7C309A859F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40025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590F3-CC80-40BA-928A-2C17D0B0A5A1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27785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6423B-7C67-4D3F-8255-DCF435A20E59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62153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521EB-4AD1-480B-A423-6F4A187F16D4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46172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2144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37157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45595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98505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51113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0109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84557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2186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7436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47838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37046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78241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14194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8297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83008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38586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06872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62135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658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29062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4015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274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09520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06706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08429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1204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9423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64087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0322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98525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8460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87663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43338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0160E-DABE-4AF8-8D26-644656D4E60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59309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CAA60-BED8-4DAD-86ED-18BC1DD92CD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24237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DBE24-7ACC-410A-9FEF-015D24692E77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67977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278CF-535D-4CEF-8950-E8D35BF86BDD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99266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4A39C-986B-4F1C-B377-921169FF9B5A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35889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36E2F-F8BE-43F3-93D4-271E7B1AFB20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94092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4F5AB-CDB6-481B-8DFE-6726F3F2228B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48094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D50F1-EB88-4E56-8A6A-C24C1A2AE2A5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12008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05706-511E-488F-B5DD-8DE43C34DA3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19907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7FDAB-6B75-40BE-B2FC-8B766FC3EF68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039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360D9-D549-477D-9616-E613C4B85065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38044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98BB5-3AEF-487E-BEE4-31AED9FB2843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1572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D26870-4FD4-4942-8A47-01511FC2AE37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0372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7125EE-D86B-4A64-ADB0-53CDA4BCE5B5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95108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14423-BFBA-40A6-9734-BEDCA5B2255A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75160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5F587-7BC1-45A5-82F8-755E02FE58A9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9383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1F7076-703D-48D1-A099-B94177B6E38A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3389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7429F-3133-4035-9171-42CA80EF1A57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69458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1C82A2-977B-47A2-842A-193F1B063C9F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3153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BF99D-609B-43BB-8409-3DC27DDF572B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6688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63CDF-0394-4CA7-8917-E6128997D1A3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44117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129E-D897-4F34-B4D8-0793648AB75D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92503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D8637-9D89-4460-8135-0B784CAD376D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1263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187A52-DE4B-4518-AD30-CE460880EE71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92212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BF1ED-1B34-4AE1-850A-9D2F884A0EC0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7614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0ED5C-6B15-40EF-B6B2-730E9C8E1730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93857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282CA2-22B3-4655-9F55-99C0F8D4155F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88276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7A960-9A1D-439F-906E-D204AE72951A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53152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676AB-D429-4885-97E0-0AFB8084F541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99707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3F7704-1AEF-4B36-89D8-4A09D7E86A16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59005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D15AE-A7B6-41CD-B22F-7932864A0557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034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4C4F9-ACFB-4897-9EA4-7C7E753D1A26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4605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3AF95-A4A8-40C7-A5F1-5A4869DAA8F7}" type="slidenum">
              <a:rPr lang="pl-PL" altLang="pl-PL">
                <a:solidFill>
                  <a:srgbClr val="000000"/>
                </a:solidFill>
              </a:rPr>
              <a:pPr/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79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F557A-55E0-4B1B-A1C0-CD51E09B978F}" type="datetimeFigureOut">
              <a:rPr lang="pl-PL" smtClean="0"/>
              <a:pPr/>
              <a:t>2014-06-11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8CC39-D3D5-4C7A-BDE3-F10D5BCE7BF9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C95052-9EA0-42FF-8628-A7C0A299AF66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66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C95052-9EA0-42FF-8628-A7C0A299AF66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4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C95052-9EA0-42FF-8628-A7C0A299AF66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02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C95052-9EA0-42FF-8628-A7C0A299AF66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34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C95052-9EA0-42FF-8628-A7C0A299AF66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04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C95052-9EA0-42FF-8628-A7C0A299AF66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13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C95052-9EA0-42FF-8628-A7C0A299AF66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6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E93B4D-83E1-403A-931B-8817EC590243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00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96DF89-1E24-4DC9-8CD2-24C5E6C425B6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9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5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9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4F864-93BF-40F8-8647-2A5455818C11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2014-06-11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37E38-619D-4414-B90C-63E0DBCEE103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4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A9E316-AB27-462A-A8C9-61AFF02C465E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9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3C3C16-1460-4588-8040-D91C542F95A7}" type="slidenum">
              <a:rPr lang="pl-PL" altLang="pl-P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056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9035F8-22CC-4268-8425-C1E310202A88}" type="slidenum">
              <a:rPr lang="pl-PL" altLang="pl-P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61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emf"/><Relationship Id="rId4" Type="http://schemas.openxmlformats.org/officeDocument/2006/relationships/oleObject" Target="../embeddings/Microsoft_Excel_97-2003_Worksheet1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emf"/><Relationship Id="rId4" Type="http://schemas.openxmlformats.org/officeDocument/2006/relationships/oleObject" Target="../embeddings/Microsoft_Excel_97-2003_Worksheet2.xls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8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8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imisp.mech.pw.edu.pl/prezentacja/dyplom/index.html" TargetMode="External"/><Relationship Id="rId2" Type="http://schemas.openxmlformats.org/officeDocument/2006/relationships/hyperlink" Target="http://imisp.mech.pw.edu.pl/prezentacja/dyplom/elektryczne/czujnik_elektrostykowy_przyklad.html" TargetMode="Externa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5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7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8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2.w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4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6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8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94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0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9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3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4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94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6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9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47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94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50.w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9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9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9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5.w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56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9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0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61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62.w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63.wmf"/><Relationship Id="rId4" Type="http://schemas.openxmlformats.org/officeDocument/2006/relationships/oleObject" Target="../embeddings/Microsoft_Word_97_-_2003_Document3.doc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0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66.w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68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105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70.wm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49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74.w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149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76.wmf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49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49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49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4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60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160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82.wmf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160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83.wmf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60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60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160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86.wmf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60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60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160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89.wmf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60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60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160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92.wmf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60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60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60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160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96.wmf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60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60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60.xml"/><Relationship Id="rId4" Type="http://schemas.openxmlformats.org/officeDocument/2006/relationships/image" Target="../media/image102.png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60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60.xml"/><Relationship Id="rId4" Type="http://schemas.openxmlformats.org/officeDocument/2006/relationships/image" Target="../media/image112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image" Target="../media/image113.wmf"/><Relationship Id="rId1" Type="http://schemas.openxmlformats.org/officeDocument/2006/relationships/slideLayout" Target="../slideLayouts/slideLayout160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115.wmf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116.wmf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117.wmf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118.wmf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20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119.wmf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121.wmf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122.wmf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123.wmf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124.wmf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125.wmf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172.xml"/><Relationship Id="rId1" Type="http://schemas.openxmlformats.org/officeDocument/2006/relationships/vmlDrawing" Target="../drawings/vmlDrawing48.vml"/><Relationship Id="rId4" Type="http://schemas.openxmlformats.org/officeDocument/2006/relationships/image" Target="../media/image126.wmf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49.vml"/><Relationship Id="rId4" Type="http://schemas.openxmlformats.org/officeDocument/2006/relationships/image" Target="../media/image127.wmf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50.vml"/><Relationship Id="rId4" Type="http://schemas.openxmlformats.org/officeDocument/2006/relationships/image" Target="../media/image128.wmf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30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129.wmf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52.vml"/><Relationship Id="rId4" Type="http://schemas.openxmlformats.org/officeDocument/2006/relationships/image" Target="../media/image131.wmf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171.xml"/><Relationship Id="rId1" Type="http://schemas.openxmlformats.org/officeDocument/2006/relationships/vmlDrawing" Target="../drawings/vmlDrawing53.vml"/><Relationship Id="rId4" Type="http://schemas.openxmlformats.org/officeDocument/2006/relationships/image" Target="../media/image13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57808"/>
            <a:ext cx="8229600" cy="1143000"/>
          </a:xfrm>
        </p:spPr>
        <p:txBody>
          <a:bodyPr>
            <a:normAutofit/>
          </a:bodyPr>
          <a:lstStyle/>
          <a:p>
            <a:r>
              <a:rPr lang="pl-PL" sz="3600" b="1" dirty="0" smtClean="0"/>
              <a:t>JÓZEF ZAWADA</a:t>
            </a:r>
            <a:endParaRPr lang="pl-PL" sz="3600" b="1" dirty="0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1881413"/>
            <a:ext cx="9144000" cy="3779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0" tIns="180000" rIns="540000" bIns="18000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3200" b="1" dirty="0" smtClean="0">
                <a:cs typeface="Times New Roman" pitchFamily="18" charset="0"/>
              </a:rPr>
              <a:t>Materiały pomocnicze do wykładów przedmiotu:</a:t>
            </a:r>
          </a:p>
          <a:p>
            <a:pPr algn="ctr">
              <a:spcAft>
                <a:spcPts val="1200"/>
              </a:spcAft>
            </a:pPr>
            <a:endParaRPr lang="pl-PL" sz="3200" b="1" dirty="0" smtClean="0">
              <a:cs typeface="Times New Roman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pl-PL" sz="3200" b="1" dirty="0" smtClean="0">
                <a:solidFill>
                  <a:srgbClr val="0070C0"/>
                </a:solidFill>
                <a:cs typeface="Times New Roman" pitchFamily="18" charset="0"/>
              </a:rPr>
              <a:t>METROLOGIA WIELKOŚCI GEOMETRYCZNYCH</a:t>
            </a:r>
          </a:p>
          <a:p>
            <a:pPr algn="ctr">
              <a:spcAft>
                <a:spcPts val="600"/>
              </a:spcAft>
            </a:pPr>
            <a:endParaRPr lang="pl-PL" sz="3200" b="1" dirty="0" smtClean="0">
              <a:solidFill>
                <a:srgbClr val="0070C0"/>
              </a:solidFill>
              <a:cs typeface="Times New Roman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pl-PL" sz="3200" b="1" dirty="0" smtClean="0">
                <a:cs typeface="Times New Roman" pitchFamily="18" charset="0"/>
              </a:rPr>
              <a:t>Łódź, 2014 r</a:t>
            </a:r>
            <a:endParaRPr lang="pl-PL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58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/>
              <a:t>CZUJNIKI - DEFINICJA</a:t>
            </a: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0" y="1484784"/>
            <a:ext cx="91440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228600" algn="l"/>
              </a:tabLst>
            </a:pPr>
            <a:r>
              <a:rPr lang="pl-PL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Czujniki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to nazwa, pod którą w metrologii wielkości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geometrycz-nych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rozumie się dość liczną grupę urządzeń służących do porów-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nawczych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pomiarów długości. Posiadają one tylko jedną końców-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kę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pomiarową, w związku z czym nie są w stanie wykonywać pomiarów samodzielnie. Dopiero zamocowanie czujnika w urządzeniu, które odpowiednio go pozycjonuje (np. podstawa pomiarowa czy statyw) czyni go przyrządem pomiarowym.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228600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Czujniki posiadają na ogół mały zakres pomiarowy i z tego względu znajdują najczęściej zastosowanie przy pomiarach metodą różnicową oraz przy pomiarach odchyłek kształtu i położenia  </a:t>
            </a:r>
          </a:p>
        </p:txBody>
      </p:sp>
    </p:spTree>
    <p:extLst>
      <p:ext uri="{BB962C8B-B14F-4D97-AF65-F5344CB8AC3E}">
        <p14:creationId xmlns:p14="http://schemas.microsoft.com/office/powerpoint/2010/main" val="310955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58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- PRZYKŁADY  ZASTOSOWAŃ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5881688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228600" algn="l"/>
              </a:tabLst>
            </a:pPr>
            <a:r>
              <a:rPr lang="pl-PL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a) pomiar metodą różnicową        b) pomiar bicia</a:t>
            </a:r>
            <a:endParaRPr lang="pl-PL" sz="28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2595563" y="2433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169988" y="1447800"/>
          <a:ext cx="6780212" cy="397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88" name="Obraz" r:id="rId3" imgW="3392424" imgH="1990344" progId="Word.Picture.8">
                  <p:embed/>
                </p:oleObj>
              </mc:Choice>
              <mc:Fallback>
                <p:oleObj name="Obraz" r:id="rId3" imgW="3392424" imgH="1990344" progId="Word.Picture.8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8" y="1447800"/>
                        <a:ext cx="6780212" cy="3979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543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– PODZIAŁ</a:t>
            </a: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0" y="1873250"/>
            <a:ext cx="914400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0" rIns="414000">
            <a:spAutoFit/>
          </a:bodyPr>
          <a:lstStyle/>
          <a:p>
            <a:pPr fontAlgn="base">
              <a:spcBef>
                <a:spcPct val="0"/>
              </a:spcBef>
              <a:spcAft>
                <a:spcPct val="50000"/>
              </a:spcAft>
              <a:tabLst>
                <a:tab pos="228600" algn="l"/>
              </a:tabLst>
            </a:pPr>
            <a:r>
              <a:rPr lang="pl-PL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Ze względu na zasadę działania czujniki najczęściej dzieli się na: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228600" algn="l"/>
                <a:tab pos="4124325" algn="l"/>
              </a:tabLst>
            </a:pPr>
            <a:r>
              <a:rPr lang="pl-PL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</a:t>
            </a:r>
            <a:r>
              <a:rPr lang="pl-PL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mechaniczne       </a:t>
            </a:r>
            <a:r>
              <a:rPr lang="pl-PL" sz="3200" b="1" dirty="0" smtClean="0">
                <a:solidFill>
                  <a:srgbClr val="008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	faza dojrzałości</a:t>
            </a:r>
            <a:endParaRPr lang="pl-PL" sz="3200" b="1" dirty="0" smtClean="0">
              <a:solidFill>
                <a:srgbClr val="008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228600" algn="l"/>
                <a:tab pos="4124325" algn="l"/>
              </a:tabLst>
            </a:pPr>
            <a:r>
              <a:rPr lang="pl-PL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</a:t>
            </a:r>
            <a:r>
              <a:rPr lang="pl-PL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optyczne              </a:t>
            </a:r>
            <a:r>
              <a:rPr lang="pl-PL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	faza schyłkowa</a:t>
            </a:r>
            <a:endParaRPr lang="pl-PL" sz="32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228600" algn="l"/>
                <a:tab pos="4124325" algn="l"/>
              </a:tabLst>
            </a:pPr>
            <a:r>
              <a:rPr lang="pl-PL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</a:t>
            </a:r>
            <a:r>
              <a:rPr lang="pl-PL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elektryczne          </a:t>
            </a:r>
            <a:r>
              <a:rPr lang="pl-PL" sz="3200" b="1" dirty="0" smtClean="0">
                <a:solidFill>
                  <a:srgbClr val="008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	faza wzrostu (rozwoju)</a:t>
            </a:r>
            <a:endParaRPr lang="pl-PL" sz="3200" b="1" dirty="0" smtClean="0">
              <a:solidFill>
                <a:srgbClr val="008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228600" algn="l"/>
                <a:tab pos="4124325" algn="l"/>
              </a:tabLst>
            </a:pPr>
            <a:r>
              <a:rPr lang="pl-PL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</a:t>
            </a:r>
            <a:r>
              <a:rPr lang="pl-PL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pneumatyczne     </a:t>
            </a:r>
            <a:r>
              <a:rPr lang="pl-PL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	faza schyłkowa</a:t>
            </a:r>
          </a:p>
        </p:txBody>
      </p:sp>
    </p:spTree>
    <p:extLst>
      <p:ext uri="{BB962C8B-B14F-4D97-AF65-F5344CB8AC3E}">
        <p14:creationId xmlns:p14="http://schemas.microsoft.com/office/powerpoint/2010/main" val="234802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/>
          <p:cNvSpPr>
            <a:spLocks noGrp="1"/>
          </p:cNvSpPr>
          <p:nvPr>
            <p:ph type="title"/>
          </p:nvPr>
        </p:nvSpPr>
        <p:spPr>
          <a:xfrm>
            <a:off x="685800" y="646619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 MECHANICZNE</a:t>
            </a:r>
          </a:p>
        </p:txBody>
      </p:sp>
      <p:sp>
        <p:nvSpPr>
          <p:cNvPr id="3" name="Prostokąt 2"/>
          <p:cNvSpPr/>
          <p:nvPr/>
        </p:nvSpPr>
        <p:spPr>
          <a:xfrm>
            <a:off x="0" y="1557338"/>
            <a:ext cx="9144000" cy="4151312"/>
          </a:xfrm>
          <a:prstGeom prst="rect">
            <a:avLst/>
          </a:prstGeom>
        </p:spPr>
        <p:txBody>
          <a:bodyPr lIns="432000" tIns="36000" rIns="432000" bIns="36000">
            <a:spAutoFit/>
          </a:bodyPr>
          <a:lstStyle/>
          <a:p>
            <a:pPr algn="just" fontAlgn="base">
              <a:spcBef>
                <a:spcPct val="0"/>
              </a:spcBef>
              <a:spcAft>
                <a:spcPts val="1200"/>
              </a:spcAft>
              <a:defRPr/>
            </a:pPr>
            <a:r>
              <a:rPr lang="pl-PL" sz="2400" b="1" u="sng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Czujniki mechaniczne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to grupa czujników, w których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powiązanie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przemieszczenia końcówki pomiarowej z odpowiadającym temu przemieszczeniu wychyleniem wskazówki, odbywa się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poprzez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różnego rodzaju przekładnie mechaniczne. W zależności od rodzaju tych przekładni czujniki mechaniczne dzieli się na różne odmiany. Do najczęściej spotykanych odmian należą:</a:t>
            </a:r>
          </a:p>
          <a:p>
            <a:pPr marL="180000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czujniki dźwigniowe;</a:t>
            </a:r>
          </a:p>
          <a:p>
            <a:pPr marL="180000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czujniki zębate;</a:t>
            </a:r>
          </a:p>
          <a:p>
            <a:pPr marL="180000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czujniki dźwigniowo-zębate;</a:t>
            </a:r>
          </a:p>
          <a:p>
            <a:pPr marL="180000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czujniki sprężynowe;</a:t>
            </a:r>
          </a:p>
        </p:txBody>
      </p:sp>
    </p:spTree>
    <p:extLst>
      <p:ext uri="{BB962C8B-B14F-4D97-AF65-F5344CB8AC3E}">
        <p14:creationId xmlns:p14="http://schemas.microsoft.com/office/powerpoint/2010/main" val="134133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ytuł 1"/>
          <p:cNvSpPr>
            <a:spLocks noGrp="1"/>
          </p:cNvSpPr>
          <p:nvPr>
            <p:ph type="title"/>
          </p:nvPr>
        </p:nvSpPr>
        <p:spPr>
          <a:xfrm>
            <a:off x="395288" y="322263"/>
            <a:ext cx="8316912" cy="658812"/>
          </a:xfrm>
        </p:spPr>
        <p:txBody>
          <a:bodyPr lIns="0" rIns="0"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DŹWIGNIOWE – ZASADA DZIAŁANIA</a:t>
            </a:r>
          </a:p>
        </p:txBody>
      </p:sp>
      <p:sp>
        <p:nvSpPr>
          <p:cNvPr id="2052" name="Prostokąt 2"/>
          <p:cNvSpPr>
            <a:spLocks noChangeArrowheads="1"/>
          </p:cNvSpPr>
          <p:nvPr/>
        </p:nvSpPr>
        <p:spPr bwMode="auto">
          <a:xfrm>
            <a:off x="0" y="1341438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0" rIns="432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Czujniki dźwigniowe działają na zasadzie dźwigni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nierównora-miennej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Krótszy koniec tej dźwigni współpracuje z końcówką pomiarową, dłuższy stanowi wskazówka. </a:t>
            </a:r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sp>
        <p:nvSpPr>
          <p:cNvPr id="2054" name="Prostokąt 5"/>
          <p:cNvSpPr>
            <a:spLocks noChangeArrowheads="1"/>
          </p:cNvSpPr>
          <p:nvPr/>
        </p:nvSpPr>
        <p:spPr bwMode="auto">
          <a:xfrm>
            <a:off x="0" y="5468938"/>
            <a:ext cx="914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6000" rIns="396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Przesunięciu końcówki pomiarowej o wartość </a:t>
            </a:r>
            <a:r>
              <a:rPr lang="pl-PL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odpowiada przemieszczenie obwodowe końca wskazówki  </a:t>
            </a:r>
            <a:r>
              <a:rPr lang="pl-PL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Ł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=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</a:t>
            </a:r>
            <a:r>
              <a:rPr lang="pl-PL" sz="2400" b="1" dirty="0" err="1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</a:rPr>
              <a:t>a</a:t>
            </a:r>
            <a:r>
              <a:rPr lang="pl-PL" sz="2400" b="1" dirty="0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</a:rPr>
              <a:t> </a:t>
            </a:r>
          </a:p>
        </p:txBody>
      </p:sp>
      <p:pic>
        <p:nvPicPr>
          <p:cNvPr id="322575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03819"/>
            <a:ext cx="7333334" cy="189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85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ytuł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DŹWIGNIOWE – WŁAŚCIWOŚCI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0" y="1196752"/>
            <a:ext cx="9144000" cy="5555367"/>
          </a:xfrm>
          <a:prstGeom prst="rect">
            <a:avLst/>
          </a:prstGeom>
        </p:spPr>
        <p:txBody>
          <a:bodyPr lIns="432000" rIns="432000">
            <a:spAutoFit/>
          </a:bodyPr>
          <a:lstStyle/>
          <a:p>
            <a:pPr algn="just" fontAlgn="base">
              <a:spcBef>
                <a:spcPct val="0"/>
              </a:spcBef>
              <a:spcAft>
                <a:spcPts val="1200"/>
              </a:spcAft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Równanie przetwarzania czujnika dźwigniowego (zależność pomiędzy przesunięciem trzpienia pomiarowego a wychyleniem wskazówki) jest postaci: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Ł = </a:t>
            </a:r>
            <a:r>
              <a:rPr lang="pl-PL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</a:t>
            </a:r>
            <a:r>
              <a:rPr lang="pl-PL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/>
              </a:rPr>
              <a:t></a:t>
            </a:r>
            <a:r>
              <a:rPr lang="pl-PL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arc</a:t>
            </a:r>
            <a:r>
              <a:rPr lang="pl-PL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tg (s/a)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gdzie:</a:t>
            </a:r>
          </a:p>
          <a:p>
            <a:pPr marL="1612900" indent="-8112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Ł – obwodowe przemieszczenie końca wskazówki;</a:t>
            </a:r>
          </a:p>
          <a:p>
            <a:pPr marL="1612900" indent="-8112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 – wielkość mierzona;</a:t>
            </a:r>
          </a:p>
          <a:p>
            <a:pPr marL="1612900" indent="-8112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L, a – parametry konstrukcyjne czujnika;</a:t>
            </a:r>
          </a:p>
          <a:p>
            <a:pPr marL="1612900" indent="-811213" fontAlgn="base">
              <a:spcBef>
                <a:spcPct val="0"/>
              </a:spcBef>
              <a:spcAft>
                <a:spcPct val="0"/>
              </a:spcAft>
              <a:defRPr/>
            </a:pPr>
            <a:endParaRPr lang="pl-PL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Ze względu na nieliniową charakterystykę zakresy pomiarowe czujników dźwigniowych są niewielkie ( z reguły nie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przekraczają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0,4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mm).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Czujniki dźwigniowe są coraz rzadziej produkowane  (faza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schył-kowa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życia produktu)</a:t>
            </a:r>
            <a:endParaRPr lang="pl-PL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87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>
            <a:grpSpLocks/>
          </p:cNvGrpSpPr>
          <p:nvPr/>
        </p:nvGrpSpPr>
        <p:grpSpPr bwMode="auto">
          <a:xfrm>
            <a:off x="395536" y="1723732"/>
            <a:ext cx="4020185" cy="4513580"/>
            <a:chOff x="6917" y="6602"/>
            <a:chExt cx="6331" cy="7108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 rot="13920000">
              <a:off x="11033" y="9723"/>
              <a:ext cx="85" cy="503"/>
              <a:chOff x="10143" y="10386"/>
              <a:chExt cx="85" cy="503"/>
            </a:xfrm>
          </p:grpSpPr>
          <p:sp>
            <p:nvSpPr>
              <p:cNvPr id="138" name="Oval 4"/>
              <p:cNvSpPr>
                <a:spLocks noChangeAspect="1" noChangeArrowheads="1"/>
              </p:cNvSpPr>
              <p:nvPr/>
            </p:nvSpPr>
            <p:spPr bwMode="auto">
              <a:xfrm>
                <a:off x="10143" y="10804"/>
                <a:ext cx="85" cy="85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39" name="Line 5"/>
              <p:cNvCxnSpPr/>
              <p:nvPr/>
            </p:nvCxnSpPr>
            <p:spPr bwMode="auto">
              <a:xfrm flipH="1">
                <a:off x="10149" y="10437"/>
                <a:ext cx="34" cy="36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0" name="Line 6"/>
              <p:cNvCxnSpPr/>
              <p:nvPr/>
            </p:nvCxnSpPr>
            <p:spPr bwMode="auto">
              <a:xfrm>
                <a:off x="10183" y="10437"/>
                <a:ext cx="34" cy="36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41" name="Freeform 7"/>
              <p:cNvSpPr>
                <a:spLocks/>
              </p:cNvSpPr>
              <p:nvPr/>
            </p:nvSpPr>
            <p:spPr bwMode="auto">
              <a:xfrm>
                <a:off x="10149" y="10386"/>
                <a:ext cx="69" cy="432"/>
              </a:xfrm>
              <a:custGeom>
                <a:avLst/>
                <a:gdLst>
                  <a:gd name="T0" fmla="*/ 33 w 69"/>
                  <a:gd name="T1" fmla="*/ 0 h 432"/>
                  <a:gd name="T2" fmla="*/ 0 w 69"/>
                  <a:gd name="T3" fmla="*/ 426 h 432"/>
                  <a:gd name="T4" fmla="*/ 36 w 69"/>
                  <a:gd name="T5" fmla="*/ 402 h 432"/>
                  <a:gd name="T6" fmla="*/ 69 w 69"/>
                  <a:gd name="T7" fmla="*/ 432 h 432"/>
                  <a:gd name="T8" fmla="*/ 33 w 69"/>
                  <a:gd name="T9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32">
                    <a:moveTo>
                      <a:pt x="33" y="0"/>
                    </a:moveTo>
                    <a:lnTo>
                      <a:pt x="0" y="426"/>
                    </a:lnTo>
                    <a:lnTo>
                      <a:pt x="36" y="402"/>
                    </a:lnTo>
                    <a:lnTo>
                      <a:pt x="69" y="432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7274" y="8182"/>
              <a:ext cx="372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4</a:t>
              </a:r>
              <a:endParaRPr kumimoji="0" lang="pl-PL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7277" y="7425"/>
              <a:ext cx="372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3</a:t>
              </a:r>
              <a:endParaRPr kumimoji="0" lang="pl-PL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7274" y="6677"/>
              <a:ext cx="372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6</a:t>
              </a:r>
              <a:endParaRPr kumimoji="0" lang="pl-PL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10476" y="7822"/>
              <a:ext cx="372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 1</a:t>
              </a:r>
              <a:endParaRPr kumimoji="0" lang="pl-PL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11542" y="11836"/>
              <a:ext cx="120" cy="12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7037" y="9237"/>
              <a:ext cx="2402" cy="2403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10037" y="8637"/>
              <a:ext cx="2402" cy="2403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val 15"/>
            <p:cNvSpPr>
              <a:spLocks noChangeAspect="1" noChangeArrowheads="1"/>
            </p:cNvSpPr>
            <p:nvPr/>
          </p:nvSpPr>
          <p:spPr bwMode="auto">
            <a:xfrm>
              <a:off x="10877" y="9477"/>
              <a:ext cx="720" cy="72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9317" y="9477"/>
              <a:ext cx="720" cy="72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4" name="Line 17"/>
            <p:cNvCxnSpPr/>
            <p:nvPr/>
          </p:nvCxnSpPr>
          <p:spPr bwMode="auto">
            <a:xfrm flipV="1">
              <a:off x="9677" y="6602"/>
              <a:ext cx="1" cy="3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18"/>
            <p:cNvCxnSpPr/>
            <p:nvPr/>
          </p:nvCxnSpPr>
          <p:spPr bwMode="auto">
            <a:xfrm flipV="1">
              <a:off x="9994" y="6620"/>
              <a:ext cx="43" cy="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Line 19"/>
            <p:cNvCxnSpPr/>
            <p:nvPr/>
          </p:nvCxnSpPr>
          <p:spPr bwMode="auto">
            <a:xfrm flipV="1">
              <a:off x="10317" y="6680"/>
              <a:ext cx="80" cy="34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Line 20"/>
            <p:cNvCxnSpPr/>
            <p:nvPr/>
          </p:nvCxnSpPr>
          <p:spPr bwMode="auto">
            <a:xfrm flipV="1">
              <a:off x="10619" y="6775"/>
              <a:ext cx="115" cy="33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21"/>
            <p:cNvCxnSpPr/>
            <p:nvPr/>
          </p:nvCxnSpPr>
          <p:spPr bwMode="auto">
            <a:xfrm flipV="1">
              <a:off x="10924" y="6920"/>
              <a:ext cx="153" cy="31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22"/>
            <p:cNvCxnSpPr/>
            <p:nvPr/>
          </p:nvCxnSpPr>
          <p:spPr bwMode="auto">
            <a:xfrm>
              <a:off x="9317" y="6617"/>
              <a:ext cx="35" cy="3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23"/>
            <p:cNvCxnSpPr/>
            <p:nvPr/>
          </p:nvCxnSpPr>
          <p:spPr bwMode="auto">
            <a:xfrm>
              <a:off x="8957" y="6677"/>
              <a:ext cx="75" cy="3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24"/>
            <p:cNvCxnSpPr/>
            <p:nvPr/>
          </p:nvCxnSpPr>
          <p:spPr bwMode="auto">
            <a:xfrm>
              <a:off x="8597" y="6785"/>
              <a:ext cx="115" cy="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Line 25"/>
            <p:cNvCxnSpPr/>
            <p:nvPr/>
          </p:nvCxnSpPr>
          <p:spPr bwMode="auto">
            <a:xfrm>
              <a:off x="8237" y="6935"/>
              <a:ext cx="152" cy="31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9652" y="6642"/>
              <a:ext cx="542" cy="3195"/>
            </a:xfrm>
            <a:custGeom>
              <a:avLst/>
              <a:gdLst>
                <a:gd name="T0" fmla="*/ 542 w 542"/>
                <a:gd name="T1" fmla="*/ 0 h 3195"/>
                <a:gd name="T2" fmla="*/ 0 w 542"/>
                <a:gd name="T3" fmla="*/ 3195 h 3195"/>
                <a:gd name="T4" fmla="*/ 50 w 542"/>
                <a:gd name="T5" fmla="*/ 3195 h 3195"/>
                <a:gd name="T6" fmla="*/ 542 w 542"/>
                <a:gd name="T7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2" h="3195">
                  <a:moveTo>
                    <a:pt x="542" y="0"/>
                  </a:moveTo>
                  <a:lnTo>
                    <a:pt x="0" y="3195"/>
                  </a:lnTo>
                  <a:lnTo>
                    <a:pt x="50" y="3195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9644" y="9805"/>
              <a:ext cx="65" cy="65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Arc 28"/>
            <p:cNvSpPr>
              <a:spLocks/>
            </p:cNvSpPr>
            <p:nvPr/>
          </p:nvSpPr>
          <p:spPr bwMode="auto">
            <a:xfrm>
              <a:off x="8237" y="10437"/>
              <a:ext cx="120" cy="12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6" name="Group 29"/>
            <p:cNvGrpSpPr>
              <a:grpSpLocks/>
            </p:cNvGrpSpPr>
            <p:nvPr/>
          </p:nvGrpSpPr>
          <p:grpSpPr bwMode="auto">
            <a:xfrm>
              <a:off x="7277" y="9477"/>
              <a:ext cx="2280" cy="3240"/>
              <a:chOff x="7277" y="9477"/>
              <a:chExt cx="2280" cy="3240"/>
            </a:xfrm>
          </p:grpSpPr>
          <p:sp>
            <p:nvSpPr>
              <p:cNvPr id="128" name="Arc 30"/>
              <p:cNvSpPr>
                <a:spLocks/>
              </p:cNvSpPr>
              <p:nvPr/>
            </p:nvSpPr>
            <p:spPr bwMode="auto">
              <a:xfrm>
                <a:off x="8357" y="10317"/>
                <a:ext cx="240" cy="24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9" name="Arc 31"/>
              <p:cNvSpPr>
                <a:spLocks/>
              </p:cNvSpPr>
              <p:nvPr/>
            </p:nvSpPr>
            <p:spPr bwMode="auto">
              <a:xfrm>
                <a:off x="8237" y="9957"/>
                <a:ext cx="360" cy="36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0" name="Arc 32"/>
              <p:cNvSpPr>
                <a:spLocks/>
              </p:cNvSpPr>
              <p:nvPr/>
            </p:nvSpPr>
            <p:spPr bwMode="auto">
              <a:xfrm>
                <a:off x="7757" y="9957"/>
                <a:ext cx="480" cy="48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1" name="Arc 33"/>
              <p:cNvSpPr>
                <a:spLocks/>
              </p:cNvSpPr>
              <p:nvPr/>
            </p:nvSpPr>
            <p:spPr bwMode="auto">
              <a:xfrm>
                <a:off x="7757" y="10437"/>
                <a:ext cx="600" cy="60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32" name="Group 34"/>
              <p:cNvGrpSpPr>
                <a:grpSpLocks/>
              </p:cNvGrpSpPr>
              <p:nvPr/>
            </p:nvGrpSpPr>
            <p:grpSpPr bwMode="auto">
              <a:xfrm>
                <a:off x="7277" y="9477"/>
                <a:ext cx="2280" cy="3240"/>
                <a:chOff x="7277" y="9477"/>
                <a:chExt cx="2280" cy="3240"/>
              </a:xfrm>
            </p:grpSpPr>
            <p:sp>
              <p:nvSpPr>
                <p:cNvPr id="133" name="Arc 35"/>
                <p:cNvSpPr>
                  <a:spLocks/>
                </p:cNvSpPr>
                <p:nvPr/>
              </p:nvSpPr>
              <p:spPr bwMode="auto">
                <a:xfrm>
                  <a:off x="8357" y="10317"/>
                  <a:ext cx="720" cy="720"/>
                </a:xfrm>
                <a:custGeom>
                  <a:avLst/>
                  <a:gdLst>
                    <a:gd name="G0" fmla="+- 0 0 0"/>
                    <a:gd name="G1" fmla="+- 0 0 0"/>
                    <a:gd name="G2" fmla="+- 21600 0 0"/>
                    <a:gd name="T0" fmla="*/ 21600 w 21600"/>
                    <a:gd name="T1" fmla="*/ 0 h 21600"/>
                    <a:gd name="T2" fmla="*/ 0 w 21600"/>
                    <a:gd name="T3" fmla="*/ 21600 h 21600"/>
                    <a:gd name="T4" fmla="*/ 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</a:path>
                    <a:path w="21600" h="21600" stroke="0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6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34" name="Arc 36"/>
                <p:cNvSpPr>
                  <a:spLocks/>
                </p:cNvSpPr>
                <p:nvPr/>
              </p:nvSpPr>
              <p:spPr bwMode="auto">
                <a:xfrm>
                  <a:off x="8237" y="9477"/>
                  <a:ext cx="840" cy="8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35" name="Arc 37"/>
                <p:cNvSpPr>
                  <a:spLocks/>
                </p:cNvSpPr>
                <p:nvPr/>
              </p:nvSpPr>
              <p:spPr bwMode="auto">
                <a:xfrm>
                  <a:off x="7277" y="9477"/>
                  <a:ext cx="960" cy="960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0 w 21600"/>
                    <a:gd name="T1" fmla="*/ 21600 h 21600"/>
                    <a:gd name="T2" fmla="*/ 21600 w 21600"/>
                    <a:gd name="T3" fmla="*/ 0 h 21600"/>
                    <a:gd name="T4" fmla="*/ 2160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21600"/>
                      </a:moveTo>
                      <a:cubicBezTo>
                        <a:pt x="0" y="9670"/>
                        <a:pt x="9670" y="0"/>
                        <a:pt x="21599" y="0"/>
                      </a:cubicBezTo>
                    </a:path>
                    <a:path w="21600" h="21600" stroke="0" extrusionOk="0">
                      <a:moveTo>
                        <a:pt x="0" y="21600"/>
                      </a:moveTo>
                      <a:cubicBezTo>
                        <a:pt x="0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36" name="Arc 38"/>
                <p:cNvSpPr>
                  <a:spLocks/>
                </p:cNvSpPr>
                <p:nvPr/>
              </p:nvSpPr>
              <p:spPr bwMode="auto">
                <a:xfrm>
                  <a:off x="7277" y="10437"/>
                  <a:ext cx="1080" cy="1080"/>
                </a:xfrm>
                <a:custGeom>
                  <a:avLst/>
                  <a:gdLst>
                    <a:gd name="G0" fmla="+- 21600 0 0"/>
                    <a:gd name="G1" fmla="+- 0 0 0"/>
                    <a:gd name="G2" fmla="+- 21600 0 0"/>
                    <a:gd name="T0" fmla="*/ 21600 w 21600"/>
                    <a:gd name="T1" fmla="*/ 21600 h 21600"/>
                    <a:gd name="T2" fmla="*/ 0 w 21600"/>
                    <a:gd name="T3" fmla="*/ 0 h 21600"/>
                    <a:gd name="T4" fmla="*/ 21600 w 216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21600" y="21600"/>
                      </a:moveTo>
                      <a:cubicBezTo>
                        <a:pt x="9670" y="21600"/>
                        <a:pt x="0" y="11929"/>
                        <a:pt x="0" y="0"/>
                      </a:cubicBezTo>
                    </a:path>
                    <a:path w="21600" h="21600" stroke="0" extrusionOk="0">
                      <a:moveTo>
                        <a:pt x="21600" y="21600"/>
                      </a:moveTo>
                      <a:cubicBezTo>
                        <a:pt x="9670" y="21600"/>
                        <a:pt x="0" y="11929"/>
                        <a:pt x="0" y="0"/>
                      </a:cubicBezTo>
                      <a:lnTo>
                        <a:pt x="21600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37" name="Arc 39"/>
                <p:cNvSpPr>
                  <a:spLocks/>
                </p:cNvSpPr>
                <p:nvPr/>
              </p:nvSpPr>
              <p:spPr bwMode="auto">
                <a:xfrm>
                  <a:off x="8357" y="11517"/>
                  <a:ext cx="1200" cy="120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cxnSp>
          <p:nvCxnSpPr>
            <p:cNvPr id="27" name="Line 40"/>
            <p:cNvCxnSpPr/>
            <p:nvPr/>
          </p:nvCxnSpPr>
          <p:spPr bwMode="auto">
            <a:xfrm>
              <a:off x="9077" y="12714"/>
              <a:ext cx="9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Rectangle 41"/>
            <p:cNvSpPr>
              <a:spLocks noChangeArrowheads="1"/>
            </p:cNvSpPr>
            <p:nvPr/>
          </p:nvSpPr>
          <p:spPr bwMode="auto">
            <a:xfrm>
              <a:off x="11597" y="8645"/>
              <a:ext cx="477" cy="27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prstDash val="lgDashDot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29" name="Line 42"/>
            <p:cNvCxnSpPr/>
            <p:nvPr/>
          </p:nvCxnSpPr>
          <p:spPr bwMode="auto">
            <a:xfrm flipV="1">
              <a:off x="11838" y="11397"/>
              <a:ext cx="0" cy="23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Oval 43"/>
            <p:cNvSpPr>
              <a:spLocks noChangeArrowheads="1"/>
            </p:cNvSpPr>
            <p:nvPr/>
          </p:nvSpPr>
          <p:spPr bwMode="auto">
            <a:xfrm>
              <a:off x="11996" y="12653"/>
              <a:ext cx="120" cy="12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val 44"/>
            <p:cNvSpPr>
              <a:spLocks noChangeArrowheads="1"/>
            </p:cNvSpPr>
            <p:nvPr/>
          </p:nvSpPr>
          <p:spPr bwMode="auto">
            <a:xfrm>
              <a:off x="11996" y="12188"/>
              <a:ext cx="120" cy="12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Oval 45"/>
            <p:cNvSpPr>
              <a:spLocks noChangeArrowheads="1"/>
            </p:cNvSpPr>
            <p:nvPr/>
          </p:nvSpPr>
          <p:spPr bwMode="auto">
            <a:xfrm>
              <a:off x="11542" y="12548"/>
              <a:ext cx="120" cy="12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Oval 46"/>
            <p:cNvSpPr>
              <a:spLocks noChangeArrowheads="1"/>
            </p:cNvSpPr>
            <p:nvPr/>
          </p:nvSpPr>
          <p:spPr bwMode="auto">
            <a:xfrm>
              <a:off x="11542" y="12308"/>
              <a:ext cx="120" cy="12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Oval 47"/>
            <p:cNvSpPr>
              <a:spLocks noChangeArrowheads="1"/>
            </p:cNvSpPr>
            <p:nvPr/>
          </p:nvSpPr>
          <p:spPr bwMode="auto">
            <a:xfrm>
              <a:off x="11996" y="12428"/>
              <a:ext cx="120" cy="12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Oval 48"/>
            <p:cNvSpPr>
              <a:spLocks noChangeArrowheads="1"/>
            </p:cNvSpPr>
            <p:nvPr/>
          </p:nvSpPr>
          <p:spPr bwMode="auto">
            <a:xfrm>
              <a:off x="11542" y="12068"/>
              <a:ext cx="120" cy="12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Oval 49"/>
            <p:cNvSpPr>
              <a:spLocks noChangeArrowheads="1"/>
            </p:cNvSpPr>
            <p:nvPr/>
          </p:nvSpPr>
          <p:spPr bwMode="auto">
            <a:xfrm>
              <a:off x="11996" y="11948"/>
              <a:ext cx="120" cy="12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37" name="Line 50"/>
            <p:cNvCxnSpPr/>
            <p:nvPr/>
          </p:nvCxnSpPr>
          <p:spPr bwMode="auto">
            <a:xfrm>
              <a:off x="11412" y="12788"/>
              <a:ext cx="83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8" name="Group 51"/>
            <p:cNvGrpSpPr>
              <a:grpSpLocks/>
            </p:cNvGrpSpPr>
            <p:nvPr/>
          </p:nvGrpSpPr>
          <p:grpSpPr bwMode="auto">
            <a:xfrm>
              <a:off x="11405" y="11468"/>
              <a:ext cx="845" cy="361"/>
              <a:chOff x="11405" y="11468"/>
              <a:chExt cx="845" cy="361"/>
            </a:xfrm>
          </p:grpSpPr>
          <p:cxnSp>
            <p:nvCxnSpPr>
              <p:cNvPr id="112" name="Line 52"/>
              <p:cNvCxnSpPr/>
              <p:nvPr/>
            </p:nvCxnSpPr>
            <p:spPr bwMode="auto">
              <a:xfrm>
                <a:off x="11410" y="11468"/>
                <a:ext cx="360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" name="Line 53"/>
              <p:cNvCxnSpPr/>
              <p:nvPr/>
            </p:nvCxnSpPr>
            <p:spPr bwMode="auto">
              <a:xfrm>
                <a:off x="11770" y="11468"/>
                <a:ext cx="1" cy="3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4" name="Freeform 54"/>
              <p:cNvSpPr>
                <a:spLocks noChangeArrowheads="1"/>
              </p:cNvSpPr>
              <p:nvPr/>
            </p:nvSpPr>
            <p:spPr bwMode="auto">
              <a:xfrm>
                <a:off x="11405" y="11825"/>
                <a:ext cx="365" cy="3"/>
              </a:xfrm>
              <a:custGeom>
                <a:avLst/>
                <a:gdLst>
                  <a:gd name="T0" fmla="*/ 0 w 365"/>
                  <a:gd name="T1" fmla="*/ 0 h 3"/>
                  <a:gd name="T2" fmla="*/ 365 w 365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65" h="3">
                    <a:moveTo>
                      <a:pt x="0" y="0"/>
                    </a:moveTo>
                    <a:lnTo>
                      <a:pt x="365" y="3"/>
                    </a:lnTo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15" name="Line 55"/>
              <p:cNvCxnSpPr/>
              <p:nvPr/>
            </p:nvCxnSpPr>
            <p:spPr bwMode="auto">
              <a:xfrm flipH="1">
                <a:off x="11890" y="11468"/>
                <a:ext cx="360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6" name="Line 56"/>
              <p:cNvCxnSpPr/>
              <p:nvPr/>
            </p:nvCxnSpPr>
            <p:spPr bwMode="auto">
              <a:xfrm>
                <a:off x="11890" y="11468"/>
                <a:ext cx="1" cy="3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7" name="Line 57"/>
              <p:cNvCxnSpPr/>
              <p:nvPr/>
            </p:nvCxnSpPr>
            <p:spPr bwMode="auto">
              <a:xfrm>
                <a:off x="11890" y="11828"/>
                <a:ext cx="360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8" name="Line 58"/>
              <p:cNvCxnSpPr/>
              <p:nvPr/>
            </p:nvCxnSpPr>
            <p:spPr bwMode="auto">
              <a:xfrm flipV="1">
                <a:off x="11410" y="11468"/>
                <a:ext cx="12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9" name="Line 59"/>
              <p:cNvCxnSpPr/>
              <p:nvPr/>
            </p:nvCxnSpPr>
            <p:spPr bwMode="auto">
              <a:xfrm flipV="1">
                <a:off x="11410" y="11468"/>
                <a:ext cx="24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0" name="Line 60"/>
              <p:cNvCxnSpPr/>
              <p:nvPr/>
            </p:nvCxnSpPr>
            <p:spPr bwMode="auto">
              <a:xfrm flipV="1">
                <a:off x="11410" y="11468"/>
                <a:ext cx="360" cy="3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1" name="Line 61"/>
              <p:cNvCxnSpPr/>
              <p:nvPr/>
            </p:nvCxnSpPr>
            <p:spPr bwMode="auto">
              <a:xfrm flipV="1">
                <a:off x="11650" y="11708"/>
                <a:ext cx="12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2" name="Line 62"/>
              <p:cNvCxnSpPr/>
              <p:nvPr/>
            </p:nvCxnSpPr>
            <p:spPr bwMode="auto">
              <a:xfrm flipV="1">
                <a:off x="11530" y="11588"/>
                <a:ext cx="24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3" name="Line 63"/>
              <p:cNvCxnSpPr/>
              <p:nvPr/>
            </p:nvCxnSpPr>
            <p:spPr bwMode="auto">
              <a:xfrm flipV="1">
                <a:off x="11890" y="11468"/>
                <a:ext cx="12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4" name="Line 64"/>
              <p:cNvCxnSpPr/>
              <p:nvPr/>
            </p:nvCxnSpPr>
            <p:spPr bwMode="auto">
              <a:xfrm flipV="1">
                <a:off x="11890" y="11468"/>
                <a:ext cx="24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5" name="Line 65"/>
              <p:cNvCxnSpPr/>
              <p:nvPr/>
            </p:nvCxnSpPr>
            <p:spPr bwMode="auto">
              <a:xfrm flipV="1">
                <a:off x="11890" y="11468"/>
                <a:ext cx="360" cy="3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6" name="Line 66"/>
              <p:cNvCxnSpPr/>
              <p:nvPr/>
            </p:nvCxnSpPr>
            <p:spPr bwMode="auto">
              <a:xfrm flipV="1">
                <a:off x="12010" y="11588"/>
                <a:ext cx="24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7" name="Line 67"/>
              <p:cNvCxnSpPr/>
              <p:nvPr/>
            </p:nvCxnSpPr>
            <p:spPr bwMode="auto">
              <a:xfrm flipV="1">
                <a:off x="12130" y="11708"/>
                <a:ext cx="12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39" name="Line 68"/>
            <p:cNvCxnSpPr/>
            <p:nvPr/>
          </p:nvCxnSpPr>
          <p:spPr bwMode="auto">
            <a:xfrm>
              <a:off x="11417" y="8037"/>
              <a:ext cx="3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Line 69"/>
            <p:cNvCxnSpPr/>
            <p:nvPr/>
          </p:nvCxnSpPr>
          <p:spPr bwMode="auto">
            <a:xfrm>
              <a:off x="11777" y="8037"/>
              <a:ext cx="1" cy="3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Freeform 70"/>
            <p:cNvSpPr>
              <a:spLocks noChangeArrowheads="1"/>
            </p:cNvSpPr>
            <p:nvPr/>
          </p:nvSpPr>
          <p:spPr bwMode="auto">
            <a:xfrm>
              <a:off x="11412" y="8397"/>
              <a:ext cx="365" cy="1"/>
            </a:xfrm>
            <a:custGeom>
              <a:avLst/>
              <a:gdLst>
                <a:gd name="T0" fmla="*/ 0 w 365"/>
                <a:gd name="T1" fmla="*/ 0 h 1"/>
                <a:gd name="T2" fmla="*/ 365 w 365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5" h="1">
                  <a:moveTo>
                    <a:pt x="0" y="0"/>
                  </a:moveTo>
                  <a:lnTo>
                    <a:pt x="365" y="0"/>
                  </a:lnTo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42" name="Line 71"/>
            <p:cNvCxnSpPr/>
            <p:nvPr/>
          </p:nvCxnSpPr>
          <p:spPr bwMode="auto">
            <a:xfrm flipH="1">
              <a:off x="11897" y="8037"/>
              <a:ext cx="3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72"/>
            <p:cNvCxnSpPr/>
            <p:nvPr/>
          </p:nvCxnSpPr>
          <p:spPr bwMode="auto">
            <a:xfrm>
              <a:off x="11897" y="8037"/>
              <a:ext cx="1" cy="3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Line 73"/>
            <p:cNvCxnSpPr/>
            <p:nvPr/>
          </p:nvCxnSpPr>
          <p:spPr bwMode="auto">
            <a:xfrm>
              <a:off x="11897" y="8397"/>
              <a:ext cx="36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74"/>
            <p:cNvCxnSpPr/>
            <p:nvPr/>
          </p:nvCxnSpPr>
          <p:spPr bwMode="auto">
            <a:xfrm flipV="1">
              <a:off x="11417" y="8037"/>
              <a:ext cx="120" cy="1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75"/>
            <p:cNvCxnSpPr/>
            <p:nvPr/>
          </p:nvCxnSpPr>
          <p:spPr bwMode="auto">
            <a:xfrm flipV="1">
              <a:off x="11417" y="8037"/>
              <a:ext cx="240" cy="24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Line 76"/>
            <p:cNvCxnSpPr/>
            <p:nvPr/>
          </p:nvCxnSpPr>
          <p:spPr bwMode="auto">
            <a:xfrm flipV="1">
              <a:off x="11417" y="8037"/>
              <a:ext cx="360" cy="3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77"/>
            <p:cNvCxnSpPr/>
            <p:nvPr/>
          </p:nvCxnSpPr>
          <p:spPr bwMode="auto">
            <a:xfrm flipV="1">
              <a:off x="11657" y="8277"/>
              <a:ext cx="120" cy="1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78"/>
            <p:cNvCxnSpPr/>
            <p:nvPr/>
          </p:nvCxnSpPr>
          <p:spPr bwMode="auto">
            <a:xfrm flipV="1">
              <a:off x="11537" y="8157"/>
              <a:ext cx="240" cy="24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79"/>
            <p:cNvCxnSpPr/>
            <p:nvPr/>
          </p:nvCxnSpPr>
          <p:spPr bwMode="auto">
            <a:xfrm flipV="1">
              <a:off x="11897" y="8037"/>
              <a:ext cx="120" cy="1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Line 80"/>
            <p:cNvCxnSpPr/>
            <p:nvPr/>
          </p:nvCxnSpPr>
          <p:spPr bwMode="auto">
            <a:xfrm flipV="1">
              <a:off x="11897" y="8037"/>
              <a:ext cx="240" cy="24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Line 81"/>
            <p:cNvCxnSpPr/>
            <p:nvPr/>
          </p:nvCxnSpPr>
          <p:spPr bwMode="auto">
            <a:xfrm flipV="1">
              <a:off x="11897" y="8037"/>
              <a:ext cx="360" cy="3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Line 82"/>
            <p:cNvCxnSpPr/>
            <p:nvPr/>
          </p:nvCxnSpPr>
          <p:spPr bwMode="auto">
            <a:xfrm flipV="1">
              <a:off x="12017" y="8157"/>
              <a:ext cx="240" cy="24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Line 83"/>
            <p:cNvCxnSpPr/>
            <p:nvPr/>
          </p:nvCxnSpPr>
          <p:spPr bwMode="auto">
            <a:xfrm flipV="1">
              <a:off x="12137" y="8277"/>
              <a:ext cx="120" cy="1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Line 84"/>
            <p:cNvCxnSpPr/>
            <p:nvPr/>
          </p:nvCxnSpPr>
          <p:spPr bwMode="auto">
            <a:xfrm flipV="1">
              <a:off x="11837" y="7677"/>
              <a:ext cx="1" cy="9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Line 85"/>
            <p:cNvCxnSpPr/>
            <p:nvPr/>
          </p:nvCxnSpPr>
          <p:spPr bwMode="auto">
            <a:xfrm>
              <a:off x="11597" y="11405"/>
              <a:ext cx="48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Line 86"/>
            <p:cNvCxnSpPr/>
            <p:nvPr/>
          </p:nvCxnSpPr>
          <p:spPr bwMode="auto">
            <a:xfrm flipV="1">
              <a:off x="12077" y="8637"/>
              <a:ext cx="1" cy="27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Line 87"/>
            <p:cNvCxnSpPr/>
            <p:nvPr/>
          </p:nvCxnSpPr>
          <p:spPr bwMode="auto">
            <a:xfrm>
              <a:off x="11597" y="8643"/>
              <a:ext cx="48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Line 88"/>
            <p:cNvCxnSpPr/>
            <p:nvPr/>
          </p:nvCxnSpPr>
          <p:spPr bwMode="auto">
            <a:xfrm flipV="1">
              <a:off x="12342" y="8997"/>
              <a:ext cx="575" cy="38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Line 89"/>
            <p:cNvCxnSpPr/>
            <p:nvPr/>
          </p:nvCxnSpPr>
          <p:spPr bwMode="auto">
            <a:xfrm>
              <a:off x="12917" y="8997"/>
              <a:ext cx="24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Line 90"/>
            <p:cNvCxnSpPr/>
            <p:nvPr/>
          </p:nvCxnSpPr>
          <p:spPr bwMode="auto">
            <a:xfrm flipH="1" flipV="1">
              <a:off x="10517" y="8277"/>
              <a:ext cx="493" cy="128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" name="Freeform 91"/>
            <p:cNvSpPr>
              <a:spLocks noChangeArrowheads="1"/>
            </p:cNvSpPr>
            <p:nvPr/>
          </p:nvSpPr>
          <p:spPr bwMode="auto">
            <a:xfrm>
              <a:off x="10517" y="8277"/>
              <a:ext cx="247" cy="1"/>
            </a:xfrm>
            <a:custGeom>
              <a:avLst/>
              <a:gdLst>
                <a:gd name="T0" fmla="*/ 0 w 247"/>
                <a:gd name="T1" fmla="*/ 0 h 1"/>
                <a:gd name="T2" fmla="*/ 247 w 247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7" h="1">
                  <a:moveTo>
                    <a:pt x="0" y="0"/>
                  </a:moveTo>
                  <a:lnTo>
                    <a:pt x="247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63" name="Line 92"/>
            <p:cNvCxnSpPr/>
            <p:nvPr/>
          </p:nvCxnSpPr>
          <p:spPr bwMode="auto">
            <a:xfrm flipH="1" flipV="1">
              <a:off x="7558" y="7881"/>
              <a:ext cx="1881" cy="168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Line 93"/>
            <p:cNvCxnSpPr/>
            <p:nvPr/>
          </p:nvCxnSpPr>
          <p:spPr bwMode="auto">
            <a:xfrm flipH="1">
              <a:off x="7318" y="7880"/>
              <a:ext cx="24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Line 94"/>
            <p:cNvCxnSpPr/>
            <p:nvPr/>
          </p:nvCxnSpPr>
          <p:spPr bwMode="auto">
            <a:xfrm flipH="1" flipV="1">
              <a:off x="7320" y="8637"/>
              <a:ext cx="408" cy="71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Line 95"/>
            <p:cNvCxnSpPr/>
            <p:nvPr/>
          </p:nvCxnSpPr>
          <p:spPr bwMode="auto">
            <a:xfrm>
              <a:off x="7320" y="8637"/>
              <a:ext cx="24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Rectangle 96"/>
            <p:cNvSpPr>
              <a:spLocks noChangeArrowheads="1"/>
            </p:cNvSpPr>
            <p:nvPr/>
          </p:nvSpPr>
          <p:spPr bwMode="auto">
            <a:xfrm>
              <a:off x="12876" y="8542"/>
              <a:ext cx="372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2</a:t>
              </a:r>
              <a:endParaRPr kumimoji="0" lang="pl-PL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68" name="Line 97"/>
            <p:cNvCxnSpPr/>
            <p:nvPr/>
          </p:nvCxnSpPr>
          <p:spPr bwMode="auto">
            <a:xfrm>
              <a:off x="8237" y="9117"/>
              <a:ext cx="1" cy="26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Line 98"/>
            <p:cNvCxnSpPr/>
            <p:nvPr/>
          </p:nvCxnSpPr>
          <p:spPr bwMode="auto">
            <a:xfrm>
              <a:off x="6917" y="10437"/>
              <a:ext cx="264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Line 99"/>
            <p:cNvCxnSpPr/>
            <p:nvPr/>
          </p:nvCxnSpPr>
          <p:spPr bwMode="auto">
            <a:xfrm>
              <a:off x="9197" y="9840"/>
              <a:ext cx="3360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Line 100"/>
            <p:cNvCxnSpPr/>
            <p:nvPr/>
          </p:nvCxnSpPr>
          <p:spPr bwMode="auto">
            <a:xfrm>
              <a:off x="11237" y="8515"/>
              <a:ext cx="1" cy="264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Line 101"/>
            <p:cNvCxnSpPr/>
            <p:nvPr/>
          </p:nvCxnSpPr>
          <p:spPr bwMode="auto">
            <a:xfrm>
              <a:off x="9677" y="9477"/>
              <a:ext cx="1" cy="72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Line 102"/>
            <p:cNvCxnSpPr/>
            <p:nvPr/>
          </p:nvCxnSpPr>
          <p:spPr bwMode="auto">
            <a:xfrm flipV="1">
              <a:off x="8957" y="12717"/>
              <a:ext cx="240" cy="24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4" name="Line 103"/>
            <p:cNvCxnSpPr/>
            <p:nvPr/>
          </p:nvCxnSpPr>
          <p:spPr bwMode="auto">
            <a:xfrm flipV="1">
              <a:off x="8957" y="12717"/>
              <a:ext cx="360" cy="3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Line 104"/>
            <p:cNvCxnSpPr/>
            <p:nvPr/>
          </p:nvCxnSpPr>
          <p:spPr bwMode="auto">
            <a:xfrm flipV="1">
              <a:off x="9077" y="12717"/>
              <a:ext cx="360" cy="3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Line 105"/>
            <p:cNvCxnSpPr/>
            <p:nvPr/>
          </p:nvCxnSpPr>
          <p:spPr bwMode="auto">
            <a:xfrm flipV="1">
              <a:off x="9197" y="12717"/>
              <a:ext cx="360" cy="3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Line 106"/>
            <p:cNvCxnSpPr/>
            <p:nvPr/>
          </p:nvCxnSpPr>
          <p:spPr bwMode="auto">
            <a:xfrm flipV="1">
              <a:off x="9437" y="12717"/>
              <a:ext cx="360" cy="3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Line 107"/>
            <p:cNvCxnSpPr/>
            <p:nvPr/>
          </p:nvCxnSpPr>
          <p:spPr bwMode="auto">
            <a:xfrm flipV="1">
              <a:off x="9317" y="12717"/>
              <a:ext cx="360" cy="3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Line 108"/>
            <p:cNvCxnSpPr/>
            <p:nvPr/>
          </p:nvCxnSpPr>
          <p:spPr bwMode="auto">
            <a:xfrm flipV="1">
              <a:off x="9677" y="12717"/>
              <a:ext cx="360" cy="3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" name="Line 109"/>
            <p:cNvCxnSpPr/>
            <p:nvPr/>
          </p:nvCxnSpPr>
          <p:spPr bwMode="auto">
            <a:xfrm flipV="1">
              <a:off x="9557" y="12717"/>
              <a:ext cx="360" cy="36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Line 110"/>
            <p:cNvCxnSpPr/>
            <p:nvPr/>
          </p:nvCxnSpPr>
          <p:spPr bwMode="auto">
            <a:xfrm flipV="1">
              <a:off x="9917" y="12957"/>
              <a:ext cx="120" cy="1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Line 111"/>
            <p:cNvCxnSpPr/>
            <p:nvPr/>
          </p:nvCxnSpPr>
          <p:spPr bwMode="auto">
            <a:xfrm flipV="1">
              <a:off x="9797" y="12837"/>
              <a:ext cx="240" cy="24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Line 112"/>
            <p:cNvCxnSpPr/>
            <p:nvPr/>
          </p:nvCxnSpPr>
          <p:spPr bwMode="auto">
            <a:xfrm flipV="1">
              <a:off x="8957" y="12717"/>
              <a:ext cx="120" cy="1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Line 113"/>
            <p:cNvCxnSpPr/>
            <p:nvPr/>
          </p:nvCxnSpPr>
          <p:spPr bwMode="auto">
            <a:xfrm flipH="1">
              <a:off x="7318" y="7133"/>
              <a:ext cx="24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Line 114"/>
            <p:cNvCxnSpPr/>
            <p:nvPr/>
          </p:nvCxnSpPr>
          <p:spPr bwMode="auto">
            <a:xfrm flipH="1">
              <a:off x="12917" y="10772"/>
              <a:ext cx="24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6" name="Rectangle 115"/>
            <p:cNvSpPr>
              <a:spLocks noChangeArrowheads="1"/>
            </p:cNvSpPr>
            <p:nvPr/>
          </p:nvSpPr>
          <p:spPr bwMode="auto">
            <a:xfrm>
              <a:off x="12876" y="10317"/>
              <a:ext cx="372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5</a:t>
              </a:r>
              <a:endParaRPr kumimoji="0" lang="pl-PL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87" name="Line 116"/>
            <p:cNvCxnSpPr/>
            <p:nvPr/>
          </p:nvCxnSpPr>
          <p:spPr bwMode="auto">
            <a:xfrm flipH="1">
              <a:off x="10235" y="11715"/>
              <a:ext cx="24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8" name="Rectangle 117"/>
            <p:cNvSpPr>
              <a:spLocks noChangeArrowheads="1"/>
            </p:cNvSpPr>
            <p:nvPr/>
          </p:nvSpPr>
          <p:spPr bwMode="auto">
            <a:xfrm>
              <a:off x="10194" y="11260"/>
              <a:ext cx="372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 7</a:t>
              </a:r>
              <a:endParaRPr kumimoji="0" lang="pl-PL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89" name="Line 118"/>
            <p:cNvCxnSpPr/>
            <p:nvPr/>
          </p:nvCxnSpPr>
          <p:spPr bwMode="auto">
            <a:xfrm flipV="1">
              <a:off x="10478" y="9957"/>
              <a:ext cx="602" cy="175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0" name="Line 119"/>
            <p:cNvCxnSpPr/>
            <p:nvPr/>
          </p:nvCxnSpPr>
          <p:spPr bwMode="auto">
            <a:xfrm flipH="1">
              <a:off x="7359" y="12572"/>
              <a:ext cx="24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1" name="Rectangle 120"/>
            <p:cNvSpPr>
              <a:spLocks noChangeArrowheads="1"/>
            </p:cNvSpPr>
            <p:nvPr/>
          </p:nvSpPr>
          <p:spPr bwMode="auto">
            <a:xfrm>
              <a:off x="7318" y="12117"/>
              <a:ext cx="372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8</a:t>
              </a:r>
              <a:endParaRPr kumimoji="0" lang="pl-PL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92" name="Line 121"/>
            <p:cNvCxnSpPr/>
            <p:nvPr/>
          </p:nvCxnSpPr>
          <p:spPr bwMode="auto">
            <a:xfrm>
              <a:off x="11597" y="10497"/>
              <a:ext cx="1320" cy="27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Line 122"/>
            <p:cNvCxnSpPr/>
            <p:nvPr/>
          </p:nvCxnSpPr>
          <p:spPr bwMode="auto">
            <a:xfrm>
              <a:off x="7558" y="7133"/>
              <a:ext cx="2320" cy="138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Line 123"/>
            <p:cNvCxnSpPr/>
            <p:nvPr/>
          </p:nvCxnSpPr>
          <p:spPr bwMode="auto">
            <a:xfrm flipV="1">
              <a:off x="7599" y="11468"/>
              <a:ext cx="419" cy="110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95" name="Group 124"/>
            <p:cNvGrpSpPr>
              <a:grpSpLocks/>
            </p:cNvGrpSpPr>
            <p:nvPr/>
          </p:nvGrpSpPr>
          <p:grpSpPr bwMode="auto">
            <a:xfrm>
              <a:off x="11408" y="12837"/>
              <a:ext cx="845" cy="361"/>
              <a:chOff x="11405" y="11468"/>
              <a:chExt cx="845" cy="361"/>
            </a:xfrm>
          </p:grpSpPr>
          <p:cxnSp>
            <p:nvCxnSpPr>
              <p:cNvPr id="96" name="Line 125"/>
              <p:cNvCxnSpPr/>
              <p:nvPr/>
            </p:nvCxnSpPr>
            <p:spPr bwMode="auto">
              <a:xfrm>
                <a:off x="11410" y="11468"/>
                <a:ext cx="360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7" name="Line 126"/>
              <p:cNvCxnSpPr/>
              <p:nvPr/>
            </p:nvCxnSpPr>
            <p:spPr bwMode="auto">
              <a:xfrm>
                <a:off x="11770" y="11468"/>
                <a:ext cx="1" cy="3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8" name="Freeform 127"/>
              <p:cNvSpPr>
                <a:spLocks noChangeArrowheads="1"/>
              </p:cNvSpPr>
              <p:nvPr/>
            </p:nvSpPr>
            <p:spPr bwMode="auto">
              <a:xfrm>
                <a:off x="11405" y="11825"/>
                <a:ext cx="365" cy="3"/>
              </a:xfrm>
              <a:custGeom>
                <a:avLst/>
                <a:gdLst>
                  <a:gd name="T0" fmla="*/ 0 w 365"/>
                  <a:gd name="T1" fmla="*/ 0 h 3"/>
                  <a:gd name="T2" fmla="*/ 365 w 365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65" h="3">
                    <a:moveTo>
                      <a:pt x="0" y="0"/>
                    </a:moveTo>
                    <a:lnTo>
                      <a:pt x="365" y="3"/>
                    </a:lnTo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99" name="Line 128"/>
              <p:cNvCxnSpPr/>
              <p:nvPr/>
            </p:nvCxnSpPr>
            <p:spPr bwMode="auto">
              <a:xfrm flipH="1">
                <a:off x="11890" y="11468"/>
                <a:ext cx="360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0" name="Line 129"/>
              <p:cNvCxnSpPr/>
              <p:nvPr/>
            </p:nvCxnSpPr>
            <p:spPr bwMode="auto">
              <a:xfrm>
                <a:off x="11890" y="11468"/>
                <a:ext cx="1" cy="3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1" name="Line 130"/>
              <p:cNvCxnSpPr/>
              <p:nvPr/>
            </p:nvCxnSpPr>
            <p:spPr bwMode="auto">
              <a:xfrm>
                <a:off x="11890" y="11828"/>
                <a:ext cx="360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" name="Line 131"/>
              <p:cNvCxnSpPr/>
              <p:nvPr/>
            </p:nvCxnSpPr>
            <p:spPr bwMode="auto">
              <a:xfrm flipV="1">
                <a:off x="11410" y="11468"/>
                <a:ext cx="12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3" name="Line 132"/>
              <p:cNvCxnSpPr/>
              <p:nvPr/>
            </p:nvCxnSpPr>
            <p:spPr bwMode="auto">
              <a:xfrm flipV="1">
                <a:off x="11410" y="11468"/>
                <a:ext cx="24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4" name="Line 133"/>
              <p:cNvCxnSpPr/>
              <p:nvPr/>
            </p:nvCxnSpPr>
            <p:spPr bwMode="auto">
              <a:xfrm flipV="1">
                <a:off x="11410" y="11468"/>
                <a:ext cx="360" cy="3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5" name="Line 134"/>
              <p:cNvCxnSpPr/>
              <p:nvPr/>
            </p:nvCxnSpPr>
            <p:spPr bwMode="auto">
              <a:xfrm flipV="1">
                <a:off x="11650" y="11708"/>
                <a:ext cx="12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" name="Line 135"/>
              <p:cNvCxnSpPr/>
              <p:nvPr/>
            </p:nvCxnSpPr>
            <p:spPr bwMode="auto">
              <a:xfrm flipV="1">
                <a:off x="11530" y="11588"/>
                <a:ext cx="24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7" name="Line 136"/>
              <p:cNvCxnSpPr/>
              <p:nvPr/>
            </p:nvCxnSpPr>
            <p:spPr bwMode="auto">
              <a:xfrm flipV="1">
                <a:off x="11890" y="11468"/>
                <a:ext cx="12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8" name="Line 137"/>
              <p:cNvCxnSpPr/>
              <p:nvPr/>
            </p:nvCxnSpPr>
            <p:spPr bwMode="auto">
              <a:xfrm flipV="1">
                <a:off x="11890" y="11468"/>
                <a:ext cx="24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9" name="Line 138"/>
              <p:cNvCxnSpPr/>
              <p:nvPr/>
            </p:nvCxnSpPr>
            <p:spPr bwMode="auto">
              <a:xfrm flipV="1">
                <a:off x="11890" y="11468"/>
                <a:ext cx="360" cy="3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0" name="Line 139"/>
              <p:cNvCxnSpPr/>
              <p:nvPr/>
            </p:nvCxnSpPr>
            <p:spPr bwMode="auto">
              <a:xfrm flipV="1">
                <a:off x="12010" y="11588"/>
                <a:ext cx="24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1" name="Line 140"/>
              <p:cNvCxnSpPr/>
              <p:nvPr/>
            </p:nvCxnSpPr>
            <p:spPr bwMode="auto">
              <a:xfrm flipV="1">
                <a:off x="12130" y="11708"/>
                <a:ext cx="12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42" name="Prostokąt 4"/>
          <p:cNvSpPr>
            <a:spLocks noChangeArrowheads="1"/>
          </p:cNvSpPr>
          <p:nvPr/>
        </p:nvSpPr>
        <p:spPr bwMode="auto">
          <a:xfrm>
            <a:off x="4537075" y="1354138"/>
            <a:ext cx="4572000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60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Zmiana położenia końcówki </a:t>
            </a:r>
            <a:r>
              <a:rPr lang="pl-PL" sz="2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pomia-rowej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powoduje identyczne </a:t>
            </a:r>
            <a:r>
              <a:rPr lang="pl-PL" sz="2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przesu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-nięcie sztywno z nią połączonej lis-</a:t>
            </a:r>
            <a:r>
              <a:rPr lang="pl-PL" sz="2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twy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zębatej "5", która obraca koło zębate "1" oraz sztywno z nim po-wiązane koło zębate "2" i </a:t>
            </a:r>
            <a:r>
              <a:rPr lang="pl-PL" sz="2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wska-zówkę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do odczytu zgrubnego "7". Koło zębate "2" wymusza z kolei obrót koła zębatego 3 i związanej z nim wskazówki do odczytu </a:t>
            </a:r>
            <a:r>
              <a:rPr lang="pl-PL" sz="2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dokład-nego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"6". Z drugiej strony na koło "3" oddziałuje napędzane spiralną sprężyną "8" koło zębate "4„ które-go zadaniem jest likwidacja luzów zwrotnych w układzie.</a:t>
            </a:r>
          </a:p>
        </p:txBody>
      </p:sp>
      <p:sp>
        <p:nvSpPr>
          <p:cNvPr id="143" name="Tytuł 1"/>
          <p:cNvSpPr>
            <a:spLocks noGrp="1"/>
          </p:cNvSpPr>
          <p:nvPr>
            <p:ph type="title"/>
          </p:nvPr>
        </p:nvSpPr>
        <p:spPr>
          <a:xfrm>
            <a:off x="685800" y="476672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ZĘBATE – ZASADA DZIAŁANIA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52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ytuł 1"/>
          <p:cNvSpPr>
            <a:spLocks noGrp="1"/>
          </p:cNvSpPr>
          <p:nvPr>
            <p:ph type="title"/>
          </p:nvPr>
        </p:nvSpPr>
        <p:spPr>
          <a:xfrm>
            <a:off x="685800" y="477550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ZĘBATE – WŁAŚCIWOŚCI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268413"/>
            <a:ext cx="9144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0" rIns="432000"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Równanie przetwarzania czujnika zębatego (związek pomiędzy przemieszczeniem "x" trzpienia pomiarowego, a odpowiadają-cym mu obwodowym przemieszczeniem końca wskazówki „6”, ma postać: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3059113" y="2617788"/>
          <a:ext cx="2692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59" name="Równanie" r:id="rId3" imgW="901309" imgH="380835" progId="Equation.3">
                  <p:embed/>
                </p:oleObj>
              </mc:Choice>
              <mc:Fallback>
                <p:oleObj name="Równanie" r:id="rId3" imgW="901309" imgH="380835" progId="Equation.3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617788"/>
                        <a:ext cx="26924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3409950"/>
            <a:ext cx="9144000" cy="320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6000" rIns="396000" anchor="ctr">
            <a:spAutoFit/>
          </a:bodyPr>
          <a:lstStyle/>
          <a:p>
            <a:pPr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gdzie:</a:t>
            </a:r>
          </a:p>
          <a:p>
            <a:pPr indent="360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Ł - obwodowe przemieszczenie końca wskazówki;</a:t>
            </a:r>
          </a:p>
          <a:p>
            <a:pPr indent="360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 - długość wskazówki;</a:t>
            </a:r>
          </a:p>
          <a:p>
            <a:pPr indent="360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</a:t>
            </a:r>
            <a:r>
              <a:rPr lang="pl-PL" sz="2400" b="1" baseline="-30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z</a:t>
            </a:r>
            <a:r>
              <a:rPr lang="pl-PL" sz="2400" b="1" baseline="-30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z</a:t>
            </a:r>
            <a:r>
              <a:rPr lang="pl-PL" sz="2400" b="1" baseline="-30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- liczby zębów kół, odpowiednio "1", "2" i "3";</a:t>
            </a:r>
          </a:p>
          <a:p>
            <a:pPr indent="360363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 - moduł uzębienia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 przedstawionej wyżej zależności wynika, że charakterystyki czujników zębatych są liniowe. Dzięki temu czujniki te mogą posiadać duże zakresy pomiarowe </a:t>
            </a:r>
          </a:p>
        </p:txBody>
      </p:sp>
    </p:spTree>
    <p:extLst>
      <p:ext uri="{BB962C8B-B14F-4D97-AF65-F5344CB8AC3E}">
        <p14:creationId xmlns:p14="http://schemas.microsoft.com/office/powerpoint/2010/main" val="397295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ytuł 1"/>
          <p:cNvSpPr>
            <a:spLocks noGrp="1"/>
          </p:cNvSpPr>
          <p:nvPr>
            <p:ph type="title"/>
          </p:nvPr>
        </p:nvSpPr>
        <p:spPr>
          <a:xfrm>
            <a:off x="685800" y="287051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ZĘBATE – PRZYKŁADY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124" name="Group 2"/>
          <p:cNvGrpSpPr>
            <a:grpSpLocks noChangeAspect="1"/>
          </p:cNvGrpSpPr>
          <p:nvPr/>
        </p:nvGrpSpPr>
        <p:grpSpPr bwMode="auto">
          <a:xfrm>
            <a:off x="466725" y="1123950"/>
            <a:ext cx="8137525" cy="4895850"/>
            <a:chOff x="2372" y="6579"/>
            <a:chExt cx="9157" cy="5296"/>
          </a:xfrm>
        </p:grpSpPr>
        <p:grpSp>
          <p:nvGrpSpPr>
            <p:cNvPr id="5126" name="Group 3"/>
            <p:cNvGrpSpPr>
              <a:grpSpLocks noChangeAspect="1"/>
            </p:cNvGrpSpPr>
            <p:nvPr/>
          </p:nvGrpSpPr>
          <p:grpSpPr bwMode="auto">
            <a:xfrm>
              <a:off x="2372" y="6579"/>
              <a:ext cx="9157" cy="5296"/>
              <a:chOff x="1202" y="1567"/>
              <a:chExt cx="12203" cy="7058"/>
            </a:xfrm>
          </p:grpSpPr>
          <p:pic>
            <p:nvPicPr>
              <p:cNvPr id="5132" name="Picture 4" descr="Mercer_Dial_Gaug_4a634e4ad432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4" y="1778"/>
                <a:ext cx="4046" cy="4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5122" name="Object 5"/>
              <p:cNvGraphicFramePr>
                <a:graphicFrameLocks noChangeAspect="1"/>
              </p:cNvGraphicFramePr>
              <p:nvPr/>
            </p:nvGraphicFramePr>
            <p:xfrm>
              <a:off x="1202" y="1567"/>
              <a:ext cx="2099" cy="70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5683" name="CorelPhotoPaint.Image.7" r:id="rId4" imgW="1335657" imgH="4482072" progId="CorelPhotoPaint.Image.7">
                      <p:embed/>
                    </p:oleObj>
                  </mc:Choice>
                  <mc:Fallback>
                    <p:oleObj name="CorelPhotoPaint.Image.7" r:id="rId4" imgW="1335657" imgH="4482072" progId="CorelPhotoPaint.Image.7">
                      <p:embed/>
                      <p:pic>
                        <p:nvPicPr>
                          <p:cNvPr id="0" name="Picture 4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02" y="1567"/>
                            <a:ext cx="2099" cy="705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5133" name="Picture 6" descr="KM4TOP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1" y="1669"/>
                <a:ext cx="2505" cy="3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34" name="Picture 7" descr="42110510_A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4" y="2269"/>
                <a:ext cx="2251" cy="3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35" name="Picture 8" descr="M230T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5" y="1937"/>
                <a:ext cx="2431" cy="5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127" name="Text Box 9"/>
            <p:cNvSpPr txBox="1">
              <a:spLocks noChangeArrowheads="1"/>
            </p:cNvSpPr>
            <p:nvPr/>
          </p:nvSpPr>
          <p:spPr bwMode="auto">
            <a:xfrm>
              <a:off x="2606" y="6663"/>
              <a:ext cx="233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1000"/>
                </a:spcAft>
              </a:pPr>
              <a:r>
                <a:rPr lang="pl-PL" sz="2000" b="1" smtClean="0">
                  <a:solidFill>
                    <a:srgbClr val="000000"/>
                  </a:solidFill>
                  <a:latin typeface="Calibri" pitchFamily="34" charset="0"/>
                </a:rPr>
                <a:t>a)</a:t>
              </a:r>
              <a:endParaRPr lang="pl-PL" sz="2000" b="1" smtClean="0">
                <a:solidFill>
                  <a:srgbClr val="000000"/>
                </a:solidFill>
              </a:endParaRPr>
            </a:p>
          </p:txBody>
        </p:sp>
        <p:sp>
          <p:nvSpPr>
            <p:cNvPr id="5128" name="Text Box 10"/>
            <p:cNvSpPr txBox="1">
              <a:spLocks noChangeArrowheads="1"/>
            </p:cNvSpPr>
            <p:nvPr/>
          </p:nvSpPr>
          <p:spPr bwMode="auto">
            <a:xfrm>
              <a:off x="4154" y="6663"/>
              <a:ext cx="243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1000"/>
                </a:spcAft>
              </a:pPr>
              <a:r>
                <a:rPr lang="pl-PL" sz="2000" b="1" smtClean="0">
                  <a:solidFill>
                    <a:srgbClr val="000000"/>
                  </a:solidFill>
                  <a:latin typeface="Calibri" pitchFamily="34" charset="0"/>
                </a:rPr>
                <a:t>b)</a:t>
              </a:r>
              <a:endParaRPr lang="pl-PL" sz="2000" b="1" smtClean="0">
                <a:solidFill>
                  <a:srgbClr val="000000"/>
                </a:solidFill>
              </a:endParaRPr>
            </a:p>
          </p:txBody>
        </p:sp>
        <p:sp>
          <p:nvSpPr>
            <p:cNvPr id="5129" name="Text Box 11"/>
            <p:cNvSpPr txBox="1">
              <a:spLocks noChangeArrowheads="1"/>
            </p:cNvSpPr>
            <p:nvPr/>
          </p:nvSpPr>
          <p:spPr bwMode="auto">
            <a:xfrm>
              <a:off x="6155" y="6663"/>
              <a:ext cx="233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1000"/>
                </a:spcAft>
              </a:pPr>
              <a:r>
                <a:rPr lang="pl-PL" sz="2000" b="1" smtClean="0">
                  <a:solidFill>
                    <a:srgbClr val="000000"/>
                  </a:solidFill>
                  <a:latin typeface="Calibri" pitchFamily="34" charset="0"/>
                </a:rPr>
                <a:t>c)</a:t>
              </a:r>
              <a:endParaRPr lang="pl-PL" sz="2000" b="1" smtClean="0">
                <a:solidFill>
                  <a:srgbClr val="000000"/>
                </a:solidFill>
              </a:endParaRPr>
            </a:p>
          </p:txBody>
        </p:sp>
        <p:sp>
          <p:nvSpPr>
            <p:cNvPr id="5130" name="Text Box 12"/>
            <p:cNvSpPr txBox="1">
              <a:spLocks noChangeArrowheads="1"/>
            </p:cNvSpPr>
            <p:nvPr/>
          </p:nvSpPr>
          <p:spPr bwMode="auto">
            <a:xfrm>
              <a:off x="8042" y="6663"/>
              <a:ext cx="243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ts val="1000"/>
                </a:spcAft>
              </a:pPr>
              <a:r>
                <a:rPr lang="pl-PL" sz="2000" b="1" smtClean="0">
                  <a:solidFill>
                    <a:srgbClr val="000000"/>
                  </a:solidFill>
                  <a:latin typeface="Calibri" pitchFamily="34" charset="0"/>
                </a:rPr>
                <a:t>d)</a:t>
              </a:r>
              <a:endParaRPr lang="pl-PL" sz="2000" b="1" smtClean="0">
                <a:solidFill>
                  <a:srgbClr val="000000"/>
                </a:solidFill>
              </a:endParaRPr>
            </a:p>
          </p:txBody>
        </p:sp>
        <p:sp>
          <p:nvSpPr>
            <p:cNvPr id="5131" name="Text Box 13"/>
            <p:cNvSpPr txBox="1">
              <a:spLocks noChangeArrowheads="1"/>
            </p:cNvSpPr>
            <p:nvPr/>
          </p:nvSpPr>
          <p:spPr bwMode="auto">
            <a:xfrm>
              <a:off x="9827" y="6736"/>
              <a:ext cx="243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ts val="1000"/>
                </a:spcAft>
              </a:pPr>
              <a:r>
                <a:rPr lang="pl-PL" sz="2000" b="1" smtClean="0">
                  <a:solidFill>
                    <a:srgbClr val="000000"/>
                  </a:solidFill>
                  <a:latin typeface="Calibri" pitchFamily="34" charset="0"/>
                </a:rPr>
                <a:t>e)</a:t>
              </a:r>
              <a:endParaRPr lang="pl-PL" sz="2000" b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Prostokąt 14"/>
          <p:cNvSpPr/>
          <p:nvPr/>
        </p:nvSpPr>
        <p:spPr>
          <a:xfrm>
            <a:off x="1403350" y="5037138"/>
            <a:ext cx="7740650" cy="1200150"/>
          </a:xfrm>
          <a:prstGeom prst="rect">
            <a:avLst/>
          </a:prstGeom>
        </p:spPr>
        <p:txBody>
          <a:bodyPr lIns="72000" rIns="46800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Wartości działek elementarnych czujników zębatych wynoszą najczęściej 0,01 mm, a ich zakresy pomiarowe </a:t>
            </a:r>
            <a:r>
              <a:rPr lang="pl-PL" sz="2400" b="1" spc="-7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mieszczą się przeważnie w przedziale od 3 mm do 100 </a:t>
            </a:r>
            <a:r>
              <a:rPr lang="pl-PL" sz="2400" b="1" spc="-7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mm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370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/>
          <p:cNvSpPr>
            <a:spLocks noGrp="1"/>
          </p:cNvSpPr>
          <p:nvPr>
            <p:ph type="title"/>
          </p:nvPr>
        </p:nvSpPr>
        <p:spPr>
          <a:xfrm>
            <a:off x="685800" y="646619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ZĘBATE – WYMAGANIA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0" y="1443038"/>
            <a:ext cx="9144000" cy="4910137"/>
          </a:xfrm>
          <a:prstGeom prst="rect">
            <a:avLst/>
          </a:prstGeom>
        </p:spPr>
        <p:txBody>
          <a:bodyPr lIns="432000" rIns="432000">
            <a:spAutoFit/>
          </a:bodyPr>
          <a:lstStyle/>
          <a:p>
            <a:pPr fontAlgn="base">
              <a:spcAft>
                <a:spcPts val="1200"/>
              </a:spcAft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Wymagania dotyczące charakterystyk metrologicznych </a:t>
            </a:r>
            <a:r>
              <a:rPr lang="pl-PL" sz="24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czujni-ków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zębatych określone są w normie </a:t>
            </a:r>
            <a:r>
              <a:rPr lang="pl-PL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PN-EN ISO 463:2007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Norma ISO 463 zawiera wymaganie, aby producent czujników określił:</a:t>
            </a:r>
          </a:p>
          <a:p>
            <a:pPr marL="360363" indent="-268288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maksymalne dopuszczalne wartości histerezy wskazań </a:t>
            </a:r>
            <a:b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 powtarzalności wskazań czujnika;</a:t>
            </a:r>
          </a:p>
          <a:p>
            <a:pPr marL="360363" indent="-268288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maksymalną dopuszczalną wartość błędu wskazań czujnika w całym jego zakresie i, o ile ma to zastosowanie, w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stosownych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częściach tego zakresu (zalecane wielkości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podzakresów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 1/10, 1/2 i 1 pełny obrót wskazówki);</a:t>
            </a:r>
          </a:p>
          <a:p>
            <a:pPr marL="360363" indent="-268288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maksymalną i minimalną wartość nacisku pomiarowego oraz jego histerezę;</a:t>
            </a:r>
          </a:p>
        </p:txBody>
      </p:sp>
    </p:spTree>
    <p:extLst>
      <p:ext uri="{BB962C8B-B14F-4D97-AF65-F5344CB8AC3E}">
        <p14:creationId xmlns:p14="http://schemas.microsoft.com/office/powerpoint/2010/main" val="88133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1"/>
          <p:cNvSpPr>
            <a:spLocks noGrp="1"/>
          </p:cNvSpPr>
          <p:nvPr>
            <p:ph type="title"/>
          </p:nvPr>
        </p:nvSpPr>
        <p:spPr>
          <a:xfrm>
            <a:off x="685800" y="366266"/>
            <a:ext cx="7772400" cy="1077218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DEFINICJE PARAMETRÓW CHARAKTERY-ZUJĄCYCH  DOKŁADNOŚĆ CZUJNIKÓW</a:t>
            </a:r>
          </a:p>
        </p:txBody>
      </p:sp>
      <p:sp>
        <p:nvSpPr>
          <p:cNvPr id="32771" name="Prostokąt 2"/>
          <p:cNvSpPr>
            <a:spLocks noChangeArrowheads="1"/>
          </p:cNvSpPr>
          <p:nvPr/>
        </p:nvSpPr>
        <p:spPr bwMode="auto">
          <a:xfrm>
            <a:off x="0" y="1550988"/>
            <a:ext cx="9144000" cy="50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0" rIns="432000">
            <a:spAutoFit/>
          </a:bodyPr>
          <a:lstStyle/>
          <a:p>
            <a:pPr algn="just" fontAlgn="base">
              <a:spcBef>
                <a:spcPct val="0"/>
              </a:spcBef>
              <a:spcAft>
                <a:spcPts val="1200"/>
              </a:spcAft>
            </a:pPr>
            <a:r>
              <a:rPr lang="pl-PL" sz="2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Histereza wskazań 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  różnica wskazań przy pomiarze tej samej wielkości wzorcowej zadawanej w różny sposób (poprzez wzrost i poprzez spadek wartości);</a:t>
            </a:r>
          </a:p>
          <a:p>
            <a:pPr algn="just" fontAlgn="base">
              <a:spcBef>
                <a:spcPct val="0"/>
              </a:spcBef>
              <a:spcAft>
                <a:spcPts val="1200"/>
              </a:spcAft>
            </a:pPr>
            <a:r>
              <a:rPr lang="pl-PL" sz="2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Powtarzalność wskazań 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(zakres rozrzutu wskazań) – maksymalna </a:t>
            </a:r>
            <a:r>
              <a:rPr lang="pl-PL" sz="2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różni-ca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wskazań czujnika uzyskanych przy kilku pomiarach tej samej </a:t>
            </a:r>
            <a:r>
              <a:rPr lang="pl-PL" sz="2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wielkoś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-ci wzorcowej. (badania należy przeprowadzić w trzech różnych miej-</a:t>
            </a:r>
            <a:r>
              <a:rPr lang="pl-PL" sz="2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scach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zakresu pomiarowego);</a:t>
            </a:r>
          </a:p>
          <a:p>
            <a:pPr algn="just" fontAlgn="base">
              <a:spcBef>
                <a:spcPct val="0"/>
              </a:spcBef>
              <a:spcAft>
                <a:spcPts val="600"/>
              </a:spcAft>
            </a:pPr>
            <a:r>
              <a:rPr lang="pl-PL" sz="2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Błąd wskazań czujnika </a:t>
            </a:r>
            <a:r>
              <a:rPr lang="pl-PL" sz="2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 różnica pomiędzy wskazaniem a mierzoną przez czujnik wartością długości.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Wskazania czujnika można regulować. Regulacja wskazań pociąga za sobą zmianę ich błędów. W celu wyznaczenia wartości błędów musimy mieć jakieś odniesienie. Odniesieniem tym jest wskazanie zerowe czujnika, uzyskane przez taką regulację, przy której wskazania narastają. Jest ono przyjmowane jako wskazanie bezbłędne.</a:t>
            </a:r>
          </a:p>
        </p:txBody>
      </p:sp>
    </p:spTree>
    <p:extLst>
      <p:ext uri="{BB962C8B-B14F-4D97-AF65-F5344CB8AC3E}">
        <p14:creationId xmlns:p14="http://schemas.microsoft.com/office/powerpoint/2010/main" val="420696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/>
          <p:cNvSpPr>
            <a:spLocks noChangeArrowheads="1"/>
          </p:cNvSpPr>
          <p:nvPr/>
        </p:nvSpPr>
        <p:spPr bwMode="auto">
          <a:xfrm>
            <a:off x="0" y="244475"/>
            <a:ext cx="9144000" cy="19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rIns="36000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WYZNACZANIE BŁĘDÓW CZUJNIKA</a:t>
            </a:r>
          </a:p>
          <a:p>
            <a:pPr algn="just"/>
            <a:r>
              <a:rPr lang="pl-PL" b="1" dirty="0">
                <a:latin typeface="Calibri" pitchFamily="34" charset="0"/>
                <a:cs typeface="Calibri" pitchFamily="34" charset="0"/>
              </a:rPr>
              <a:t>Po wyzerowaniu czujnika mierzy się nim odpowiednio stopniowane wartości 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wzorcowe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, które zmienia się narastająco od zera aż do górnej granicy zakresu 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pomiarowego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, a 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na-</a:t>
            </a:r>
            <a:r>
              <a:rPr lang="pl-PL" b="1" dirty="0" err="1" smtClean="0">
                <a:latin typeface="Calibri" pitchFamily="34" charset="0"/>
                <a:cs typeface="Calibri" pitchFamily="34" charset="0"/>
              </a:rPr>
              <a:t>stępnie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malejąco (z powrotem do zera). Na podstawie uzyskanych wartości błędów w 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po-szczególnych 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punktach zakresu tworzy się wykres, a na podstawie tego wykresu 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wyzna-</a:t>
            </a:r>
            <a:r>
              <a:rPr lang="pl-PL" b="1" dirty="0" err="1" smtClean="0">
                <a:latin typeface="Calibri" pitchFamily="34" charset="0"/>
                <a:cs typeface="Calibri" pitchFamily="34" charset="0"/>
              </a:rPr>
              <a:t>cza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błąd w całym zakresie (</a:t>
            </a:r>
            <a:r>
              <a:rPr lang="pl-PL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), wybranych podzakresach (</a:t>
            </a:r>
            <a:r>
              <a:rPr lang="pl-PL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) i histerezę (</a:t>
            </a:r>
            <a:r>
              <a:rPr lang="pl-PL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)</a:t>
            </a:r>
          </a:p>
        </p:txBody>
      </p:sp>
      <p:grpSp>
        <p:nvGrpSpPr>
          <p:cNvPr id="3" name="Grupa 2"/>
          <p:cNvGrpSpPr/>
          <p:nvPr/>
        </p:nvGrpSpPr>
        <p:grpSpPr>
          <a:xfrm>
            <a:off x="827088" y="2123564"/>
            <a:ext cx="7127875" cy="4502661"/>
            <a:chOff x="827088" y="2123564"/>
            <a:chExt cx="7127875" cy="4502661"/>
          </a:xfrm>
        </p:grpSpPr>
        <p:grpSp>
          <p:nvGrpSpPr>
            <p:cNvPr id="13315" name="Group 2"/>
            <p:cNvGrpSpPr>
              <a:grpSpLocks noChangeAspect="1"/>
            </p:cNvGrpSpPr>
            <p:nvPr/>
          </p:nvGrpSpPr>
          <p:grpSpPr bwMode="auto">
            <a:xfrm>
              <a:off x="827088" y="2133600"/>
              <a:ext cx="7127875" cy="4492625"/>
              <a:chOff x="2411" y="9210"/>
              <a:chExt cx="7015" cy="4124"/>
            </a:xfrm>
          </p:grpSpPr>
          <p:graphicFrame>
            <p:nvGraphicFramePr>
              <p:cNvPr id="13316" name="Object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36998760"/>
                  </p:ext>
                </p:extLst>
              </p:nvPr>
            </p:nvGraphicFramePr>
            <p:xfrm>
              <a:off x="2411" y="9210"/>
              <a:ext cx="7015" cy="41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6708" name="Wykres" r:id="rId4" imgW="4448175" imgH="2571750" progId="Excel.Sheet.8">
                      <p:embed/>
                    </p:oleObj>
                  </mc:Choice>
                  <mc:Fallback>
                    <p:oleObj name="Wykres" r:id="rId4" imgW="4448175" imgH="2571750" progId="Excel.Sheet.8">
                      <p:embed/>
                      <p:pic>
                        <p:nvPicPr>
                          <p:cNvPr id="0" name="Picture 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t="6021" b="6406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11" y="9210"/>
                            <a:ext cx="7015" cy="412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317" name="Rectangle 4"/>
              <p:cNvSpPr>
                <a:spLocks noChangeAspect="1" noChangeArrowheads="1"/>
              </p:cNvSpPr>
              <p:nvPr/>
            </p:nvSpPr>
            <p:spPr bwMode="auto">
              <a:xfrm>
                <a:off x="6368" y="9312"/>
                <a:ext cx="620" cy="3919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318" name="Line 5"/>
              <p:cNvSpPr>
                <a:spLocks noChangeAspect="1" noChangeShapeType="1"/>
              </p:cNvSpPr>
              <p:nvPr/>
            </p:nvSpPr>
            <p:spPr bwMode="auto">
              <a:xfrm>
                <a:off x="4373" y="9521"/>
                <a:ext cx="14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319" name="Line 6"/>
              <p:cNvSpPr>
                <a:spLocks noChangeAspect="1" noChangeShapeType="1"/>
              </p:cNvSpPr>
              <p:nvPr/>
            </p:nvSpPr>
            <p:spPr bwMode="auto">
              <a:xfrm flipH="1">
                <a:off x="5743" y="13037"/>
                <a:ext cx="6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320" name="Line 7"/>
              <p:cNvSpPr>
                <a:spLocks noChangeShapeType="1"/>
              </p:cNvSpPr>
              <p:nvPr/>
            </p:nvSpPr>
            <p:spPr bwMode="auto">
              <a:xfrm>
                <a:off x="5783" y="9520"/>
                <a:ext cx="0" cy="3514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lg"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321" name="Line 8"/>
              <p:cNvSpPr>
                <a:spLocks noChangeAspect="1" noChangeShapeType="1"/>
              </p:cNvSpPr>
              <p:nvPr/>
            </p:nvSpPr>
            <p:spPr bwMode="auto">
              <a:xfrm flipV="1">
                <a:off x="6693" y="10840"/>
                <a:ext cx="32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322" name="Line 9"/>
              <p:cNvSpPr>
                <a:spLocks noChangeAspect="1" noChangeShapeType="1"/>
              </p:cNvSpPr>
              <p:nvPr/>
            </p:nvSpPr>
            <p:spPr bwMode="auto">
              <a:xfrm>
                <a:off x="6393" y="13021"/>
                <a:ext cx="41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323" name="Line 10"/>
              <p:cNvSpPr>
                <a:spLocks noChangeShapeType="1"/>
              </p:cNvSpPr>
              <p:nvPr/>
            </p:nvSpPr>
            <p:spPr bwMode="auto">
              <a:xfrm flipV="1">
                <a:off x="6753" y="10840"/>
                <a:ext cx="0" cy="218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lg"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324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5823" y="10379"/>
                <a:ext cx="18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r>
                  <a:rPr lang="pl-PL" sz="1600" b="1">
                    <a:solidFill>
                      <a:srgbClr val="FF0000"/>
                    </a:solidFill>
                    <a:latin typeface="Calibri" pitchFamily="34" charset="0"/>
                  </a:rPr>
                  <a:t>a</a:t>
                </a:r>
                <a:endParaRPr lang="pl-PL" sz="16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3325" name="Text Box 12"/>
              <p:cNvSpPr txBox="1">
                <a:spLocks noChangeAspect="1" noChangeArrowheads="1"/>
              </p:cNvSpPr>
              <p:nvPr/>
            </p:nvSpPr>
            <p:spPr bwMode="auto">
              <a:xfrm>
                <a:off x="6753" y="12382"/>
                <a:ext cx="18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1600" b="1">
                    <a:solidFill>
                      <a:srgbClr val="FF0000"/>
                    </a:solidFill>
                    <a:latin typeface="Calibri" pitchFamily="34" charset="0"/>
                  </a:rPr>
                  <a:t>b</a:t>
                </a:r>
                <a:endParaRPr lang="pl-PL" sz="16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3326" name="Line 13"/>
              <p:cNvSpPr>
                <a:spLocks noChangeAspect="1" noChangeShapeType="1"/>
              </p:cNvSpPr>
              <p:nvPr/>
            </p:nvSpPr>
            <p:spPr bwMode="auto">
              <a:xfrm>
                <a:off x="7843" y="10621"/>
                <a:ext cx="0" cy="110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lg"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327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7830" y="11309"/>
                <a:ext cx="18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1600" b="1">
                    <a:solidFill>
                      <a:srgbClr val="FF0000"/>
                    </a:solidFill>
                    <a:latin typeface="Calibri" pitchFamily="34" charset="0"/>
                  </a:rPr>
                  <a:t>c</a:t>
                </a:r>
                <a:endParaRPr lang="pl-PL" sz="16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3328" name="Text Box 15"/>
              <p:cNvSpPr txBox="1">
                <a:spLocks noChangeArrowheads="1"/>
              </p:cNvSpPr>
              <p:nvPr/>
            </p:nvSpPr>
            <p:spPr bwMode="auto">
              <a:xfrm>
                <a:off x="3396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0,5</a:t>
                </a:r>
                <a:endParaRPr lang="pl-PL" sz="800" b="1" dirty="0"/>
              </a:p>
            </p:txBody>
          </p:sp>
          <p:sp>
            <p:nvSpPr>
              <p:cNvPr id="13329" name="Text Box 16"/>
              <p:cNvSpPr txBox="1">
                <a:spLocks noChangeArrowheads="1"/>
              </p:cNvSpPr>
              <p:nvPr/>
            </p:nvSpPr>
            <p:spPr bwMode="auto">
              <a:xfrm>
                <a:off x="4020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1,0</a:t>
                </a:r>
                <a:endParaRPr lang="pl-PL" sz="800" b="1" dirty="0"/>
              </a:p>
            </p:txBody>
          </p:sp>
          <p:sp>
            <p:nvSpPr>
              <p:cNvPr id="13330" name="Text Box 17"/>
              <p:cNvSpPr txBox="1">
                <a:spLocks noChangeArrowheads="1"/>
              </p:cNvSpPr>
              <p:nvPr/>
            </p:nvSpPr>
            <p:spPr bwMode="auto">
              <a:xfrm>
                <a:off x="4644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1,5</a:t>
                </a:r>
                <a:endParaRPr lang="pl-PL" sz="800" b="1" dirty="0"/>
              </a:p>
            </p:txBody>
          </p:sp>
          <p:sp>
            <p:nvSpPr>
              <p:cNvPr id="13331" name="Text Box 18"/>
              <p:cNvSpPr txBox="1">
                <a:spLocks noChangeArrowheads="1"/>
              </p:cNvSpPr>
              <p:nvPr/>
            </p:nvSpPr>
            <p:spPr bwMode="auto">
              <a:xfrm>
                <a:off x="5269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2,0</a:t>
                </a:r>
                <a:endParaRPr lang="pl-PL" sz="800" b="1" dirty="0"/>
              </a:p>
            </p:txBody>
          </p:sp>
          <p:sp>
            <p:nvSpPr>
              <p:cNvPr id="13332" name="Text Box 19"/>
              <p:cNvSpPr txBox="1">
                <a:spLocks noChangeArrowheads="1"/>
              </p:cNvSpPr>
              <p:nvPr/>
            </p:nvSpPr>
            <p:spPr bwMode="auto">
              <a:xfrm>
                <a:off x="5893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2,5</a:t>
                </a:r>
                <a:endParaRPr lang="pl-PL" sz="800" b="1" dirty="0"/>
              </a:p>
            </p:txBody>
          </p:sp>
          <p:sp>
            <p:nvSpPr>
              <p:cNvPr id="13333" name="Text Box 20"/>
              <p:cNvSpPr txBox="1">
                <a:spLocks noChangeArrowheads="1"/>
              </p:cNvSpPr>
              <p:nvPr/>
            </p:nvSpPr>
            <p:spPr bwMode="auto">
              <a:xfrm>
                <a:off x="6518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3,0</a:t>
                </a:r>
                <a:endParaRPr lang="pl-PL" sz="800" b="1" dirty="0"/>
              </a:p>
            </p:txBody>
          </p:sp>
          <p:sp>
            <p:nvSpPr>
              <p:cNvPr id="13334" name="Text Box 21"/>
              <p:cNvSpPr txBox="1">
                <a:spLocks noChangeArrowheads="1"/>
              </p:cNvSpPr>
              <p:nvPr/>
            </p:nvSpPr>
            <p:spPr bwMode="auto">
              <a:xfrm>
                <a:off x="7142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3,5</a:t>
                </a:r>
                <a:endParaRPr lang="pl-PL" sz="800" b="1" dirty="0"/>
              </a:p>
            </p:txBody>
          </p:sp>
          <p:sp>
            <p:nvSpPr>
              <p:cNvPr id="13335" name="Text Box 22"/>
              <p:cNvSpPr txBox="1">
                <a:spLocks noChangeArrowheads="1"/>
              </p:cNvSpPr>
              <p:nvPr/>
            </p:nvSpPr>
            <p:spPr bwMode="auto">
              <a:xfrm>
                <a:off x="7767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4,0</a:t>
                </a:r>
                <a:endParaRPr lang="pl-PL" sz="800" b="1" dirty="0"/>
              </a:p>
            </p:txBody>
          </p:sp>
          <p:sp>
            <p:nvSpPr>
              <p:cNvPr id="13336" name="Text Box 23"/>
              <p:cNvSpPr txBox="1">
                <a:spLocks noChangeArrowheads="1"/>
              </p:cNvSpPr>
              <p:nvPr/>
            </p:nvSpPr>
            <p:spPr bwMode="auto">
              <a:xfrm>
                <a:off x="8391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4,5</a:t>
                </a:r>
                <a:endParaRPr lang="pl-PL" sz="800" b="1" dirty="0"/>
              </a:p>
            </p:txBody>
          </p:sp>
          <p:sp>
            <p:nvSpPr>
              <p:cNvPr id="13337" name="Text Box 24"/>
              <p:cNvSpPr txBox="1">
                <a:spLocks noChangeArrowheads="1"/>
              </p:cNvSpPr>
              <p:nvPr/>
            </p:nvSpPr>
            <p:spPr bwMode="auto">
              <a:xfrm>
                <a:off x="9016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5,0</a:t>
                </a:r>
                <a:endParaRPr lang="pl-PL" sz="800" b="1" dirty="0"/>
              </a:p>
            </p:txBody>
          </p:sp>
          <p:sp>
            <p:nvSpPr>
              <p:cNvPr id="13338" name="Text Box 25"/>
              <p:cNvSpPr txBox="1">
                <a:spLocks noChangeArrowheads="1"/>
              </p:cNvSpPr>
              <p:nvPr/>
            </p:nvSpPr>
            <p:spPr bwMode="auto">
              <a:xfrm>
                <a:off x="2780" y="12035"/>
                <a:ext cx="200" cy="1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r>
                  <a:rPr lang="pl-PL" sz="800" b="1" dirty="0">
                    <a:latin typeface="Arial" charset="0"/>
                  </a:rPr>
                  <a:t>0,0</a:t>
                </a:r>
                <a:endParaRPr lang="pl-PL" sz="800" b="1" dirty="0"/>
              </a:p>
            </p:txBody>
          </p:sp>
          <p:sp>
            <p:nvSpPr>
              <p:cNvPr id="13339" name="Line 26"/>
              <p:cNvSpPr>
                <a:spLocks noChangeShapeType="1"/>
              </p:cNvSpPr>
              <p:nvPr/>
            </p:nvSpPr>
            <p:spPr bwMode="auto">
              <a:xfrm>
                <a:off x="7716" y="10621"/>
                <a:ext cx="1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340" name="Line 27"/>
              <p:cNvSpPr>
                <a:spLocks noChangeShapeType="1"/>
              </p:cNvSpPr>
              <p:nvPr/>
            </p:nvSpPr>
            <p:spPr bwMode="auto">
              <a:xfrm>
                <a:off x="7716" y="11721"/>
                <a:ext cx="1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3341" name="Line 28"/>
              <p:cNvSpPr>
                <a:spLocks noChangeShapeType="1"/>
              </p:cNvSpPr>
              <p:nvPr/>
            </p:nvSpPr>
            <p:spPr bwMode="auto">
              <a:xfrm>
                <a:off x="7728" y="10621"/>
                <a:ext cx="0" cy="1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" name="pole tekstowe 1"/>
            <p:cNvSpPr txBox="1"/>
            <p:nvPr/>
          </p:nvSpPr>
          <p:spPr>
            <a:xfrm>
              <a:off x="935632" y="2123564"/>
              <a:ext cx="324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smtClean="0">
                  <a:latin typeface="Symbol" pitchFamily="18" charset="2"/>
                </a:rPr>
                <a:t>D</a:t>
              </a:r>
              <a:endParaRPr lang="pl-PL" b="1" dirty="0">
                <a:latin typeface="Symbol" pitchFamily="18" charset="2"/>
              </a:endParaRPr>
            </a:p>
          </p:txBody>
        </p:sp>
        <p:sp>
          <p:nvSpPr>
            <p:cNvPr id="31" name="pole tekstowe 30"/>
            <p:cNvSpPr txBox="1"/>
            <p:nvPr/>
          </p:nvSpPr>
          <p:spPr>
            <a:xfrm>
              <a:off x="7344344" y="4787860"/>
              <a:ext cx="3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smtClean="0">
                  <a:latin typeface="Calibri" pitchFamily="34" charset="0"/>
                  <a:cs typeface="Calibri" pitchFamily="34" charset="0"/>
                </a:rPr>
                <a:t>w</a:t>
              </a:r>
              <a:endParaRPr lang="pl-PL" b="1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06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/>
          <p:cNvSpPr>
            <a:spLocks noChangeArrowheads="1"/>
          </p:cNvSpPr>
          <p:nvPr/>
        </p:nvSpPr>
        <p:spPr bwMode="auto">
          <a:xfrm>
            <a:off x="0" y="188640"/>
            <a:ext cx="9144000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rIns="36000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WYZNACZANIE BŁĘDÓW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CZUJNIKA - KOMENTARZ</a:t>
            </a:r>
            <a:endParaRPr lang="pl-PL" sz="2400" b="1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pl-PL" b="1" dirty="0" smtClean="0">
                <a:latin typeface="Calibri" pitchFamily="34" charset="0"/>
                <a:cs typeface="Calibri" pitchFamily="34" charset="0"/>
              </a:rPr>
              <a:t>Błąd czujnika w całym zakresie jest równy różnicy wartości ekstremalnych (</a:t>
            </a:r>
            <a:r>
              <a:rPr lang="pl-PL" b="1" dirty="0" err="1" smtClean="0">
                <a:latin typeface="Symbol" pitchFamily="18" charset="2"/>
                <a:cs typeface="Calibri" pitchFamily="34" charset="0"/>
              </a:rPr>
              <a:t>D</a:t>
            </a:r>
            <a:r>
              <a:rPr lang="pl-PL" b="1" baseline="-25000" dirty="0" err="1" smtClean="0">
                <a:latin typeface="Calibri" pitchFamily="34" charset="0"/>
                <a:cs typeface="Calibri" pitchFamily="34" charset="0"/>
              </a:rPr>
              <a:t>max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 – </a:t>
            </a:r>
            <a:r>
              <a:rPr lang="pl-PL" b="1" dirty="0" err="1" smtClean="0">
                <a:latin typeface="Symbol" pitchFamily="18" charset="2"/>
                <a:cs typeface="Calibri" pitchFamily="34" charset="0"/>
              </a:rPr>
              <a:t>D</a:t>
            </a:r>
            <a:r>
              <a:rPr lang="pl-PL" b="1" baseline="-25000" dirty="0" err="1" smtClean="0">
                <a:latin typeface="Calibri" pitchFamily="34" charset="0"/>
                <a:cs typeface="Calibri" pitchFamily="34" charset="0"/>
              </a:rPr>
              <a:t>min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) wszystkich błędów wyznaczonych w trakcie sprawdzania czujnika. Błąd czujnika w do-wolnym podzakresie jest również różnicą wartości ekstremalnych, z tym zastrzeżeniem, że muszą się one mieścić w przedziale o szerokości równej podzakresowi. Przy wyznacza-</a:t>
            </a:r>
            <a:r>
              <a:rPr lang="pl-PL" b="1" dirty="0" err="1" smtClean="0">
                <a:latin typeface="Calibri" pitchFamily="34" charset="0"/>
                <a:cs typeface="Calibri" pitchFamily="34" charset="0"/>
              </a:rPr>
              <a:t>niu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 błędów w podzakresach bierzemy pod uwagę ten fragment wykresu, w którym błąd jest największy.</a:t>
            </a:r>
            <a:endParaRPr lang="pl-PL" b="1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827088" y="2276872"/>
            <a:ext cx="7127875" cy="4502661"/>
            <a:chOff x="827088" y="2276872"/>
            <a:chExt cx="7127875" cy="4502661"/>
          </a:xfrm>
        </p:grpSpPr>
        <p:grpSp>
          <p:nvGrpSpPr>
            <p:cNvPr id="31" name="Grupa 30"/>
            <p:cNvGrpSpPr/>
            <p:nvPr/>
          </p:nvGrpSpPr>
          <p:grpSpPr>
            <a:xfrm>
              <a:off x="827088" y="2276872"/>
              <a:ext cx="7127875" cy="4502661"/>
              <a:chOff x="827088" y="2123564"/>
              <a:chExt cx="7127875" cy="4502661"/>
            </a:xfrm>
          </p:grpSpPr>
          <p:grpSp>
            <p:nvGrpSpPr>
              <p:cNvPr id="32" name="Group 2"/>
              <p:cNvGrpSpPr>
                <a:grpSpLocks noChangeAspect="1"/>
              </p:cNvGrpSpPr>
              <p:nvPr/>
            </p:nvGrpSpPr>
            <p:grpSpPr bwMode="auto">
              <a:xfrm>
                <a:off x="827088" y="2133600"/>
                <a:ext cx="7127875" cy="4492625"/>
                <a:chOff x="2411" y="9210"/>
                <a:chExt cx="7015" cy="4124"/>
              </a:xfrm>
            </p:grpSpPr>
            <p:graphicFrame>
              <p:nvGraphicFramePr>
                <p:cNvPr id="35" name="Object 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019121341"/>
                    </p:ext>
                  </p:extLst>
                </p:nvPr>
              </p:nvGraphicFramePr>
              <p:xfrm>
                <a:off x="2411" y="9210"/>
                <a:ext cx="7015" cy="412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28756" name="Wykres" r:id="rId4" imgW="4448175" imgH="2571750" progId="Excel.Sheet.8">
                        <p:embed/>
                      </p:oleObj>
                    </mc:Choice>
                    <mc:Fallback>
                      <p:oleObj name="Wykres" r:id="rId4" imgW="4448175" imgH="2571750" progId="Excel.Sheet.8">
                        <p:embed/>
                        <p:pic>
                          <p:nvPicPr>
                            <p:cNvPr id="0" name="Picture 4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 t="6021" b="6406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411" y="9210"/>
                              <a:ext cx="7015" cy="4124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6" name="Rectangle 4"/>
                <p:cNvSpPr>
                  <a:spLocks noChangeAspect="1" noChangeArrowheads="1"/>
                </p:cNvSpPr>
                <p:nvPr/>
              </p:nvSpPr>
              <p:spPr bwMode="auto">
                <a:xfrm>
                  <a:off x="6368" y="9312"/>
                  <a:ext cx="620" cy="3919"/>
                </a:xfrm>
                <a:prstGeom prst="rect">
                  <a:avLst/>
                </a:prstGeom>
                <a:noFill/>
                <a:ln w="635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37" name="Line 5"/>
                <p:cNvSpPr>
                  <a:spLocks noChangeAspect="1" noChangeShapeType="1"/>
                </p:cNvSpPr>
                <p:nvPr/>
              </p:nvSpPr>
              <p:spPr bwMode="auto">
                <a:xfrm>
                  <a:off x="4373" y="9521"/>
                  <a:ext cx="14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38" name="Line 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743" y="13037"/>
                  <a:ext cx="6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39" name="Line 7"/>
                <p:cNvSpPr>
                  <a:spLocks noChangeShapeType="1"/>
                </p:cNvSpPr>
                <p:nvPr/>
              </p:nvSpPr>
              <p:spPr bwMode="auto">
                <a:xfrm>
                  <a:off x="5783" y="9520"/>
                  <a:ext cx="0" cy="351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 type="triangle" w="med" len="lg"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40" name="Line 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693" y="10840"/>
                  <a:ext cx="32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41" name="Line 9"/>
                <p:cNvSpPr>
                  <a:spLocks noChangeAspect="1" noChangeShapeType="1"/>
                </p:cNvSpPr>
                <p:nvPr/>
              </p:nvSpPr>
              <p:spPr bwMode="auto">
                <a:xfrm>
                  <a:off x="6393" y="13021"/>
                  <a:ext cx="41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42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6753" y="10840"/>
                  <a:ext cx="0" cy="2181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 type="triangle" w="med" len="lg"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43" name="Text Box 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23" y="10379"/>
                  <a:ext cx="180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Aft>
                      <a:spcPts val="1000"/>
                    </a:spcAft>
                  </a:pPr>
                  <a:r>
                    <a:rPr lang="pl-PL" sz="1600" b="1">
                      <a:solidFill>
                        <a:srgbClr val="FF0000"/>
                      </a:solidFill>
                      <a:latin typeface="Calibri" pitchFamily="34" charset="0"/>
                    </a:rPr>
                    <a:t>a</a:t>
                  </a:r>
                  <a:endParaRPr lang="pl-PL" sz="1600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4" name="Text Box 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753" y="12382"/>
                  <a:ext cx="180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1600" b="1">
                      <a:solidFill>
                        <a:srgbClr val="FF0000"/>
                      </a:solidFill>
                      <a:latin typeface="Calibri" pitchFamily="34" charset="0"/>
                    </a:rPr>
                    <a:t>b</a:t>
                  </a:r>
                  <a:endParaRPr lang="pl-PL" sz="1600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5" name="Line 13"/>
                <p:cNvSpPr>
                  <a:spLocks noChangeAspect="1" noChangeShapeType="1"/>
                </p:cNvSpPr>
                <p:nvPr/>
              </p:nvSpPr>
              <p:spPr bwMode="auto">
                <a:xfrm>
                  <a:off x="7843" y="10621"/>
                  <a:ext cx="0" cy="1100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 type="triangle" w="med" len="lg"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46" name="Text Box 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830" y="11309"/>
                  <a:ext cx="180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1600" b="1">
                      <a:solidFill>
                        <a:srgbClr val="FF0000"/>
                      </a:solidFill>
                      <a:latin typeface="Calibri" pitchFamily="34" charset="0"/>
                    </a:rPr>
                    <a:t>c</a:t>
                  </a:r>
                  <a:endParaRPr lang="pl-PL" sz="1600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396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0,5</a:t>
                  </a:r>
                  <a:endParaRPr lang="pl-PL" sz="800" b="1" dirty="0"/>
                </a:p>
              </p:txBody>
            </p:sp>
            <p:sp>
              <p:nvSpPr>
                <p:cNvPr id="4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020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1,0</a:t>
                  </a:r>
                  <a:endParaRPr lang="pl-PL" sz="800" b="1" dirty="0"/>
                </a:p>
              </p:txBody>
            </p:sp>
            <p:sp>
              <p:nvSpPr>
                <p:cNvPr id="49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644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1,5</a:t>
                  </a:r>
                  <a:endParaRPr lang="pl-PL" sz="800" b="1" dirty="0"/>
                </a:p>
              </p:txBody>
            </p:sp>
            <p:sp>
              <p:nvSpPr>
                <p:cNvPr id="5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5269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2,0</a:t>
                  </a:r>
                  <a:endParaRPr lang="pl-PL" sz="800" b="1" dirty="0"/>
                </a:p>
              </p:txBody>
            </p:sp>
            <p:sp>
              <p:nvSpPr>
                <p:cNvPr id="51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893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2,5</a:t>
                  </a:r>
                  <a:endParaRPr lang="pl-PL" sz="800" b="1" dirty="0"/>
                </a:p>
              </p:txBody>
            </p:sp>
            <p:sp>
              <p:nvSpPr>
                <p:cNvPr id="52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6518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3,0</a:t>
                  </a:r>
                  <a:endParaRPr lang="pl-PL" sz="800" b="1" dirty="0"/>
                </a:p>
              </p:txBody>
            </p:sp>
            <p:sp>
              <p:nvSpPr>
                <p:cNvPr id="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7142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3,5</a:t>
                  </a:r>
                  <a:endParaRPr lang="pl-PL" sz="800" b="1" dirty="0"/>
                </a:p>
              </p:txBody>
            </p:sp>
            <p:sp>
              <p:nvSpPr>
                <p:cNvPr id="5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7767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4,0</a:t>
                  </a:r>
                  <a:endParaRPr lang="pl-PL" sz="800" b="1" dirty="0"/>
                </a:p>
              </p:txBody>
            </p:sp>
            <p:sp>
              <p:nvSpPr>
                <p:cNvPr id="5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8391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4,5</a:t>
                  </a:r>
                  <a:endParaRPr lang="pl-PL" sz="800" b="1" dirty="0"/>
                </a:p>
              </p:txBody>
            </p:sp>
            <p:sp>
              <p:nvSpPr>
                <p:cNvPr id="56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9016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5,0</a:t>
                  </a:r>
                  <a:endParaRPr lang="pl-PL" sz="800" b="1" dirty="0"/>
                </a:p>
              </p:txBody>
            </p:sp>
            <p:sp>
              <p:nvSpPr>
                <p:cNvPr id="57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780" y="12035"/>
                  <a:ext cx="200" cy="16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Aft>
                      <a:spcPts val="1000"/>
                    </a:spcAft>
                  </a:pPr>
                  <a:r>
                    <a:rPr lang="pl-PL" sz="800" b="1" dirty="0">
                      <a:latin typeface="Arial" charset="0"/>
                    </a:rPr>
                    <a:t>0,0</a:t>
                  </a:r>
                  <a:endParaRPr lang="pl-PL" sz="800" b="1" dirty="0"/>
                </a:p>
              </p:txBody>
            </p:sp>
            <p:sp>
              <p:nvSpPr>
                <p:cNvPr id="58" name="Line 26"/>
                <p:cNvSpPr>
                  <a:spLocks noChangeShapeType="1"/>
                </p:cNvSpPr>
                <p:nvPr/>
              </p:nvSpPr>
              <p:spPr bwMode="auto">
                <a:xfrm>
                  <a:off x="7716" y="10621"/>
                  <a:ext cx="18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59" name="Line 27"/>
                <p:cNvSpPr>
                  <a:spLocks noChangeShapeType="1"/>
                </p:cNvSpPr>
                <p:nvPr/>
              </p:nvSpPr>
              <p:spPr bwMode="auto">
                <a:xfrm>
                  <a:off x="7716" y="11721"/>
                  <a:ext cx="18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60" name="Line 28"/>
                <p:cNvSpPr>
                  <a:spLocks noChangeShapeType="1"/>
                </p:cNvSpPr>
                <p:nvPr/>
              </p:nvSpPr>
              <p:spPr bwMode="auto">
                <a:xfrm>
                  <a:off x="7728" y="10621"/>
                  <a:ext cx="0" cy="11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33" name="pole tekstowe 32"/>
              <p:cNvSpPr txBox="1"/>
              <p:nvPr/>
            </p:nvSpPr>
            <p:spPr>
              <a:xfrm>
                <a:off x="935632" y="2123564"/>
                <a:ext cx="3240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b="1" dirty="0" smtClean="0">
                    <a:latin typeface="Symbol" pitchFamily="18" charset="2"/>
                  </a:rPr>
                  <a:t>D</a:t>
                </a:r>
                <a:endParaRPr lang="pl-PL" b="1" dirty="0">
                  <a:latin typeface="Symbol" pitchFamily="18" charset="2"/>
                </a:endParaRPr>
              </a:p>
            </p:txBody>
          </p:sp>
          <p:sp>
            <p:nvSpPr>
              <p:cNvPr id="34" name="pole tekstowe 33"/>
              <p:cNvSpPr txBox="1"/>
              <p:nvPr/>
            </p:nvSpPr>
            <p:spPr>
              <a:xfrm>
                <a:off x="7344344" y="4787860"/>
                <a:ext cx="32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b="1" dirty="0" smtClean="0">
                    <a:latin typeface="Calibri" pitchFamily="34" charset="0"/>
                    <a:cs typeface="Calibri" pitchFamily="34" charset="0"/>
                  </a:rPr>
                  <a:t>w</a:t>
                </a:r>
                <a:endParaRPr lang="pl-PL" b="1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cxnSp>
          <p:nvCxnSpPr>
            <p:cNvPr id="3" name="Łącznik prosty ze strzałką 2"/>
            <p:cNvCxnSpPr/>
            <p:nvPr/>
          </p:nvCxnSpPr>
          <p:spPr>
            <a:xfrm>
              <a:off x="4847758" y="2646204"/>
              <a:ext cx="629976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pole tekstowe 3"/>
            <p:cNvSpPr txBox="1"/>
            <p:nvPr/>
          </p:nvSpPr>
          <p:spPr>
            <a:xfrm>
              <a:off x="5434187" y="2449463"/>
              <a:ext cx="1188000" cy="372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 smtClean="0"/>
                <a:t>podzakres</a:t>
              </a:r>
              <a:endParaRPr lang="pl-PL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5572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ytuł 1"/>
          <p:cNvSpPr>
            <a:spLocks noGrp="1"/>
          </p:cNvSpPr>
          <p:nvPr>
            <p:ph type="title"/>
          </p:nvPr>
        </p:nvSpPr>
        <p:spPr>
          <a:xfrm>
            <a:off x="685800" y="230451"/>
            <a:ext cx="7772400" cy="1077218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DŹWIGNIOWO - ZĘBATE </a:t>
            </a:r>
            <a:br>
              <a:rPr lang="pl-PL" sz="3200" b="1" dirty="0" smtClean="0">
                <a:latin typeface="Calibri" pitchFamily="34" charset="0"/>
                <a:cs typeface="Calibri" pitchFamily="34" charset="0"/>
              </a:rPr>
            </a:b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ZASADA DZIAŁANIA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7" name="Prostokąt 4"/>
          <p:cNvSpPr>
            <a:spLocks noChangeArrowheads="1"/>
          </p:cNvSpPr>
          <p:nvPr/>
        </p:nvSpPr>
        <p:spPr bwMode="auto">
          <a:xfrm>
            <a:off x="4211960" y="1354137"/>
            <a:ext cx="4824536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3600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Trzpień pomiarowy "1", którego położenie zależy od wymiaru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mie-rzonego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przedmiotu, ustala poło-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żenie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kątowe dźwigni "2". Dłuższe ramię tej dźwigni jest zakończone segmentem zębatym "3", który obraca koło zębate "4". Z kołem tym jest sztywno powiązana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wska-zówka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"5". Sprężyna "6" służy do kasowania luzów w układzie czuj-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nika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. Czujniki te mogą posiadać</a:t>
            </a:r>
            <a:r>
              <a:rPr lang="x-none" sz="2400" b="1" smtClean="0">
                <a:latin typeface="Calibri" pitchFamily="34" charset="0"/>
                <a:cs typeface="Calibri" pitchFamily="34" charset="0"/>
              </a:rPr>
              <a:t> dodatkową </a:t>
            </a:r>
            <a:r>
              <a:rPr lang="x-none" sz="2400" b="1">
                <a:latin typeface="Calibri" pitchFamily="34" charset="0"/>
                <a:cs typeface="Calibri" pitchFamily="34" charset="0"/>
              </a:rPr>
              <a:t>parę elementów </a:t>
            </a:r>
            <a:r>
              <a:rPr lang="x-none" sz="2400" b="1" smtClean="0">
                <a:latin typeface="Calibri" pitchFamily="34" charset="0"/>
                <a:cs typeface="Calibri" pitchFamily="34" charset="0"/>
              </a:rPr>
              <a:t>uzę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  <a:cs typeface="Calibri" pitchFamily="34" charset="0"/>
              </a:rPr>
              <a:t>bionych która </a:t>
            </a:r>
            <a:r>
              <a:rPr lang="x-none" sz="2400" b="1">
                <a:latin typeface="Calibri" pitchFamily="34" charset="0"/>
                <a:cs typeface="Calibri" pitchFamily="34" charset="0"/>
              </a:rPr>
              <a:t>pozwala na </a:t>
            </a:r>
            <a:r>
              <a:rPr lang="x-none" sz="2400" b="1" smtClean="0">
                <a:latin typeface="Calibri" pitchFamily="34" charset="0"/>
                <a:cs typeface="Calibri" pitchFamily="34" charset="0"/>
              </a:rPr>
              <a:t>zwięk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  <a:cs typeface="Calibri" pitchFamily="34" charset="0"/>
              </a:rPr>
              <a:t>szenie przełożenia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.</a:t>
            </a:r>
            <a:endParaRPr lang="pl-PL" sz="2400" b="1" dirty="0">
              <a:latin typeface="Calibri" pitchFamily="34" charset="0"/>
              <a:cs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2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2973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2"/>
            <a:ext cx="2682240" cy="509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41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ytuł 1"/>
          <p:cNvSpPr>
            <a:spLocks noGrp="1"/>
          </p:cNvSpPr>
          <p:nvPr>
            <p:ph type="title"/>
          </p:nvPr>
        </p:nvSpPr>
        <p:spPr>
          <a:xfrm>
            <a:off x="323528" y="477550"/>
            <a:ext cx="8568952" cy="584775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DŹWIGNIOWO-ZĘBATE – WŁAŚCIWOŚCI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0" y="1318917"/>
            <a:ext cx="9144000" cy="5062411"/>
            <a:chOff x="0" y="1133276"/>
            <a:chExt cx="9144000" cy="50624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00" name="Rectangle 4"/>
                <p:cNvSpPr>
                  <a:spLocks noChangeArrowheads="1"/>
                </p:cNvSpPr>
                <p:nvPr/>
              </p:nvSpPr>
              <p:spPr bwMode="auto">
                <a:xfrm>
                  <a:off x="0" y="1133276"/>
                  <a:ext cx="9144000" cy="5062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432000" rIns="432000" anchor="ctr">
                  <a:spAutoFit/>
                </a:bodyPr>
                <a:lstStyle/>
                <a:p>
                  <a:pPr algn="just"/>
                  <a:r>
                    <a:rPr lang="pl-PL" sz="2400" b="1" dirty="0" smtClean="0">
                      <a:solidFill>
                        <a:srgbClr val="000000"/>
                      </a:solidFill>
                      <a:latin typeface="Calibri" pitchFamily="34" charset="0"/>
                      <a:cs typeface="Calibri" pitchFamily="34" charset="0"/>
                    </a:rPr>
                    <a:t>Równanie przetwarzania czujnika dźwigniowo-zębatego (związek pomiędzy przemieszczeniem "x" trzpienia pomiarowego, a </a:t>
                  </a:r>
                  <a:r>
                    <a:rPr lang="pl-PL" sz="2400" b="1" dirty="0" err="1" smtClean="0">
                      <a:solidFill>
                        <a:srgbClr val="000000"/>
                      </a:solidFill>
                      <a:latin typeface="Calibri" pitchFamily="34" charset="0"/>
                      <a:cs typeface="Calibri" pitchFamily="34" charset="0"/>
                    </a:rPr>
                    <a:t>odpo-wiadającym</a:t>
                  </a:r>
                  <a:r>
                    <a:rPr lang="pl-PL" sz="2400" b="1" dirty="0" smtClean="0">
                      <a:solidFill>
                        <a:srgbClr val="000000"/>
                      </a:solidFill>
                      <a:latin typeface="Calibri" pitchFamily="34" charset="0"/>
                      <a:cs typeface="Calibri" pitchFamily="34" charset="0"/>
                    </a:rPr>
                    <a:t> mu obwodowym przemieszczeniem końca wskazów-ki - Ł)  ma postać: </a:t>
                  </a:r>
                  <a14:m>
                    <m:oMath xmlns:m="http://schemas.openxmlformats.org/officeDocument/2006/math">
                      <m:r>
                        <a:rPr lang="pl-PL" sz="2400" b="1" i="1">
                          <a:solidFill>
                            <a:srgbClr val="000000"/>
                          </a:solidFill>
                          <a:latin typeface="Cambria Math"/>
                          <a:cs typeface="Calibri" pitchFamily="34" charset="0"/>
                        </a:rPr>
                        <m:t> </m:t>
                      </m:r>
                      <m:r>
                        <a:rPr lang="pl-PL" sz="2400" b="1" i="1" smtClean="0">
                          <a:solidFill>
                            <a:srgbClr val="000000"/>
                          </a:solidFill>
                          <a:latin typeface="Cambria Math"/>
                          <a:cs typeface="Calibri" pitchFamily="34" charset="0"/>
                        </a:rPr>
                        <m:t>   </m:t>
                      </m:r>
                      <m:r>
                        <a:rPr lang="pl-PL" sz="2400" b="1" i="1" smtClean="0">
                          <a:solidFill>
                            <a:srgbClr val="FF0000"/>
                          </a:solidFill>
                          <a:latin typeface="Cambria Math"/>
                          <a:cs typeface="Calibri" pitchFamily="34" charset="0"/>
                        </a:rPr>
                        <m:t>𝑳</m:t>
                      </m:r>
                      <m:r>
                        <a:rPr lang="pl-PL" sz="2400" b="1" i="1" smtClean="0">
                          <a:solidFill>
                            <a:srgbClr val="FF0000"/>
                          </a:solidFill>
                          <a:latin typeface="Cambria Math"/>
                          <a:cs typeface="Calibri" pitchFamily="34" charset="0"/>
                        </a:rPr>
                        <m:t>=</m:t>
                      </m:r>
                      <m:r>
                        <a:rPr lang="pl-PL" sz="2400" b="1" i="1" smtClean="0">
                          <a:solidFill>
                            <a:srgbClr val="FF0000"/>
                          </a:solidFill>
                          <a:latin typeface="Cambria Math"/>
                          <a:cs typeface="Calibri" pitchFamily="34" charset="0"/>
                        </a:rPr>
                        <m:t>𝑳</m:t>
                      </m:r>
                      <m:r>
                        <a:rPr lang="pl-PL" sz="2400" b="1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Calibri" pitchFamily="34" charset="0"/>
                        </a:rPr>
                        <m:t>∙</m:t>
                      </m:r>
                      <m:f>
                        <m:fPr>
                          <m:ctrlPr>
                            <a:rPr lang="pl-PL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Calibri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Calibri" pitchFamily="34" charset="0"/>
                                </a:rPr>
                              </m:ctrlPr>
                            </m:sSubPr>
                            <m:e>
                              <m:r>
                                <a:rPr lang="pl-PL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Calibri" pitchFamily="34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pl-PL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Calibri" pitchFamily="34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l-PL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Calibri" pitchFamily="34" charset="0"/>
                                </a:rPr>
                              </m:ctrlPr>
                            </m:sSubPr>
                            <m:e>
                              <m:r>
                                <a:rPr lang="pl-PL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Calibri" pitchFamily="34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pl-PL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  <a:cs typeface="Calibri" pitchFamily="34" charset="0"/>
                                </a:rPr>
                                <m:t>𝒌</m:t>
                              </m:r>
                            </m:sub>
                          </m:sSub>
                        </m:den>
                      </m:f>
                      <m:r>
                        <a:rPr lang="pl-PL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Calibri" pitchFamily="34" charset="0"/>
                        </a:rPr>
                        <m:t>∙</m:t>
                      </m:r>
                      <m:r>
                        <a:rPr lang="pl-PL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Calibri" pitchFamily="34" charset="0"/>
                        </a:rPr>
                        <m:t>𝒂𝒓𝒄𝒔𝒊𝒏</m:t>
                      </m:r>
                      <m:f>
                        <m:fPr>
                          <m:ctrlPr>
                            <a:rPr lang="pl-PL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Calibri" pitchFamily="34" charset="0"/>
                            </a:rPr>
                          </m:ctrlPr>
                        </m:fPr>
                        <m:num>
                          <m:r>
                            <a:rPr lang="pl-PL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Calibri" pitchFamily="34" charset="0"/>
                            </a:rPr>
                            <m:t>𝒙</m:t>
                          </m:r>
                        </m:num>
                        <m:den>
                          <m:r>
                            <a:rPr lang="pl-PL" sz="24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Calibri" pitchFamily="34" charset="0"/>
                            </a:rPr>
                            <m:t>𝒂</m:t>
                          </m:r>
                        </m:den>
                      </m:f>
                    </m:oMath>
                  </a14:m>
                  <a:endParaRPr lang="pl-PL" sz="3200" dirty="0"/>
                </a:p>
                <a:p>
                  <a:r>
                    <a:rPr lang="pl-PL" sz="2400" b="1" dirty="0">
                      <a:latin typeface="Calibri" pitchFamily="34" charset="0"/>
                      <a:cs typeface="Calibri" pitchFamily="34" charset="0"/>
                    </a:rPr>
                    <a:t>gdzie:</a:t>
                  </a:r>
                </a:p>
                <a:p>
                  <a:pPr indent="628650"/>
                  <a:r>
                    <a:rPr lang="pl-PL" sz="2400" b="1" dirty="0">
                      <a:latin typeface="Calibri" pitchFamily="34" charset="0"/>
                      <a:cs typeface="Calibri" pitchFamily="34" charset="0"/>
                    </a:rPr>
                    <a:t>L	</a:t>
                  </a:r>
                  <a:r>
                    <a:rPr lang="pl-PL" sz="2400" b="1" dirty="0">
                      <a:latin typeface="Calibri" pitchFamily="34" charset="0"/>
                      <a:cs typeface="Calibri" pitchFamily="34" charset="0"/>
                      <a:sym typeface="Symbol"/>
                    </a:rPr>
                    <a:t></a:t>
                  </a:r>
                  <a:r>
                    <a:rPr lang="pl-PL" sz="2400" b="1" dirty="0">
                      <a:latin typeface="Calibri" pitchFamily="34" charset="0"/>
                      <a:cs typeface="Calibri" pitchFamily="34" charset="0"/>
                    </a:rPr>
                    <a:t> długość wskazówki,</a:t>
                  </a:r>
                </a:p>
                <a:p>
                  <a:pPr indent="628650"/>
                  <a:r>
                    <a:rPr lang="pl-PL" sz="2400" b="1" dirty="0" err="1">
                      <a:latin typeface="Calibri" pitchFamily="34" charset="0"/>
                      <a:cs typeface="Calibri" pitchFamily="34" charset="0"/>
                    </a:rPr>
                    <a:t>r</a:t>
                  </a:r>
                  <a:r>
                    <a:rPr lang="pl-PL" sz="2400" b="1" baseline="-25000" dirty="0" err="1">
                      <a:latin typeface="Calibri" pitchFamily="34" charset="0"/>
                      <a:cs typeface="Calibri" pitchFamily="34" charset="0"/>
                    </a:rPr>
                    <a:t>s</a:t>
                  </a:r>
                  <a:r>
                    <a:rPr lang="pl-PL" sz="2400" b="1" dirty="0">
                      <a:latin typeface="Calibri" pitchFamily="34" charset="0"/>
                      <a:cs typeface="Calibri" pitchFamily="34" charset="0"/>
                    </a:rPr>
                    <a:t>	</a:t>
                  </a:r>
                  <a:r>
                    <a:rPr lang="pl-PL" sz="2400" b="1" dirty="0">
                      <a:latin typeface="Calibri" pitchFamily="34" charset="0"/>
                      <a:cs typeface="Calibri" pitchFamily="34" charset="0"/>
                      <a:sym typeface="Symbol"/>
                    </a:rPr>
                    <a:t></a:t>
                  </a:r>
                  <a:r>
                    <a:rPr lang="pl-PL" sz="2400" b="1" dirty="0">
                      <a:latin typeface="Calibri" pitchFamily="34" charset="0"/>
                      <a:cs typeface="Calibri" pitchFamily="34" charset="0"/>
                    </a:rPr>
                    <a:t> promień podziałowy segmentu zębatego "3",</a:t>
                  </a:r>
                </a:p>
                <a:p>
                  <a:pPr indent="628650"/>
                  <a:r>
                    <a:rPr lang="pl-PL" sz="2400" b="1" dirty="0" err="1" smtClean="0">
                      <a:latin typeface="Calibri" pitchFamily="34" charset="0"/>
                      <a:cs typeface="Calibri" pitchFamily="34" charset="0"/>
                    </a:rPr>
                    <a:t>r</a:t>
                  </a:r>
                  <a:r>
                    <a:rPr lang="pl-PL" sz="2400" b="1" baseline="-25000" dirty="0" err="1" smtClean="0">
                      <a:latin typeface="Calibri" pitchFamily="34" charset="0"/>
                      <a:cs typeface="Calibri" pitchFamily="34" charset="0"/>
                    </a:rPr>
                    <a:t>k</a:t>
                  </a:r>
                  <a:r>
                    <a:rPr lang="pl-PL" sz="2400" b="1" baseline="-25000" dirty="0" smtClean="0">
                      <a:latin typeface="Calibri" pitchFamily="34" charset="0"/>
                      <a:cs typeface="Calibri" pitchFamily="34" charset="0"/>
                    </a:rPr>
                    <a:t> </a:t>
                  </a:r>
                  <a:r>
                    <a:rPr lang="pl-PL" sz="2400" b="1" dirty="0" smtClean="0">
                      <a:latin typeface="Calibri" pitchFamily="34" charset="0"/>
                      <a:cs typeface="Calibri" pitchFamily="34" charset="0"/>
                      <a:sym typeface="Symbol"/>
                    </a:rPr>
                    <a:t></a:t>
                  </a:r>
                  <a:r>
                    <a:rPr lang="pl-PL" sz="2400" b="1" dirty="0" smtClean="0">
                      <a:latin typeface="Calibri" pitchFamily="34" charset="0"/>
                      <a:cs typeface="Calibri" pitchFamily="34" charset="0"/>
                    </a:rPr>
                    <a:t> </a:t>
                  </a:r>
                  <a:r>
                    <a:rPr lang="pl-PL" sz="2400" b="1" dirty="0">
                      <a:latin typeface="Calibri" pitchFamily="34" charset="0"/>
                      <a:cs typeface="Calibri" pitchFamily="34" charset="0"/>
                    </a:rPr>
                    <a:t>promień podziałowy koła zębatego "4",</a:t>
                  </a:r>
                </a:p>
                <a:p>
                  <a:pPr indent="628650"/>
                  <a:r>
                    <a:rPr lang="pl-PL" sz="2400" b="1" dirty="0">
                      <a:latin typeface="Calibri" pitchFamily="34" charset="0"/>
                      <a:cs typeface="Calibri" pitchFamily="34" charset="0"/>
                    </a:rPr>
                    <a:t>a	</a:t>
                  </a:r>
                  <a:r>
                    <a:rPr lang="pl-PL" sz="2400" b="1" dirty="0">
                      <a:latin typeface="Calibri" pitchFamily="34" charset="0"/>
                      <a:cs typeface="Calibri" pitchFamily="34" charset="0"/>
                      <a:sym typeface="Symbol"/>
                    </a:rPr>
                    <a:t></a:t>
                  </a:r>
                  <a:r>
                    <a:rPr lang="pl-PL" sz="2400" b="1" dirty="0">
                      <a:latin typeface="Calibri" pitchFamily="34" charset="0"/>
                      <a:cs typeface="Calibri" pitchFamily="34" charset="0"/>
                    </a:rPr>
                    <a:t> długość krótszego ramienia dźwigni kątowej "2</a:t>
                  </a:r>
                  <a:r>
                    <a:rPr lang="pl-PL" sz="2400" b="1" dirty="0" smtClean="0">
                      <a:latin typeface="Calibri" pitchFamily="34" charset="0"/>
                      <a:cs typeface="Calibri" pitchFamily="34" charset="0"/>
                    </a:rPr>
                    <a:t>".</a:t>
                  </a:r>
                </a:p>
                <a:p>
                  <a:pPr indent="628650"/>
                  <a:endParaRPr lang="pl-PL" sz="2400" b="1" dirty="0">
                    <a:latin typeface="Calibri" pitchFamily="34" charset="0"/>
                    <a:cs typeface="Calibri" pitchFamily="34" charset="0"/>
                  </a:endParaRPr>
                </a:p>
                <a:p>
                  <a:pPr algn="just"/>
                  <a:r>
                    <a:rPr lang="pl-PL" sz="2400" b="1" dirty="0" smtClean="0">
                      <a:latin typeface="Calibri" pitchFamily="34" charset="0"/>
                      <a:cs typeface="Calibri" pitchFamily="34" charset="0"/>
                    </a:rPr>
                    <a:t>Z przytoczonej wyżej zależności wynika, że charakterystyki czuj-</a:t>
                  </a:r>
                  <a:r>
                    <a:rPr lang="pl-PL" sz="2400" b="1" dirty="0" err="1" smtClean="0">
                      <a:latin typeface="Calibri" pitchFamily="34" charset="0"/>
                      <a:cs typeface="Calibri" pitchFamily="34" charset="0"/>
                    </a:rPr>
                    <a:t>ników</a:t>
                  </a:r>
                  <a:r>
                    <a:rPr lang="pl-PL" sz="2400" b="1" dirty="0" smtClean="0">
                      <a:latin typeface="Calibri" pitchFamily="34" charset="0"/>
                      <a:cs typeface="Calibri" pitchFamily="34" charset="0"/>
                    </a:rPr>
                    <a:t> dźwigniowo-zębatych nie są liniowe. Z tego względu </a:t>
                  </a:r>
                  <a:r>
                    <a:rPr lang="pl-PL" sz="2400" b="1" dirty="0" err="1" smtClean="0">
                      <a:latin typeface="Calibri" pitchFamily="34" charset="0"/>
                      <a:cs typeface="Calibri" pitchFamily="34" charset="0"/>
                    </a:rPr>
                    <a:t>zakre-sy</a:t>
                  </a:r>
                  <a:r>
                    <a:rPr lang="pl-PL" sz="2400" b="1" dirty="0" smtClean="0">
                      <a:latin typeface="Calibri" pitchFamily="34" charset="0"/>
                      <a:cs typeface="Calibri" pitchFamily="34" charset="0"/>
                    </a:rPr>
                    <a:t> pomiarowe czujników tego typu nie mogą być zbyt duże.</a:t>
                  </a:r>
                  <a:endParaRPr lang="pl-PL" sz="2400" b="1" dirty="0" smtClean="0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 xmlns="">
            <p:sp>
              <p:nvSpPr>
                <p:cNvPr id="4100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0" y="1133276"/>
                  <a:ext cx="9144000" cy="5062411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 t="-481" b="-2166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" name="Łącznik prostoliniowy 2"/>
            <p:cNvCxnSpPr/>
            <p:nvPr/>
          </p:nvCxnSpPr>
          <p:spPr>
            <a:xfrm flipV="1">
              <a:off x="2949724" y="2487962"/>
              <a:ext cx="144016" cy="7200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884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ytuł 1"/>
          <p:cNvSpPr>
            <a:spLocks noGrp="1"/>
          </p:cNvSpPr>
          <p:nvPr>
            <p:ph type="title"/>
          </p:nvPr>
        </p:nvSpPr>
        <p:spPr>
          <a:xfrm>
            <a:off x="0" y="148779"/>
            <a:ext cx="9144000" cy="1077218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DŹWIGNIOWO-ZĘBATE</a:t>
            </a:r>
            <a:br>
              <a:rPr lang="pl-PL" sz="3200" b="1" dirty="0" smtClean="0">
                <a:latin typeface="Calibri" pitchFamily="34" charset="0"/>
                <a:cs typeface="Calibri" pitchFamily="34" charset="0"/>
              </a:rPr>
            </a:b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PRZYKŁAD ISTNIEJĄCEGO ROZWIĄZANIA</a:t>
            </a:r>
          </a:p>
        </p:txBody>
      </p: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pl-PL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99" y="1339850"/>
            <a:ext cx="3229613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4"/>
          <p:cNvSpPr>
            <a:spLocks noChangeArrowheads="1"/>
          </p:cNvSpPr>
          <p:nvPr/>
        </p:nvSpPr>
        <p:spPr bwMode="auto">
          <a:xfrm>
            <a:off x="3923928" y="4091588"/>
            <a:ext cx="46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3600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Czujnik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Millimes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produkcji niemieckiej firmy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Mahr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Zakres pomiarowy:      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50 </a:t>
            </a:r>
            <a:r>
              <a:rPr lang="pl-PL" sz="2400" b="1" dirty="0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  <a:sym typeface="Symbol"/>
              </a:rPr>
              <a:t>m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Wartość działki element.: 1</a:t>
            </a:r>
            <a:r>
              <a:rPr lang="pl-PL" sz="2400" b="1" dirty="0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  <a:sym typeface="Symbol"/>
              </a:rPr>
              <a:t>m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m</a:t>
            </a:r>
            <a:endParaRPr lang="pl-PL" sz="22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64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/>
          <p:cNvSpPr>
            <a:spLocks noGrp="1"/>
          </p:cNvSpPr>
          <p:nvPr>
            <p:ph type="title"/>
          </p:nvPr>
        </p:nvSpPr>
        <p:spPr>
          <a:xfrm>
            <a:off x="685800" y="191542"/>
            <a:ext cx="7772400" cy="1077218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DŹWIGNIOWO-ZĘBATE</a:t>
            </a:r>
            <a:br>
              <a:rPr lang="pl-PL" sz="3200" b="1" dirty="0" smtClean="0">
                <a:latin typeface="Calibri" pitchFamily="34" charset="0"/>
                <a:cs typeface="Calibri" pitchFamily="34" charset="0"/>
              </a:rPr>
            </a:b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PRZYKŁADY ISTNIEJĄCYCH ROZWIĄZAŃ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388" name="Prostokąt 6"/>
          <p:cNvSpPr>
            <a:spLocks noChangeArrowheads="1"/>
          </p:cNvSpPr>
          <p:nvPr/>
        </p:nvSpPr>
        <p:spPr bwMode="auto">
          <a:xfrm>
            <a:off x="0" y="5013176"/>
            <a:ext cx="9144000" cy="164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714375">
              <a:spcAft>
                <a:spcPts val="600"/>
              </a:spcAf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Diatesty f-my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Kafer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: </a:t>
            </a:r>
            <a:endParaRPr lang="pl-PL" sz="2400" b="1" dirty="0" smtClean="0">
              <a:latin typeface="Calibri" pitchFamily="34" charset="0"/>
              <a:cs typeface="Calibri" pitchFamily="34" charset="0"/>
            </a:endParaRPr>
          </a:p>
          <a:p>
            <a:pPr marL="1076325">
              <a:buAutoNum type="alphaLcParenR"/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poziomy:  z =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  <a:sym typeface="Symbol"/>
              </a:rPr>
              <a:t> 0,4 mm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;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w</a:t>
            </a:r>
            <a:r>
              <a:rPr lang="pl-PL" sz="2400" b="1" baseline="-250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= 0,01 mm</a:t>
            </a:r>
          </a:p>
          <a:p>
            <a:pPr marL="1076325">
              <a:buAutoNum type="alphaLcParenR"/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pionowy: 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z =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  <a:sym typeface="Symbol"/>
              </a:rPr>
              <a:t>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0,4 mm;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 w</a:t>
            </a:r>
            <a:r>
              <a:rPr lang="pl-PL" sz="2400" b="1" baseline="-250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= 0,01 mm</a:t>
            </a:r>
            <a:endParaRPr lang="pl-PL" sz="2400" b="1" dirty="0" smtClean="0">
              <a:latin typeface="Calibri" pitchFamily="34" charset="0"/>
              <a:cs typeface="Calibri" pitchFamily="34" charset="0"/>
            </a:endParaRPr>
          </a:p>
          <a:p>
            <a:pPr marL="1076325" lvl="0">
              <a:buFontTx/>
              <a:buAutoNum type="alphaLcParenR"/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równoległy: 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=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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0,1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mm;   w</a:t>
            </a:r>
            <a:r>
              <a:rPr lang="pl-PL" sz="2400" b="1" baseline="-25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=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0,002 mm</a:t>
            </a:r>
            <a:endParaRPr lang="pl-PL" sz="2400" b="1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upa 1"/>
          <p:cNvGrpSpPr/>
          <p:nvPr/>
        </p:nvGrpSpPr>
        <p:grpSpPr>
          <a:xfrm>
            <a:off x="0" y="1340768"/>
            <a:ext cx="9144000" cy="3810000"/>
            <a:chOff x="0" y="1340768"/>
            <a:chExt cx="9144000" cy="3810000"/>
          </a:xfrm>
        </p:grpSpPr>
        <p:grpSp>
          <p:nvGrpSpPr>
            <p:cNvPr id="16387" name="Grupa 5"/>
            <p:cNvGrpSpPr>
              <a:grpSpLocks/>
            </p:cNvGrpSpPr>
            <p:nvPr/>
          </p:nvGrpSpPr>
          <p:grpSpPr bwMode="auto">
            <a:xfrm>
              <a:off x="992188" y="1340768"/>
              <a:ext cx="6964362" cy="3810000"/>
              <a:chOff x="611560" y="1844824"/>
              <a:chExt cx="6964228" cy="3810001"/>
            </a:xfrm>
          </p:grpSpPr>
          <p:pic>
            <p:nvPicPr>
              <p:cNvPr id="16389" name="Picture 2" descr="k40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560" y="1844825"/>
                <a:ext cx="2179320" cy="381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0" name="Picture 3" descr="k3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1911" y="1844824"/>
                <a:ext cx="2031187" cy="37773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1" name="Picture 4" descr="k37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4128" y="1844824"/>
                <a:ext cx="1851660" cy="381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Prostokąt 6"/>
            <p:cNvSpPr>
              <a:spLocks noChangeArrowheads="1"/>
            </p:cNvSpPr>
            <p:nvPr/>
          </p:nvSpPr>
          <p:spPr bwMode="auto">
            <a:xfrm>
              <a:off x="0" y="1412776"/>
              <a:ext cx="9144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tabLst>
                  <a:tab pos="1162050" algn="l"/>
                </a:tabLst>
              </a:pPr>
              <a:r>
                <a:rPr lang="pl-PL" b="1" dirty="0" smtClean="0"/>
                <a:t>	</a:t>
              </a:r>
              <a:r>
                <a:rPr lang="pl-PL" sz="2400" b="1" dirty="0" smtClean="0"/>
                <a:t>a)                          b)                                c)</a:t>
              </a:r>
              <a:endParaRPr lang="pl-PL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5254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18648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SPRĘŻYNOWE – ZASADA DZIAŁANIA</a:t>
            </a:r>
            <a:endParaRPr lang="pl-PL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317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3600" y="1029056"/>
            <a:ext cx="6656832" cy="420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a 5"/>
          <p:cNvGrpSpPr/>
          <p:nvPr/>
        </p:nvGrpSpPr>
        <p:grpSpPr>
          <a:xfrm>
            <a:off x="0" y="3708439"/>
            <a:ext cx="9144000" cy="3104937"/>
            <a:chOff x="0" y="3573016"/>
            <a:chExt cx="9144000" cy="3104937"/>
          </a:xfrm>
        </p:grpSpPr>
        <p:sp>
          <p:nvSpPr>
            <p:cNvPr id="3" name="pole tekstowe 2"/>
            <p:cNvSpPr txBox="1"/>
            <p:nvPr/>
          </p:nvSpPr>
          <p:spPr>
            <a:xfrm>
              <a:off x="0" y="3573016"/>
              <a:ext cx="6084168" cy="1754326"/>
            </a:xfrm>
            <a:prstGeom prst="rect">
              <a:avLst/>
            </a:prstGeom>
            <a:noFill/>
          </p:spPr>
          <p:txBody>
            <a:bodyPr wrap="square" lIns="360000" rIns="144000" rtlCol="0">
              <a:spAutoFit/>
            </a:bodyPr>
            <a:lstStyle/>
            <a:p>
              <a:pPr algn="just"/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Wciśnięcie końcówki pomiarowej "1" powoduje 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</a:rPr>
                <a:t>obrót dźwigni </a:t>
              </a:r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kątowej "2" i rozciągnięcie śrubowo skręconej sprężyny taśmowej "3". Sprężyna ta </a:t>
              </a:r>
              <a:r>
                <a:rPr lang="pl-PL" b="1" dirty="0" err="1" smtClean="0">
                  <a:latin typeface="PL Times New Roman"/>
                  <a:ea typeface="Times New Roman"/>
                  <a:cs typeface="Times New Roman"/>
                </a:rPr>
                <a:t>sta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</a:rPr>
                <a:t>-nowi </a:t>
              </a:r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główny 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</a:rPr>
                <a:t>przetwornik </a:t>
              </a:r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czujnika. Wykonana jest w ten sposób, że na jednej połowie swojej długości posiada zwoje 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</a:rPr>
                <a:t>lewo-skrętne</a:t>
              </a:r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, a na drugiej połowie 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  <a:sym typeface="Symbol"/>
                </a:rPr>
                <a:t></a:t>
              </a:r>
              <a:endParaRPr lang="pl-PL" b="1" dirty="0"/>
            </a:p>
          </p:txBody>
        </p:sp>
        <p:sp>
          <p:nvSpPr>
            <p:cNvPr id="5" name="pole tekstowe 4"/>
            <p:cNvSpPr txBox="1"/>
            <p:nvPr/>
          </p:nvSpPr>
          <p:spPr>
            <a:xfrm>
              <a:off x="0" y="5200625"/>
              <a:ext cx="9144000" cy="1477328"/>
            </a:xfrm>
            <a:prstGeom prst="rect">
              <a:avLst/>
            </a:prstGeom>
            <a:noFill/>
          </p:spPr>
          <p:txBody>
            <a:bodyPr wrap="square" lIns="360000" rIns="360000" rtlCol="0">
              <a:spAutoFit/>
            </a:bodyPr>
            <a:lstStyle/>
            <a:p>
              <a:pPr algn="just"/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prawoskrętne. Z tego względu rozciąganie 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</a:rPr>
                <a:t>sprężyny </a:t>
              </a:r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powoduje obrót jej </a:t>
              </a:r>
              <a:r>
                <a:rPr lang="pl-PL" b="1" dirty="0" err="1" smtClean="0">
                  <a:latin typeface="PL Times New Roman"/>
                  <a:ea typeface="Times New Roman"/>
                  <a:cs typeface="Times New Roman"/>
                </a:rPr>
                <a:t>środ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</a:rPr>
                <a:t>-ka </a:t>
              </a:r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i związanej z nim wskazówki "4". 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</a:rPr>
                <a:t>Stabilność </a:t>
              </a:r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wskazań czujnika </a:t>
              </a:r>
              <a:r>
                <a:rPr lang="pl-PL" b="1" dirty="0" err="1" smtClean="0">
                  <a:latin typeface="PL Times New Roman"/>
                  <a:ea typeface="Times New Roman"/>
                  <a:cs typeface="Times New Roman"/>
                </a:rPr>
                <a:t>zabezpie-cza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</a:rPr>
                <a:t> </a:t>
              </a:r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tłumik drgań skrętnych 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</a:rPr>
                <a:t>sprężyny „5”. </a:t>
              </a:r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Do zabezpieczenia delikatnej </a:t>
              </a:r>
              <a:r>
                <a:rPr lang="pl-PL" b="1" dirty="0" err="1" smtClean="0">
                  <a:latin typeface="PL Times New Roman"/>
                  <a:ea typeface="Times New Roman"/>
                  <a:cs typeface="Times New Roman"/>
                </a:rPr>
                <a:t>sprę-żyny</a:t>
              </a:r>
              <a:r>
                <a:rPr lang="pl-PL" b="1" dirty="0" smtClean="0">
                  <a:latin typeface="PL Times New Roman"/>
                  <a:ea typeface="Times New Roman"/>
                  <a:cs typeface="Times New Roman"/>
                </a:rPr>
                <a:t> </a:t>
              </a:r>
              <a:r>
                <a:rPr lang="pl-PL" b="1" dirty="0">
                  <a:latin typeface="PL Times New Roman"/>
                  <a:ea typeface="Times New Roman"/>
                  <a:cs typeface="Times New Roman"/>
                </a:rPr>
                <a:t>taśmowej przed ewentualnym przeciążeniem służy zderzak "6".</a:t>
              </a:r>
              <a:endParaRPr lang="pl-PL" b="1" dirty="0"/>
            </a:p>
            <a:p>
              <a:pPr algn="just"/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44972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1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SPRĘŻYNOWE</a:t>
            </a:r>
          </a:p>
        </p:txBody>
      </p:sp>
      <p:pic>
        <p:nvPicPr>
          <p:cNvPr id="17411" name="Picture 5" descr="http://www.messmittel-shop.de/.media/p5949241181064683-259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1885950" cy="486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7" descr="http://www.messmittel-shop.de/.media/p7243341181064678-259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66800"/>
            <a:ext cx="2709863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2590800" y="5334000"/>
            <a:ext cx="6096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Czujniki sprężynowe (mikrokatory) </a:t>
            </a:r>
            <a:br>
              <a:rPr lang="pl-PL" b="1" dirty="0">
                <a:latin typeface="Calibri" pitchFamily="34" charset="0"/>
                <a:cs typeface="Calibri" pitchFamily="34" charset="0"/>
              </a:rPr>
            </a:br>
            <a:r>
              <a:rPr lang="pl-PL" b="1" dirty="0">
                <a:latin typeface="Calibri" pitchFamily="34" charset="0"/>
                <a:cs typeface="Calibri" pitchFamily="34" charset="0"/>
              </a:rPr>
              <a:t>f-my C.E. </a:t>
            </a:r>
            <a:r>
              <a:rPr lang="pl-PL" b="1" dirty="0" err="1">
                <a:latin typeface="Calibri" pitchFamily="34" charset="0"/>
                <a:cs typeface="Calibri" pitchFamily="34" charset="0"/>
              </a:rPr>
              <a:t>Johannson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 </a:t>
            </a:r>
            <a:br>
              <a:rPr lang="pl-PL" b="1" dirty="0">
                <a:latin typeface="Calibri" pitchFamily="34" charset="0"/>
                <a:cs typeface="Calibri" pitchFamily="34" charset="0"/>
              </a:rPr>
            </a:br>
            <a:r>
              <a:rPr lang="pl-PL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[www.messmittel-shop.de]</a:t>
            </a:r>
          </a:p>
        </p:txBody>
      </p:sp>
    </p:spTree>
    <p:extLst>
      <p:ext uri="{BB962C8B-B14F-4D97-AF65-F5344CB8AC3E}">
        <p14:creationId xmlns:p14="http://schemas.microsoft.com/office/powerpoint/2010/main" val="61309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733800" cy="1143000"/>
          </a:xfrm>
        </p:spPr>
        <p:txBody>
          <a:bodyPr/>
          <a:lstStyle/>
          <a:p>
            <a:pPr eaLnBrk="1" hangingPunct="1"/>
            <a:r>
              <a:rPr lang="pl-PL" sz="3200" b="1" smtClean="0"/>
              <a:t>CZUJNIKI SPRĘŻYNOWE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04800"/>
            <a:ext cx="3170238" cy="633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914400" y="2743200"/>
            <a:ext cx="32004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dirty="0"/>
              <a:t>Czujnik sprężynowy (mikrokator) produkcji szwedzkiej f-my CE </a:t>
            </a:r>
            <a:r>
              <a:rPr lang="pl-PL" b="1" dirty="0" err="1"/>
              <a:t>Johannson</a:t>
            </a:r>
            <a:endParaRPr lang="pl-PL" b="1" dirty="0"/>
          </a:p>
          <a:p>
            <a:pPr eaLnBrk="1" hangingPunct="1">
              <a:spcBef>
                <a:spcPct val="50000"/>
              </a:spcBef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81752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z="3200" b="1" smtClean="0"/>
              <a:t>CZUJNIKI SPRĘŻYNOWE</a:t>
            </a:r>
          </a:p>
        </p:txBody>
      </p:sp>
      <p:grpSp>
        <p:nvGrpSpPr>
          <p:cNvPr id="19459" name="Group 199"/>
          <p:cNvGrpSpPr>
            <a:grpSpLocks/>
          </p:cNvGrpSpPr>
          <p:nvPr/>
        </p:nvGrpSpPr>
        <p:grpSpPr bwMode="auto">
          <a:xfrm>
            <a:off x="762000" y="1828800"/>
            <a:ext cx="7916863" cy="4572000"/>
            <a:chOff x="-2" y="-2"/>
            <a:chExt cx="2132" cy="2880"/>
          </a:xfrm>
        </p:grpSpPr>
        <p:grpSp>
          <p:nvGrpSpPr>
            <p:cNvPr id="19460" name="Group 197"/>
            <p:cNvGrpSpPr>
              <a:grpSpLocks/>
            </p:cNvGrpSpPr>
            <p:nvPr/>
          </p:nvGrpSpPr>
          <p:grpSpPr bwMode="auto">
            <a:xfrm>
              <a:off x="0" y="0"/>
              <a:ext cx="2128" cy="2876"/>
              <a:chOff x="0" y="0"/>
              <a:chExt cx="2128" cy="2876"/>
            </a:xfrm>
          </p:grpSpPr>
          <p:grpSp>
            <p:nvGrpSpPr>
              <p:cNvPr id="19462" name="Group 136"/>
              <p:cNvGrpSpPr>
                <a:grpSpLocks/>
              </p:cNvGrpSpPr>
              <p:nvPr/>
            </p:nvGrpSpPr>
            <p:grpSpPr bwMode="auto">
              <a:xfrm>
                <a:off x="0" y="0"/>
                <a:ext cx="2128" cy="374"/>
                <a:chOff x="0" y="0"/>
                <a:chExt cx="2128" cy="374"/>
              </a:xfrm>
            </p:grpSpPr>
            <p:sp>
              <p:nvSpPr>
                <p:cNvPr id="19553" name="Rectangle 104"/>
                <p:cNvSpPr>
                  <a:spLocks noChangeArrowheads="1"/>
                </p:cNvSpPr>
                <p:nvPr/>
              </p:nvSpPr>
              <p:spPr bwMode="auto">
                <a:xfrm>
                  <a:off x="28" y="0"/>
                  <a:ext cx="2072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 dirty="0" smtClean="0">
                      <a:cs typeface="Times New Roman" pitchFamily="18" charset="0"/>
                    </a:rPr>
                    <a:t>  </a:t>
                  </a:r>
                  <a:r>
                    <a:rPr lang="pl-PL" sz="2000" b="1" dirty="0">
                      <a:cs typeface="Times New Roman" pitchFamily="18" charset="0"/>
                    </a:rPr>
                    <a:t>Parametry metrologiczne </a:t>
                  </a:r>
                  <a:r>
                    <a:rPr lang="pl-PL" sz="2000" b="1" dirty="0" smtClean="0">
                      <a:cs typeface="Times New Roman" pitchFamily="18" charset="0"/>
                    </a:rPr>
                    <a:t>mikrokatorów</a:t>
                  </a:r>
                  <a:r>
                    <a:rPr lang="pl-PL" sz="2000" b="1" dirty="0"/>
                    <a:t> f-my CE </a:t>
                  </a:r>
                  <a:r>
                    <a:rPr lang="pl-PL" sz="2000" b="1" dirty="0" err="1"/>
                    <a:t>Johannson</a:t>
                  </a:r>
                  <a:r>
                    <a:rPr lang="pl-PL" sz="2000" b="1" dirty="0" smtClean="0">
                      <a:cs typeface="Times New Roman" pitchFamily="18" charset="0"/>
                    </a:rPr>
                    <a:t> </a:t>
                  </a:r>
                  <a:endParaRPr lang="pl-PL" sz="2000" b="1" dirty="0"/>
                </a:p>
              </p:txBody>
            </p:sp>
            <p:sp>
              <p:nvSpPr>
                <p:cNvPr id="19554" name="Rectangle 13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128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63" name="Group 138"/>
              <p:cNvGrpSpPr>
                <a:grpSpLocks/>
              </p:cNvGrpSpPr>
              <p:nvPr/>
            </p:nvGrpSpPr>
            <p:grpSpPr bwMode="auto">
              <a:xfrm>
                <a:off x="0" y="374"/>
                <a:ext cx="428" cy="632"/>
                <a:chOff x="0" y="374"/>
                <a:chExt cx="428" cy="632"/>
              </a:xfrm>
            </p:grpSpPr>
            <p:sp>
              <p:nvSpPr>
                <p:cNvPr id="19551" name="Rectangle 105"/>
                <p:cNvSpPr>
                  <a:spLocks noChangeArrowheads="1"/>
                </p:cNvSpPr>
                <p:nvPr/>
              </p:nvSpPr>
              <p:spPr bwMode="auto">
                <a:xfrm>
                  <a:off x="28" y="374"/>
                  <a:ext cx="372" cy="632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Rodzaj czujnika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52" name="Rectangle 137"/>
                <p:cNvSpPr>
                  <a:spLocks noChangeArrowheads="1"/>
                </p:cNvSpPr>
                <p:nvPr/>
              </p:nvSpPr>
              <p:spPr bwMode="auto">
                <a:xfrm>
                  <a:off x="0" y="374"/>
                  <a:ext cx="428" cy="632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64" name="Group 140"/>
              <p:cNvGrpSpPr>
                <a:grpSpLocks/>
              </p:cNvGrpSpPr>
              <p:nvPr/>
            </p:nvGrpSpPr>
            <p:grpSpPr bwMode="auto">
              <a:xfrm>
                <a:off x="428" y="374"/>
                <a:ext cx="426" cy="632"/>
                <a:chOff x="428" y="374"/>
                <a:chExt cx="426" cy="632"/>
              </a:xfrm>
            </p:grpSpPr>
            <p:sp>
              <p:nvSpPr>
                <p:cNvPr id="19549" name="Rectangle 106"/>
                <p:cNvSpPr>
                  <a:spLocks noChangeArrowheads="1"/>
                </p:cNvSpPr>
                <p:nvPr/>
              </p:nvSpPr>
              <p:spPr bwMode="auto">
                <a:xfrm>
                  <a:off x="456" y="374"/>
                  <a:ext cx="370" cy="632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Zakres pomiar.</a:t>
                  </a:r>
                </a:p>
                <a:p>
                  <a:pPr algn="ctr" eaLnBrk="0" hangingPunct="0"/>
                  <a:r>
                    <a:rPr lang="pl-PL" sz="2000" b="1">
                      <a:cs typeface="Times New Roman" pitchFamily="18" charset="0"/>
                    </a:rPr>
                    <a:t>[</a:t>
                  </a:r>
                  <a:r>
                    <a:rPr lang="pl-PL" sz="2000" b="1">
                      <a:latin typeface="Symbol" pitchFamily="18" charset="2"/>
                      <a:cs typeface="Times New Roman" pitchFamily="18" charset="0"/>
                    </a:rPr>
                    <a:t>m</a:t>
                  </a:r>
                  <a:r>
                    <a:rPr lang="pl-PL" sz="2000" b="1">
                      <a:cs typeface="Times New Roman" pitchFamily="18" charset="0"/>
                    </a:rPr>
                    <a:t>m]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50" name="Rectangle 139"/>
                <p:cNvSpPr>
                  <a:spLocks noChangeArrowheads="1"/>
                </p:cNvSpPr>
                <p:nvPr/>
              </p:nvSpPr>
              <p:spPr bwMode="auto">
                <a:xfrm>
                  <a:off x="428" y="374"/>
                  <a:ext cx="426" cy="632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65" name="Group 142"/>
              <p:cNvGrpSpPr>
                <a:grpSpLocks/>
              </p:cNvGrpSpPr>
              <p:nvPr/>
            </p:nvGrpSpPr>
            <p:grpSpPr bwMode="auto">
              <a:xfrm>
                <a:off x="854" y="374"/>
                <a:ext cx="427" cy="632"/>
                <a:chOff x="854" y="374"/>
                <a:chExt cx="427" cy="632"/>
              </a:xfrm>
            </p:grpSpPr>
            <p:sp>
              <p:nvSpPr>
                <p:cNvPr id="19547" name="Rectangle 107"/>
                <p:cNvSpPr>
                  <a:spLocks noChangeArrowheads="1"/>
                </p:cNvSpPr>
                <p:nvPr/>
              </p:nvSpPr>
              <p:spPr bwMode="auto">
                <a:xfrm>
                  <a:off x="882" y="374"/>
                  <a:ext cx="371" cy="632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Wart</a:t>
                  </a:r>
                  <a:r>
                    <a:rPr lang="pl-PL" sz="2000" b="1"/>
                    <a:t>.</a:t>
                  </a:r>
                  <a:r>
                    <a:rPr lang="pl-PL" sz="2000" b="1">
                      <a:cs typeface="Times New Roman" pitchFamily="18" charset="0"/>
                    </a:rPr>
                    <a:t> dz. element.</a:t>
                  </a:r>
                </a:p>
                <a:p>
                  <a:pPr algn="ctr" eaLnBrk="0" hangingPunct="0"/>
                  <a:r>
                    <a:rPr lang="pl-PL" sz="2000" b="1">
                      <a:cs typeface="Times New Roman" pitchFamily="18" charset="0"/>
                    </a:rPr>
                    <a:t>[</a:t>
                  </a:r>
                  <a:r>
                    <a:rPr lang="pl-PL" sz="2000" b="1">
                      <a:latin typeface="Symbol" pitchFamily="18" charset="2"/>
                      <a:cs typeface="Times New Roman" pitchFamily="18" charset="0"/>
                    </a:rPr>
                    <a:t>m</a:t>
                  </a:r>
                  <a:r>
                    <a:rPr lang="pl-PL" sz="2000" b="1">
                      <a:cs typeface="Times New Roman" pitchFamily="18" charset="0"/>
                    </a:rPr>
                    <a:t>m]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48" name="Rectangle 141"/>
                <p:cNvSpPr>
                  <a:spLocks noChangeArrowheads="1"/>
                </p:cNvSpPr>
                <p:nvPr/>
              </p:nvSpPr>
              <p:spPr bwMode="auto">
                <a:xfrm>
                  <a:off x="854" y="374"/>
                  <a:ext cx="427" cy="632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66" name="Group 144"/>
              <p:cNvGrpSpPr>
                <a:grpSpLocks/>
              </p:cNvGrpSpPr>
              <p:nvPr/>
            </p:nvGrpSpPr>
            <p:grpSpPr bwMode="auto">
              <a:xfrm>
                <a:off x="1281" y="374"/>
                <a:ext cx="410" cy="632"/>
                <a:chOff x="1281" y="374"/>
                <a:chExt cx="410" cy="632"/>
              </a:xfrm>
            </p:grpSpPr>
            <p:sp>
              <p:nvSpPr>
                <p:cNvPr id="19545" name="Rectangle 108"/>
                <p:cNvSpPr>
                  <a:spLocks noChangeArrowheads="1"/>
                </p:cNvSpPr>
                <p:nvPr/>
              </p:nvSpPr>
              <p:spPr bwMode="auto">
                <a:xfrm>
                  <a:off x="1309" y="374"/>
                  <a:ext cx="354" cy="632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Średnica chwytu </a:t>
                  </a:r>
                </a:p>
                <a:p>
                  <a:pPr algn="ctr" eaLnBrk="0" hangingPunct="0"/>
                  <a:r>
                    <a:rPr lang="pl-PL" sz="2000" b="1">
                      <a:cs typeface="Times New Roman" pitchFamily="18" charset="0"/>
                    </a:rPr>
                    <a:t>[mm]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46" name="Rectangle 143"/>
                <p:cNvSpPr>
                  <a:spLocks noChangeArrowheads="1"/>
                </p:cNvSpPr>
                <p:nvPr/>
              </p:nvSpPr>
              <p:spPr bwMode="auto">
                <a:xfrm>
                  <a:off x="1281" y="374"/>
                  <a:ext cx="410" cy="632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67" name="Group 146"/>
              <p:cNvGrpSpPr>
                <a:grpSpLocks/>
              </p:cNvGrpSpPr>
              <p:nvPr/>
            </p:nvGrpSpPr>
            <p:grpSpPr bwMode="auto">
              <a:xfrm>
                <a:off x="1691" y="374"/>
                <a:ext cx="437" cy="632"/>
                <a:chOff x="1691" y="374"/>
                <a:chExt cx="437" cy="632"/>
              </a:xfrm>
            </p:grpSpPr>
            <p:sp>
              <p:nvSpPr>
                <p:cNvPr id="19543" name="Rectangle 109"/>
                <p:cNvSpPr>
                  <a:spLocks noChangeArrowheads="1"/>
                </p:cNvSpPr>
                <p:nvPr/>
              </p:nvSpPr>
              <p:spPr bwMode="auto">
                <a:xfrm>
                  <a:off x="1719" y="374"/>
                  <a:ext cx="381" cy="632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Nacisk pomiarowy</a:t>
                  </a:r>
                </a:p>
                <a:p>
                  <a:pPr algn="ctr" eaLnBrk="0" hangingPunct="0"/>
                  <a:r>
                    <a:rPr lang="pl-PL" sz="2000" b="1">
                      <a:cs typeface="Times New Roman" pitchFamily="18" charset="0"/>
                    </a:rPr>
                    <a:t>[N]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44" name="Rectangle 145"/>
                <p:cNvSpPr>
                  <a:spLocks noChangeArrowheads="1"/>
                </p:cNvSpPr>
                <p:nvPr/>
              </p:nvSpPr>
              <p:spPr bwMode="auto">
                <a:xfrm>
                  <a:off x="1691" y="374"/>
                  <a:ext cx="437" cy="632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68" name="Group 148"/>
              <p:cNvGrpSpPr>
                <a:grpSpLocks/>
              </p:cNvGrpSpPr>
              <p:nvPr/>
            </p:nvGrpSpPr>
            <p:grpSpPr bwMode="auto">
              <a:xfrm>
                <a:off x="0" y="1006"/>
                <a:ext cx="428" cy="374"/>
                <a:chOff x="0" y="1006"/>
                <a:chExt cx="428" cy="374"/>
              </a:xfrm>
            </p:grpSpPr>
            <p:sp>
              <p:nvSpPr>
                <p:cNvPr id="19541" name="Rectangle 110"/>
                <p:cNvSpPr>
                  <a:spLocks noChangeArrowheads="1"/>
                </p:cNvSpPr>
                <p:nvPr/>
              </p:nvSpPr>
              <p:spPr bwMode="auto">
                <a:xfrm>
                  <a:off x="28" y="1006"/>
                  <a:ext cx="372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500A-2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42" name="Rectangle 147"/>
                <p:cNvSpPr>
                  <a:spLocks noChangeArrowheads="1"/>
                </p:cNvSpPr>
                <p:nvPr/>
              </p:nvSpPr>
              <p:spPr bwMode="auto">
                <a:xfrm>
                  <a:off x="0" y="1006"/>
                  <a:ext cx="428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69" name="Group 150"/>
              <p:cNvGrpSpPr>
                <a:grpSpLocks/>
              </p:cNvGrpSpPr>
              <p:nvPr/>
            </p:nvGrpSpPr>
            <p:grpSpPr bwMode="auto">
              <a:xfrm>
                <a:off x="428" y="1006"/>
                <a:ext cx="426" cy="374"/>
                <a:chOff x="428" y="1006"/>
                <a:chExt cx="426" cy="374"/>
              </a:xfrm>
            </p:grpSpPr>
            <p:sp>
              <p:nvSpPr>
                <p:cNvPr id="19539" name="Rectangle 111"/>
                <p:cNvSpPr>
                  <a:spLocks noChangeArrowheads="1"/>
                </p:cNvSpPr>
                <p:nvPr/>
              </p:nvSpPr>
              <p:spPr bwMode="auto">
                <a:xfrm>
                  <a:off x="456" y="1006"/>
                  <a:ext cx="370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 b="1">
                      <a:cs typeface="Times New Roman" pitchFamily="18" charset="0"/>
                    </a:rPr>
                    <a:t>400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40" name="Rectangle 149"/>
                <p:cNvSpPr>
                  <a:spLocks noChangeArrowheads="1"/>
                </p:cNvSpPr>
                <p:nvPr/>
              </p:nvSpPr>
              <p:spPr bwMode="auto">
                <a:xfrm>
                  <a:off x="428" y="1006"/>
                  <a:ext cx="426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70" name="Group 152"/>
              <p:cNvGrpSpPr>
                <a:grpSpLocks/>
              </p:cNvGrpSpPr>
              <p:nvPr/>
            </p:nvGrpSpPr>
            <p:grpSpPr bwMode="auto">
              <a:xfrm>
                <a:off x="854" y="1006"/>
                <a:ext cx="427" cy="374"/>
                <a:chOff x="854" y="1006"/>
                <a:chExt cx="427" cy="374"/>
              </a:xfrm>
            </p:grpSpPr>
            <p:sp>
              <p:nvSpPr>
                <p:cNvPr id="19537" name="Rectangle 112"/>
                <p:cNvSpPr>
                  <a:spLocks noChangeArrowheads="1"/>
                </p:cNvSpPr>
                <p:nvPr/>
              </p:nvSpPr>
              <p:spPr bwMode="auto">
                <a:xfrm>
                  <a:off x="882" y="1006"/>
                  <a:ext cx="371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5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38" name="Rectangle 151"/>
                <p:cNvSpPr>
                  <a:spLocks noChangeArrowheads="1"/>
                </p:cNvSpPr>
                <p:nvPr/>
              </p:nvSpPr>
              <p:spPr bwMode="auto">
                <a:xfrm>
                  <a:off x="854" y="1006"/>
                  <a:ext cx="427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71" name="Group 154"/>
              <p:cNvGrpSpPr>
                <a:grpSpLocks/>
              </p:cNvGrpSpPr>
              <p:nvPr/>
            </p:nvGrpSpPr>
            <p:grpSpPr bwMode="auto">
              <a:xfrm>
                <a:off x="1281" y="1006"/>
                <a:ext cx="410" cy="374"/>
                <a:chOff x="1281" y="1006"/>
                <a:chExt cx="410" cy="374"/>
              </a:xfrm>
            </p:grpSpPr>
            <p:sp>
              <p:nvSpPr>
                <p:cNvPr id="19535" name="Rectangle 113"/>
                <p:cNvSpPr>
                  <a:spLocks noChangeArrowheads="1"/>
                </p:cNvSpPr>
                <p:nvPr/>
              </p:nvSpPr>
              <p:spPr bwMode="auto">
                <a:xfrm>
                  <a:off x="1309" y="1006"/>
                  <a:ext cx="354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8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36" name="Rectangle 153"/>
                <p:cNvSpPr>
                  <a:spLocks noChangeArrowheads="1"/>
                </p:cNvSpPr>
                <p:nvPr/>
              </p:nvSpPr>
              <p:spPr bwMode="auto">
                <a:xfrm>
                  <a:off x="1281" y="1006"/>
                  <a:ext cx="410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72" name="Group 156"/>
              <p:cNvGrpSpPr>
                <a:grpSpLocks/>
              </p:cNvGrpSpPr>
              <p:nvPr/>
            </p:nvGrpSpPr>
            <p:grpSpPr bwMode="auto">
              <a:xfrm>
                <a:off x="1691" y="1006"/>
                <a:ext cx="437" cy="374"/>
                <a:chOff x="1691" y="1006"/>
                <a:chExt cx="437" cy="374"/>
              </a:xfrm>
            </p:grpSpPr>
            <p:sp>
              <p:nvSpPr>
                <p:cNvPr id="19533" name="Rectangle 114"/>
                <p:cNvSpPr>
                  <a:spLocks noChangeArrowheads="1"/>
                </p:cNvSpPr>
                <p:nvPr/>
              </p:nvSpPr>
              <p:spPr bwMode="auto">
                <a:xfrm>
                  <a:off x="1719" y="1006"/>
                  <a:ext cx="381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1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34" name="Rectangle 155"/>
                <p:cNvSpPr>
                  <a:spLocks noChangeArrowheads="1"/>
                </p:cNvSpPr>
                <p:nvPr/>
              </p:nvSpPr>
              <p:spPr bwMode="auto">
                <a:xfrm>
                  <a:off x="1691" y="1006"/>
                  <a:ext cx="437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73" name="Group 158"/>
              <p:cNvGrpSpPr>
                <a:grpSpLocks/>
              </p:cNvGrpSpPr>
              <p:nvPr/>
            </p:nvGrpSpPr>
            <p:grpSpPr bwMode="auto">
              <a:xfrm>
                <a:off x="0" y="1380"/>
                <a:ext cx="428" cy="374"/>
                <a:chOff x="0" y="1380"/>
                <a:chExt cx="428" cy="374"/>
              </a:xfrm>
            </p:grpSpPr>
            <p:sp>
              <p:nvSpPr>
                <p:cNvPr id="19531" name="Rectangle 115"/>
                <p:cNvSpPr>
                  <a:spLocks noChangeArrowheads="1"/>
                </p:cNvSpPr>
                <p:nvPr/>
              </p:nvSpPr>
              <p:spPr bwMode="auto">
                <a:xfrm>
                  <a:off x="28" y="1380"/>
                  <a:ext cx="372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500A-4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32" name="Rectangle 157"/>
                <p:cNvSpPr>
                  <a:spLocks noChangeArrowheads="1"/>
                </p:cNvSpPr>
                <p:nvPr/>
              </p:nvSpPr>
              <p:spPr bwMode="auto">
                <a:xfrm>
                  <a:off x="0" y="1380"/>
                  <a:ext cx="428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74" name="Group 160"/>
              <p:cNvGrpSpPr>
                <a:grpSpLocks/>
              </p:cNvGrpSpPr>
              <p:nvPr/>
            </p:nvGrpSpPr>
            <p:grpSpPr bwMode="auto">
              <a:xfrm>
                <a:off x="428" y="1380"/>
                <a:ext cx="426" cy="374"/>
                <a:chOff x="428" y="1380"/>
                <a:chExt cx="426" cy="374"/>
              </a:xfrm>
            </p:grpSpPr>
            <p:sp>
              <p:nvSpPr>
                <p:cNvPr id="19529" name="Rectangle 116"/>
                <p:cNvSpPr>
                  <a:spLocks noChangeArrowheads="1"/>
                </p:cNvSpPr>
                <p:nvPr/>
              </p:nvSpPr>
              <p:spPr bwMode="auto">
                <a:xfrm>
                  <a:off x="456" y="1380"/>
                  <a:ext cx="370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100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30" name="Rectangle 159"/>
                <p:cNvSpPr>
                  <a:spLocks noChangeArrowheads="1"/>
                </p:cNvSpPr>
                <p:nvPr/>
              </p:nvSpPr>
              <p:spPr bwMode="auto">
                <a:xfrm>
                  <a:off x="428" y="1380"/>
                  <a:ext cx="426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75" name="Group 162"/>
              <p:cNvGrpSpPr>
                <a:grpSpLocks/>
              </p:cNvGrpSpPr>
              <p:nvPr/>
            </p:nvGrpSpPr>
            <p:grpSpPr bwMode="auto">
              <a:xfrm>
                <a:off x="854" y="1380"/>
                <a:ext cx="427" cy="374"/>
                <a:chOff x="854" y="1380"/>
                <a:chExt cx="427" cy="374"/>
              </a:xfrm>
            </p:grpSpPr>
            <p:sp>
              <p:nvSpPr>
                <p:cNvPr id="19527" name="Rectangle 117"/>
                <p:cNvSpPr>
                  <a:spLocks noChangeArrowheads="1"/>
                </p:cNvSpPr>
                <p:nvPr/>
              </p:nvSpPr>
              <p:spPr bwMode="auto">
                <a:xfrm>
                  <a:off x="882" y="1380"/>
                  <a:ext cx="371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1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28" name="Rectangle 161"/>
                <p:cNvSpPr>
                  <a:spLocks noChangeArrowheads="1"/>
                </p:cNvSpPr>
                <p:nvPr/>
              </p:nvSpPr>
              <p:spPr bwMode="auto">
                <a:xfrm>
                  <a:off x="854" y="1380"/>
                  <a:ext cx="427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76" name="Group 164"/>
              <p:cNvGrpSpPr>
                <a:grpSpLocks/>
              </p:cNvGrpSpPr>
              <p:nvPr/>
            </p:nvGrpSpPr>
            <p:grpSpPr bwMode="auto">
              <a:xfrm>
                <a:off x="1281" y="1380"/>
                <a:ext cx="410" cy="374"/>
                <a:chOff x="1281" y="1380"/>
                <a:chExt cx="410" cy="374"/>
              </a:xfrm>
            </p:grpSpPr>
            <p:sp>
              <p:nvSpPr>
                <p:cNvPr id="19525" name="Rectangle 118"/>
                <p:cNvSpPr>
                  <a:spLocks noChangeArrowheads="1"/>
                </p:cNvSpPr>
                <p:nvPr/>
              </p:nvSpPr>
              <p:spPr bwMode="auto">
                <a:xfrm>
                  <a:off x="1309" y="1380"/>
                  <a:ext cx="354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8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26" name="Rectangle 163"/>
                <p:cNvSpPr>
                  <a:spLocks noChangeArrowheads="1"/>
                </p:cNvSpPr>
                <p:nvPr/>
              </p:nvSpPr>
              <p:spPr bwMode="auto">
                <a:xfrm>
                  <a:off x="1281" y="1380"/>
                  <a:ext cx="410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77" name="Group 166"/>
              <p:cNvGrpSpPr>
                <a:grpSpLocks/>
              </p:cNvGrpSpPr>
              <p:nvPr/>
            </p:nvGrpSpPr>
            <p:grpSpPr bwMode="auto">
              <a:xfrm>
                <a:off x="1691" y="1380"/>
                <a:ext cx="437" cy="374"/>
                <a:chOff x="1691" y="1380"/>
                <a:chExt cx="437" cy="374"/>
              </a:xfrm>
            </p:grpSpPr>
            <p:sp>
              <p:nvSpPr>
                <p:cNvPr id="19523" name="Rectangle 119"/>
                <p:cNvSpPr>
                  <a:spLocks noChangeArrowheads="1"/>
                </p:cNvSpPr>
                <p:nvPr/>
              </p:nvSpPr>
              <p:spPr bwMode="auto">
                <a:xfrm>
                  <a:off x="1719" y="1380"/>
                  <a:ext cx="381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0,75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24" name="Rectangle 165"/>
                <p:cNvSpPr>
                  <a:spLocks noChangeArrowheads="1"/>
                </p:cNvSpPr>
                <p:nvPr/>
              </p:nvSpPr>
              <p:spPr bwMode="auto">
                <a:xfrm>
                  <a:off x="1691" y="1380"/>
                  <a:ext cx="437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78" name="Group 168"/>
              <p:cNvGrpSpPr>
                <a:grpSpLocks/>
              </p:cNvGrpSpPr>
              <p:nvPr/>
            </p:nvGrpSpPr>
            <p:grpSpPr bwMode="auto">
              <a:xfrm>
                <a:off x="0" y="1754"/>
                <a:ext cx="428" cy="374"/>
                <a:chOff x="0" y="1754"/>
                <a:chExt cx="428" cy="374"/>
              </a:xfrm>
            </p:grpSpPr>
            <p:sp>
              <p:nvSpPr>
                <p:cNvPr id="19521" name="Rectangle 120"/>
                <p:cNvSpPr>
                  <a:spLocks noChangeArrowheads="1"/>
                </p:cNvSpPr>
                <p:nvPr/>
              </p:nvSpPr>
              <p:spPr bwMode="auto">
                <a:xfrm>
                  <a:off x="28" y="1754"/>
                  <a:ext cx="372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500A-5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22" name="Rectangle 167"/>
                <p:cNvSpPr>
                  <a:spLocks noChangeArrowheads="1"/>
                </p:cNvSpPr>
                <p:nvPr/>
              </p:nvSpPr>
              <p:spPr bwMode="auto">
                <a:xfrm>
                  <a:off x="0" y="1754"/>
                  <a:ext cx="428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79" name="Group 170"/>
              <p:cNvGrpSpPr>
                <a:grpSpLocks/>
              </p:cNvGrpSpPr>
              <p:nvPr/>
            </p:nvGrpSpPr>
            <p:grpSpPr bwMode="auto">
              <a:xfrm>
                <a:off x="428" y="1754"/>
                <a:ext cx="426" cy="374"/>
                <a:chOff x="428" y="1754"/>
                <a:chExt cx="426" cy="374"/>
              </a:xfrm>
            </p:grpSpPr>
            <p:sp>
              <p:nvSpPr>
                <p:cNvPr id="19519" name="Rectangle 121"/>
                <p:cNvSpPr>
                  <a:spLocks noChangeArrowheads="1"/>
                </p:cNvSpPr>
                <p:nvPr/>
              </p:nvSpPr>
              <p:spPr bwMode="auto">
                <a:xfrm>
                  <a:off x="456" y="1754"/>
                  <a:ext cx="370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50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20" name="Rectangle 169"/>
                <p:cNvSpPr>
                  <a:spLocks noChangeArrowheads="1"/>
                </p:cNvSpPr>
                <p:nvPr/>
              </p:nvSpPr>
              <p:spPr bwMode="auto">
                <a:xfrm>
                  <a:off x="428" y="1754"/>
                  <a:ext cx="426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80" name="Group 172"/>
              <p:cNvGrpSpPr>
                <a:grpSpLocks/>
              </p:cNvGrpSpPr>
              <p:nvPr/>
            </p:nvGrpSpPr>
            <p:grpSpPr bwMode="auto">
              <a:xfrm>
                <a:off x="854" y="1754"/>
                <a:ext cx="427" cy="374"/>
                <a:chOff x="854" y="1754"/>
                <a:chExt cx="427" cy="374"/>
              </a:xfrm>
            </p:grpSpPr>
            <p:sp>
              <p:nvSpPr>
                <p:cNvPr id="19517" name="Rectangle 122"/>
                <p:cNvSpPr>
                  <a:spLocks noChangeArrowheads="1"/>
                </p:cNvSpPr>
                <p:nvPr/>
              </p:nvSpPr>
              <p:spPr bwMode="auto">
                <a:xfrm>
                  <a:off x="882" y="1754"/>
                  <a:ext cx="371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0,5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18" name="Rectangle 171"/>
                <p:cNvSpPr>
                  <a:spLocks noChangeArrowheads="1"/>
                </p:cNvSpPr>
                <p:nvPr/>
              </p:nvSpPr>
              <p:spPr bwMode="auto">
                <a:xfrm>
                  <a:off x="854" y="1754"/>
                  <a:ext cx="427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81" name="Group 174"/>
              <p:cNvGrpSpPr>
                <a:grpSpLocks/>
              </p:cNvGrpSpPr>
              <p:nvPr/>
            </p:nvGrpSpPr>
            <p:grpSpPr bwMode="auto">
              <a:xfrm>
                <a:off x="1281" y="1754"/>
                <a:ext cx="410" cy="374"/>
                <a:chOff x="1281" y="1754"/>
                <a:chExt cx="410" cy="374"/>
              </a:xfrm>
            </p:grpSpPr>
            <p:sp>
              <p:nvSpPr>
                <p:cNvPr id="19515" name="Rectangle 123"/>
                <p:cNvSpPr>
                  <a:spLocks noChangeArrowheads="1"/>
                </p:cNvSpPr>
                <p:nvPr/>
              </p:nvSpPr>
              <p:spPr bwMode="auto">
                <a:xfrm>
                  <a:off x="1309" y="1754"/>
                  <a:ext cx="354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8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16" name="Rectangle 173"/>
                <p:cNvSpPr>
                  <a:spLocks noChangeArrowheads="1"/>
                </p:cNvSpPr>
                <p:nvPr/>
              </p:nvSpPr>
              <p:spPr bwMode="auto">
                <a:xfrm>
                  <a:off x="1281" y="1754"/>
                  <a:ext cx="410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82" name="Group 176"/>
              <p:cNvGrpSpPr>
                <a:grpSpLocks/>
              </p:cNvGrpSpPr>
              <p:nvPr/>
            </p:nvGrpSpPr>
            <p:grpSpPr bwMode="auto">
              <a:xfrm>
                <a:off x="1691" y="1754"/>
                <a:ext cx="437" cy="374"/>
                <a:chOff x="1691" y="1754"/>
                <a:chExt cx="437" cy="374"/>
              </a:xfrm>
            </p:grpSpPr>
            <p:sp>
              <p:nvSpPr>
                <p:cNvPr id="19513" name="Rectangle 124"/>
                <p:cNvSpPr>
                  <a:spLocks noChangeArrowheads="1"/>
                </p:cNvSpPr>
                <p:nvPr/>
              </p:nvSpPr>
              <p:spPr bwMode="auto">
                <a:xfrm>
                  <a:off x="1719" y="1754"/>
                  <a:ext cx="381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0,75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14" name="Rectangle 175"/>
                <p:cNvSpPr>
                  <a:spLocks noChangeArrowheads="1"/>
                </p:cNvSpPr>
                <p:nvPr/>
              </p:nvSpPr>
              <p:spPr bwMode="auto">
                <a:xfrm>
                  <a:off x="1691" y="1754"/>
                  <a:ext cx="437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83" name="Group 178"/>
              <p:cNvGrpSpPr>
                <a:grpSpLocks/>
              </p:cNvGrpSpPr>
              <p:nvPr/>
            </p:nvGrpSpPr>
            <p:grpSpPr bwMode="auto">
              <a:xfrm>
                <a:off x="0" y="2128"/>
                <a:ext cx="428" cy="374"/>
                <a:chOff x="0" y="2128"/>
                <a:chExt cx="428" cy="374"/>
              </a:xfrm>
            </p:grpSpPr>
            <p:sp>
              <p:nvSpPr>
                <p:cNvPr id="19511" name="Rectangle 125"/>
                <p:cNvSpPr>
                  <a:spLocks noChangeArrowheads="1"/>
                </p:cNvSpPr>
                <p:nvPr/>
              </p:nvSpPr>
              <p:spPr bwMode="auto">
                <a:xfrm>
                  <a:off x="28" y="2128"/>
                  <a:ext cx="372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sz="2000" b="1">
                      <a:cs typeface="Times New Roman" pitchFamily="18" charset="0"/>
                    </a:rPr>
                    <a:t>500A-7</a:t>
                  </a:r>
                  <a:endParaRPr lang="pl-PL" sz="2000" b="1">
                    <a:cs typeface="Times New Roman" pitchFamily="18" charset="0"/>
                  </a:endParaRP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12" name="Rectangle 177"/>
                <p:cNvSpPr>
                  <a:spLocks noChangeArrowheads="1"/>
                </p:cNvSpPr>
                <p:nvPr/>
              </p:nvSpPr>
              <p:spPr bwMode="auto">
                <a:xfrm>
                  <a:off x="0" y="2128"/>
                  <a:ext cx="428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84" name="Group 180"/>
              <p:cNvGrpSpPr>
                <a:grpSpLocks/>
              </p:cNvGrpSpPr>
              <p:nvPr/>
            </p:nvGrpSpPr>
            <p:grpSpPr bwMode="auto">
              <a:xfrm>
                <a:off x="428" y="2128"/>
                <a:ext cx="426" cy="374"/>
                <a:chOff x="428" y="2128"/>
                <a:chExt cx="426" cy="374"/>
              </a:xfrm>
            </p:grpSpPr>
            <p:sp>
              <p:nvSpPr>
                <p:cNvPr id="19509" name="Rectangle 126"/>
                <p:cNvSpPr>
                  <a:spLocks noChangeArrowheads="1"/>
                </p:cNvSpPr>
                <p:nvPr/>
              </p:nvSpPr>
              <p:spPr bwMode="auto">
                <a:xfrm>
                  <a:off x="456" y="2128"/>
                  <a:ext cx="370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30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10" name="Rectangle 179"/>
                <p:cNvSpPr>
                  <a:spLocks noChangeArrowheads="1"/>
                </p:cNvSpPr>
                <p:nvPr/>
              </p:nvSpPr>
              <p:spPr bwMode="auto">
                <a:xfrm>
                  <a:off x="428" y="2128"/>
                  <a:ext cx="426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85" name="Group 182"/>
              <p:cNvGrpSpPr>
                <a:grpSpLocks/>
              </p:cNvGrpSpPr>
              <p:nvPr/>
            </p:nvGrpSpPr>
            <p:grpSpPr bwMode="auto">
              <a:xfrm>
                <a:off x="854" y="2128"/>
                <a:ext cx="427" cy="374"/>
                <a:chOff x="854" y="2128"/>
                <a:chExt cx="427" cy="374"/>
              </a:xfrm>
            </p:grpSpPr>
            <p:sp>
              <p:nvSpPr>
                <p:cNvPr id="19507" name="Rectangle 127"/>
                <p:cNvSpPr>
                  <a:spLocks noChangeArrowheads="1"/>
                </p:cNvSpPr>
                <p:nvPr/>
              </p:nvSpPr>
              <p:spPr bwMode="auto">
                <a:xfrm>
                  <a:off x="882" y="2128"/>
                  <a:ext cx="371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0,2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08" name="Rectangle 181"/>
                <p:cNvSpPr>
                  <a:spLocks noChangeArrowheads="1"/>
                </p:cNvSpPr>
                <p:nvPr/>
              </p:nvSpPr>
              <p:spPr bwMode="auto">
                <a:xfrm>
                  <a:off x="854" y="2128"/>
                  <a:ext cx="427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86" name="Group 184"/>
              <p:cNvGrpSpPr>
                <a:grpSpLocks/>
              </p:cNvGrpSpPr>
              <p:nvPr/>
            </p:nvGrpSpPr>
            <p:grpSpPr bwMode="auto">
              <a:xfrm>
                <a:off x="1281" y="2128"/>
                <a:ext cx="410" cy="374"/>
                <a:chOff x="1281" y="2128"/>
                <a:chExt cx="410" cy="374"/>
              </a:xfrm>
            </p:grpSpPr>
            <p:sp>
              <p:nvSpPr>
                <p:cNvPr id="19505" name="Rectangle 128"/>
                <p:cNvSpPr>
                  <a:spLocks noChangeArrowheads="1"/>
                </p:cNvSpPr>
                <p:nvPr/>
              </p:nvSpPr>
              <p:spPr bwMode="auto">
                <a:xfrm>
                  <a:off x="1309" y="2128"/>
                  <a:ext cx="354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8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06" name="Rectangle 183"/>
                <p:cNvSpPr>
                  <a:spLocks noChangeArrowheads="1"/>
                </p:cNvSpPr>
                <p:nvPr/>
              </p:nvSpPr>
              <p:spPr bwMode="auto">
                <a:xfrm>
                  <a:off x="1281" y="2128"/>
                  <a:ext cx="410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87" name="Group 186"/>
              <p:cNvGrpSpPr>
                <a:grpSpLocks/>
              </p:cNvGrpSpPr>
              <p:nvPr/>
            </p:nvGrpSpPr>
            <p:grpSpPr bwMode="auto">
              <a:xfrm>
                <a:off x="1691" y="2128"/>
                <a:ext cx="437" cy="374"/>
                <a:chOff x="1691" y="2128"/>
                <a:chExt cx="437" cy="374"/>
              </a:xfrm>
            </p:grpSpPr>
            <p:sp>
              <p:nvSpPr>
                <p:cNvPr id="19503" name="Rectangle 129"/>
                <p:cNvSpPr>
                  <a:spLocks noChangeArrowheads="1"/>
                </p:cNvSpPr>
                <p:nvPr/>
              </p:nvSpPr>
              <p:spPr bwMode="auto">
                <a:xfrm>
                  <a:off x="1719" y="2128"/>
                  <a:ext cx="381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0,75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04" name="Rectangle 185"/>
                <p:cNvSpPr>
                  <a:spLocks noChangeArrowheads="1"/>
                </p:cNvSpPr>
                <p:nvPr/>
              </p:nvSpPr>
              <p:spPr bwMode="auto">
                <a:xfrm>
                  <a:off x="1691" y="2128"/>
                  <a:ext cx="437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88" name="Group 188"/>
              <p:cNvGrpSpPr>
                <a:grpSpLocks/>
              </p:cNvGrpSpPr>
              <p:nvPr/>
            </p:nvGrpSpPr>
            <p:grpSpPr bwMode="auto">
              <a:xfrm>
                <a:off x="0" y="2502"/>
                <a:ext cx="428" cy="374"/>
                <a:chOff x="0" y="2502"/>
                <a:chExt cx="428" cy="374"/>
              </a:xfrm>
            </p:grpSpPr>
            <p:sp>
              <p:nvSpPr>
                <p:cNvPr id="19501" name="Rectangle 130"/>
                <p:cNvSpPr>
                  <a:spLocks noChangeArrowheads="1"/>
                </p:cNvSpPr>
                <p:nvPr/>
              </p:nvSpPr>
              <p:spPr bwMode="auto">
                <a:xfrm>
                  <a:off x="28" y="2502"/>
                  <a:ext cx="372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510-9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02" name="Rectangle 187"/>
                <p:cNvSpPr>
                  <a:spLocks noChangeArrowheads="1"/>
                </p:cNvSpPr>
                <p:nvPr/>
              </p:nvSpPr>
              <p:spPr bwMode="auto">
                <a:xfrm>
                  <a:off x="0" y="2502"/>
                  <a:ext cx="428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89" name="Group 190"/>
              <p:cNvGrpSpPr>
                <a:grpSpLocks/>
              </p:cNvGrpSpPr>
              <p:nvPr/>
            </p:nvGrpSpPr>
            <p:grpSpPr bwMode="auto">
              <a:xfrm>
                <a:off x="428" y="2502"/>
                <a:ext cx="426" cy="374"/>
                <a:chOff x="428" y="2502"/>
                <a:chExt cx="426" cy="374"/>
              </a:xfrm>
            </p:grpSpPr>
            <p:sp>
              <p:nvSpPr>
                <p:cNvPr id="19499" name="Rectangle 131"/>
                <p:cNvSpPr>
                  <a:spLocks noChangeArrowheads="1"/>
                </p:cNvSpPr>
                <p:nvPr/>
              </p:nvSpPr>
              <p:spPr bwMode="auto">
                <a:xfrm>
                  <a:off x="456" y="2502"/>
                  <a:ext cx="370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6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500" name="Rectangle 189"/>
                <p:cNvSpPr>
                  <a:spLocks noChangeArrowheads="1"/>
                </p:cNvSpPr>
                <p:nvPr/>
              </p:nvSpPr>
              <p:spPr bwMode="auto">
                <a:xfrm>
                  <a:off x="428" y="2502"/>
                  <a:ext cx="426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90" name="Group 192"/>
              <p:cNvGrpSpPr>
                <a:grpSpLocks/>
              </p:cNvGrpSpPr>
              <p:nvPr/>
            </p:nvGrpSpPr>
            <p:grpSpPr bwMode="auto">
              <a:xfrm>
                <a:off x="854" y="2502"/>
                <a:ext cx="427" cy="374"/>
                <a:chOff x="854" y="2502"/>
                <a:chExt cx="427" cy="374"/>
              </a:xfrm>
            </p:grpSpPr>
            <p:sp>
              <p:nvSpPr>
                <p:cNvPr id="19497" name="Rectangle 132"/>
                <p:cNvSpPr>
                  <a:spLocks noChangeArrowheads="1"/>
                </p:cNvSpPr>
                <p:nvPr/>
              </p:nvSpPr>
              <p:spPr bwMode="auto">
                <a:xfrm>
                  <a:off x="882" y="2502"/>
                  <a:ext cx="371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0,1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498" name="Rectangle 191"/>
                <p:cNvSpPr>
                  <a:spLocks noChangeArrowheads="1"/>
                </p:cNvSpPr>
                <p:nvPr/>
              </p:nvSpPr>
              <p:spPr bwMode="auto">
                <a:xfrm>
                  <a:off x="854" y="2502"/>
                  <a:ext cx="427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91" name="Group 194"/>
              <p:cNvGrpSpPr>
                <a:grpSpLocks/>
              </p:cNvGrpSpPr>
              <p:nvPr/>
            </p:nvGrpSpPr>
            <p:grpSpPr bwMode="auto">
              <a:xfrm>
                <a:off x="1281" y="2502"/>
                <a:ext cx="410" cy="374"/>
                <a:chOff x="1281" y="2502"/>
                <a:chExt cx="410" cy="374"/>
              </a:xfrm>
            </p:grpSpPr>
            <p:sp>
              <p:nvSpPr>
                <p:cNvPr id="19495" name="Rectangle 133"/>
                <p:cNvSpPr>
                  <a:spLocks noChangeArrowheads="1"/>
                </p:cNvSpPr>
                <p:nvPr/>
              </p:nvSpPr>
              <p:spPr bwMode="auto">
                <a:xfrm>
                  <a:off x="1309" y="2502"/>
                  <a:ext cx="354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30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496" name="Rectangle 193"/>
                <p:cNvSpPr>
                  <a:spLocks noChangeArrowheads="1"/>
                </p:cNvSpPr>
                <p:nvPr/>
              </p:nvSpPr>
              <p:spPr bwMode="auto">
                <a:xfrm>
                  <a:off x="1281" y="2502"/>
                  <a:ext cx="410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19492" name="Group 196"/>
              <p:cNvGrpSpPr>
                <a:grpSpLocks/>
              </p:cNvGrpSpPr>
              <p:nvPr/>
            </p:nvGrpSpPr>
            <p:grpSpPr bwMode="auto">
              <a:xfrm>
                <a:off x="1691" y="2502"/>
                <a:ext cx="437" cy="374"/>
                <a:chOff x="1691" y="2502"/>
                <a:chExt cx="437" cy="374"/>
              </a:xfrm>
            </p:grpSpPr>
            <p:sp>
              <p:nvSpPr>
                <p:cNvPr id="19493" name="Rectangle 134"/>
                <p:cNvSpPr>
                  <a:spLocks noChangeArrowheads="1"/>
                </p:cNvSpPr>
                <p:nvPr/>
              </p:nvSpPr>
              <p:spPr bwMode="auto">
                <a:xfrm>
                  <a:off x="1719" y="2502"/>
                  <a:ext cx="381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pl-PL" sz="2000" b="1">
                      <a:cs typeface="Times New Roman" pitchFamily="18" charset="0"/>
                    </a:rPr>
                    <a:t>2,5</a:t>
                  </a:r>
                </a:p>
                <a:p>
                  <a:pPr algn="ctr" eaLnBrk="0" hangingPunct="0"/>
                  <a:endParaRPr lang="pl-PL" sz="2000" b="1"/>
                </a:p>
              </p:txBody>
            </p:sp>
            <p:sp>
              <p:nvSpPr>
                <p:cNvPr id="19494" name="Rectangle 195"/>
                <p:cNvSpPr>
                  <a:spLocks noChangeArrowheads="1"/>
                </p:cNvSpPr>
                <p:nvPr/>
              </p:nvSpPr>
              <p:spPr bwMode="auto">
                <a:xfrm>
                  <a:off x="1691" y="2502"/>
                  <a:ext cx="437" cy="374"/>
                </a:xfrm>
                <a:prstGeom prst="rect">
                  <a:avLst/>
                </a:prstGeom>
                <a:noFill/>
                <a:ln w="19050">
                  <a:solidFill>
                    <a:srgbClr val="339966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</p:grpSp>
        <p:sp>
          <p:nvSpPr>
            <p:cNvPr id="19461" name="Rectangle 198"/>
            <p:cNvSpPr>
              <a:spLocks noChangeArrowheads="1"/>
            </p:cNvSpPr>
            <p:nvPr/>
          </p:nvSpPr>
          <p:spPr bwMode="auto">
            <a:xfrm>
              <a:off x="-2" y="-2"/>
              <a:ext cx="2132" cy="2880"/>
            </a:xfrm>
            <a:prstGeom prst="rect">
              <a:avLst/>
            </a:prstGeom>
            <a:noFill/>
            <a:ln w="19050">
              <a:solidFill>
                <a:srgbClr val="3399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3050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MECHANICZNO - OPTYCZNE 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1371600"/>
            <a:ext cx="9144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algn="just">
              <a:spcAft>
                <a:spcPct val="50000"/>
              </a:spcAf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Czujniki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mechaniczno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– optyczne zwane też krócej czujnikami optycznymi, to przyrządy, w których przeniesienie ruchu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końców-ki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pomiarowej na urządzenie wskazujące odbywa się za pomocą różnego rodzaju elementów optycznych jak </a:t>
            </a:r>
            <a:r>
              <a:rPr lang="pl-PL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lustra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pl-PL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soczewki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czy </a:t>
            </a:r>
            <a:r>
              <a:rPr lang="pl-PL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pryzmaty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, współpracujących z elementami przekładni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mechanicz-nych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(dźwignie, sprężyny, etc.). </a:t>
            </a:r>
          </a:p>
          <a:p>
            <a:pPr algn="just">
              <a:spcAft>
                <a:spcPct val="50000"/>
              </a:spcAf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Czujniki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mechaniczno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- optyczne charakteryzują się z reguły dużą dokładnością, wysokimi przełożeniami (do 10 000x) i małymi wartościami działek elementarnych (0,1 </a:t>
            </a:r>
            <a:r>
              <a:rPr lang="pl-PL" sz="2400" b="1" dirty="0">
                <a:latin typeface="Symbol" panose="05050102010706020507" pitchFamily="18" charset="2"/>
                <a:cs typeface="Calibri" pitchFamily="34" charset="0"/>
              </a:rPr>
              <a:t>m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m </a:t>
            </a:r>
            <a:r>
              <a:rPr lang="pl-PL" sz="2400" b="1" dirty="0">
                <a:latin typeface="Calibri" pitchFamily="34" charset="0"/>
                <a:cs typeface="Calibri" pitchFamily="34" charset="0"/>
                <a:sym typeface="Symbol" pitchFamily="18" charset="2"/>
              </a:rPr>
              <a:t>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1 </a:t>
            </a:r>
            <a:r>
              <a:rPr lang="pl-PL" sz="2400" b="1" dirty="0">
                <a:latin typeface="Symbol" panose="05050102010706020507" pitchFamily="18" charset="2"/>
                <a:cs typeface="Calibri" pitchFamily="34" charset="0"/>
              </a:rPr>
              <a:t>m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m).</a:t>
            </a:r>
          </a:p>
          <a:p>
            <a:pPr algn="just"/>
            <a:r>
              <a:rPr lang="pl-PL" sz="2400" b="1" dirty="0">
                <a:latin typeface="Calibri" pitchFamily="34" charset="0"/>
                <a:cs typeface="Calibri" pitchFamily="34" charset="0"/>
              </a:rPr>
              <a:t>Czujniki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mechaniczno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- optyczne są przeznaczone do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dokładnych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pomiarów długości, w szczególności są wykorzystywane do sprawdzania wzorców długości (np. płytek wzorcowych); </a:t>
            </a:r>
            <a:endParaRPr lang="pl-PL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03766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OPTYCZNE - KLASYFIKACJA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0" y="1447800"/>
            <a:ext cx="9144000" cy="423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algn="just">
              <a:spcAft>
                <a:spcPts val="1200"/>
              </a:spcAft>
              <a:tabLst>
                <a:tab pos="215900" algn="l"/>
                <a:tab pos="15224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W grupie czujników optycznych wyróżnia się:</a:t>
            </a:r>
          </a:p>
          <a:p>
            <a:pPr eaLnBrk="0" hangingPunct="0">
              <a:spcAft>
                <a:spcPct val="20000"/>
              </a:spcAft>
              <a:tabLst>
                <a:tab pos="215900" algn="l"/>
                <a:tab pos="15224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    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  optimetry;</a:t>
            </a:r>
          </a:p>
          <a:p>
            <a:pPr algn="just" eaLnBrk="0" hangingPunct="0">
              <a:spcAft>
                <a:spcPct val="20000"/>
              </a:spcAft>
              <a:tabLst>
                <a:tab pos="215900" algn="l"/>
                <a:tab pos="15224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         - poziome;</a:t>
            </a:r>
          </a:p>
          <a:p>
            <a:pPr algn="just" eaLnBrk="0" hangingPunct="0">
              <a:spcAft>
                <a:spcPct val="20000"/>
              </a:spcAft>
              <a:tabLst>
                <a:tab pos="215900" algn="l"/>
                <a:tab pos="15224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         - pionowe;</a:t>
            </a:r>
          </a:p>
          <a:p>
            <a:pPr algn="just" eaLnBrk="0" hangingPunct="0">
              <a:spcAft>
                <a:spcPct val="20000"/>
              </a:spcAft>
              <a:tabLst>
                <a:tab pos="215900" algn="l"/>
                <a:tab pos="15224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         - projekcyjne;</a:t>
            </a:r>
          </a:p>
          <a:p>
            <a:pPr algn="just" eaLnBrk="0" hangingPunct="0">
              <a:spcAft>
                <a:spcPct val="50000"/>
              </a:spcAft>
              <a:tabLst>
                <a:tab pos="215900" algn="l"/>
                <a:tab pos="15224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         -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ultraoptimetry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;</a:t>
            </a:r>
          </a:p>
          <a:p>
            <a:pPr algn="just" eaLnBrk="0" hangingPunct="0">
              <a:spcAft>
                <a:spcPct val="50000"/>
              </a:spcAft>
              <a:tabLst>
                <a:tab pos="215900" algn="l"/>
                <a:tab pos="15224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   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 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optikatory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;</a:t>
            </a:r>
          </a:p>
          <a:p>
            <a:pPr algn="just" eaLnBrk="0" hangingPunct="0">
              <a:tabLst>
                <a:tab pos="215900" algn="l"/>
                <a:tab pos="15224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   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   czujniki interferencyjne  (k = 100 000);</a:t>
            </a:r>
          </a:p>
          <a:p>
            <a:pPr eaLnBrk="0" hangingPunct="0">
              <a:tabLst>
                <a:tab pos="215900" algn="l"/>
                <a:tab pos="1522413" algn="l"/>
              </a:tabLst>
            </a:pPr>
            <a:endParaRPr lang="pl-PL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81401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4"/>
          <p:cNvGraphicFramePr>
            <a:graphicFrameLocks noChangeAspect="1"/>
          </p:cNvGraphicFramePr>
          <p:nvPr/>
        </p:nvGraphicFramePr>
        <p:xfrm>
          <a:off x="533400" y="379413"/>
          <a:ext cx="2687638" cy="602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2" name="Obraz" r:id="rId3" imgW="1496568" imgH="3352800" progId="Word.Picture.8">
                  <p:embed/>
                </p:oleObj>
              </mc:Choice>
              <mc:Fallback>
                <p:oleObj name="Obraz" r:id="rId3" imgW="1496568" imgH="3352800" progId="Word.Picture.8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79413"/>
                        <a:ext cx="2687638" cy="6021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3275856" y="980728"/>
            <a:ext cx="586814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6000" rIns="252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sz="2000" b="1" dirty="0">
                <a:latin typeface="Calibri" pitchFamily="34" charset="0"/>
                <a:cs typeface="Calibri" pitchFamily="34" charset="0"/>
              </a:rPr>
              <a:t>W polu widzenia okularu „6” znajduje się płytka „5” 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pl-PL" sz="2000" b="1" dirty="0" smtClean="0">
                <a:latin typeface="Calibri" pitchFamily="34" charset="0"/>
                <a:cs typeface="Calibri" pitchFamily="34" charset="0"/>
              </a:rPr>
            </a:b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z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niewidocznym przez okular wzorcem 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kreskowym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(skalą) i widocznym </a:t>
            </a:r>
            <a:r>
              <a:rPr lang="pl-PL" sz="2000" b="1" dirty="0" err="1">
                <a:latin typeface="Calibri" pitchFamily="34" charset="0"/>
                <a:cs typeface="Calibri" pitchFamily="34" charset="0"/>
              </a:rPr>
              <a:t>przeciwwskaźnikiem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 „7”.</a:t>
            </a:r>
          </a:p>
          <a:p>
            <a:pPr algn="just" eaLnBrk="1" hangingPunct="1">
              <a:spcBef>
                <a:spcPct val="50000"/>
              </a:spcBef>
            </a:pPr>
            <a:r>
              <a:rPr lang="pl-PL" sz="2000" b="1" dirty="0">
                <a:latin typeface="Calibri" pitchFamily="34" charset="0"/>
                <a:cs typeface="Calibri" pitchFamily="34" charset="0"/>
              </a:rPr>
              <a:t>Punkt A wzorca znajduje się w ognisku 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obiektywu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„4”. Wysłane z tego punktu promienie światła po przejściu przez obiektyw biegną zawsze 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równolegle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i po odbiciu się od pochylnego lustra „2” nadal równolegle, lecz pod kątem 2</a:t>
            </a:r>
            <a:r>
              <a:rPr lang="pl-PL" sz="2000" b="1" dirty="0">
                <a:latin typeface="Symbol" pitchFamily="18" charset="2"/>
                <a:cs typeface="Calibri" pitchFamily="34" charset="0"/>
              </a:rPr>
              <a:t>a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 wpadają do obiektywu. Po skupieniu w obiektywie tworzą obraz kreski A w punkcie A’ leżącym w 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płaszczyźnie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ogniskowej - tej samej, w której leży płytka „5” z widocznym </a:t>
            </a:r>
            <a:r>
              <a:rPr lang="pl-PL" sz="2000" b="1" dirty="0" err="1">
                <a:latin typeface="Calibri" pitchFamily="34" charset="0"/>
                <a:cs typeface="Calibri" pitchFamily="34" charset="0"/>
              </a:rPr>
              <a:t>przeciwwskaźnikiem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 „7”. W związku z tym w okularze widać </a:t>
            </a:r>
            <a:r>
              <a:rPr lang="pl-PL" sz="2000" b="1" dirty="0" err="1" smtClean="0">
                <a:latin typeface="Calibri" pitchFamily="34" charset="0"/>
                <a:cs typeface="Calibri" pitchFamily="34" charset="0"/>
              </a:rPr>
              <a:t>przeciwwskaźnik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na tle </a:t>
            </a:r>
            <a:r>
              <a:rPr lang="pl-PL" sz="2000" b="1" dirty="0" err="1" smtClean="0">
                <a:latin typeface="Calibri" pitchFamily="34" charset="0"/>
                <a:cs typeface="Calibri" pitchFamily="34" charset="0"/>
              </a:rPr>
              <a:t>obra-zu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skali.</a:t>
            </a:r>
          </a:p>
          <a:p>
            <a:pPr algn="just" eaLnBrk="1" hangingPunct="1">
              <a:spcBef>
                <a:spcPct val="50000"/>
              </a:spcBef>
            </a:pPr>
            <a:r>
              <a:rPr lang="pl-PL" sz="2000" b="1" dirty="0">
                <a:latin typeface="Calibri" pitchFamily="34" charset="0"/>
                <a:cs typeface="Calibri" pitchFamily="34" charset="0"/>
              </a:rPr>
              <a:t> Położenie obrazu skali zależy od kąta wychylenia zwierciadła „2”, które z kolei zależy od położenia końcówki pomiarowej „1”. </a:t>
            </a:r>
          </a:p>
        </p:txBody>
      </p:sp>
      <p:sp>
        <p:nvSpPr>
          <p:cNvPr id="22533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2627784" y="332656"/>
            <a:ext cx="6444000" cy="46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CZUJNIKI OPTYCZNE – ZASADA DZIAŁANIA</a:t>
            </a:r>
            <a:endParaRPr lang="pl-PL" sz="2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10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6"/>
          <p:cNvSpPr txBox="1">
            <a:spLocks noChangeArrowheads="1"/>
          </p:cNvSpPr>
          <p:nvPr/>
        </p:nvSpPr>
        <p:spPr bwMode="auto">
          <a:xfrm>
            <a:off x="6172200" y="19050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8" y="1188041"/>
            <a:ext cx="4724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OPTIMETR PROJEKCYJNY</a:t>
            </a:r>
          </a:p>
        </p:txBody>
      </p:sp>
      <p:pic>
        <p:nvPicPr>
          <p:cNvPr id="23556" name="Picture 5" descr="C:\Moje dokumenty\Moje obrazy\Opt1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50800"/>
            <a:ext cx="4087812" cy="673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Prostokąt 4"/>
          <p:cNvSpPr>
            <a:spLocks noChangeArrowheads="1"/>
          </p:cNvSpPr>
          <p:nvPr/>
        </p:nvSpPr>
        <p:spPr bwMode="auto">
          <a:xfrm>
            <a:off x="0" y="2205038"/>
            <a:ext cx="4572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>
            <a:spAutoFit/>
          </a:bodyPr>
          <a:lstStyle/>
          <a:p>
            <a:pPr>
              <a:spcAft>
                <a:spcPts val="1200"/>
              </a:spcAf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Podstawowe dane metrologiczne:</a:t>
            </a:r>
          </a:p>
          <a:p>
            <a:r>
              <a:rPr lang="pl-PL" sz="2400" b="1" dirty="0">
                <a:latin typeface="Calibri" pitchFamily="34" charset="0"/>
                <a:cs typeface="Calibri" pitchFamily="34" charset="0"/>
              </a:rPr>
              <a:t>wart. dz. elementarnej 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 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1 </a:t>
            </a:r>
            <a:r>
              <a:rPr lang="pl-PL" sz="2400" b="1" dirty="0">
                <a:latin typeface="Symbol" panose="05050102010706020507" pitchFamily="18" charset="2"/>
                <a:cs typeface="Calibri" pitchFamily="34" charset="0"/>
              </a:rPr>
              <a:t>m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m; </a:t>
            </a:r>
          </a:p>
          <a:p>
            <a:r>
              <a:rPr lang="pl-PL" sz="2400" b="1" dirty="0">
                <a:latin typeface="Calibri" pitchFamily="34" charset="0"/>
                <a:cs typeface="Calibri" pitchFamily="34" charset="0"/>
              </a:rPr>
              <a:t>zakres wskazań    - 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   </a:t>
            </a:r>
            <a:r>
              <a:rPr lang="pl-PL" sz="2400" b="1" dirty="0">
                <a:latin typeface="Calibri" pitchFamily="34" charset="0"/>
                <a:cs typeface="Calibri" pitchFamily="34" charset="0"/>
                <a:sym typeface="Symbol" pitchFamily="18" charset="2"/>
              </a:rPr>
              <a:t>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100 </a:t>
            </a:r>
            <a:r>
              <a:rPr lang="pl-PL" sz="2400" b="1" dirty="0">
                <a:latin typeface="Symbol" panose="05050102010706020507" pitchFamily="18" charset="2"/>
                <a:cs typeface="Calibri" pitchFamily="34" charset="0"/>
              </a:rPr>
              <a:t>m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m;</a:t>
            </a:r>
          </a:p>
          <a:p>
            <a:r>
              <a:rPr lang="pl-PL" sz="2400" b="1" dirty="0">
                <a:latin typeface="Calibri" pitchFamily="34" charset="0"/>
                <a:cs typeface="Calibri" pitchFamily="34" charset="0"/>
              </a:rPr>
              <a:t>zakres pomiar.    -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 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0 </a:t>
            </a:r>
            <a:r>
              <a:rPr lang="pl-PL" sz="2400" b="1" dirty="0">
                <a:latin typeface="Calibri" pitchFamily="34" charset="0"/>
                <a:cs typeface="Calibri" pitchFamily="34" charset="0"/>
                <a:sym typeface="Symbol" pitchFamily="18" charset="2"/>
              </a:rPr>
              <a:t>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200 mm;</a:t>
            </a:r>
          </a:p>
          <a:p>
            <a:r>
              <a:rPr lang="pl-PL" sz="2400" b="1" dirty="0">
                <a:latin typeface="Calibri" pitchFamily="34" charset="0"/>
                <a:cs typeface="Calibri" pitchFamily="34" charset="0"/>
              </a:rPr>
              <a:t>niepewność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przyrz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-  </a:t>
            </a:r>
            <a:r>
              <a:rPr lang="pl-PL" sz="2400" b="1" dirty="0">
                <a:latin typeface="Calibri" pitchFamily="34" charset="0"/>
                <a:cs typeface="Calibri" pitchFamily="34" charset="0"/>
                <a:sym typeface="Symbol" pitchFamily="18" charset="2"/>
              </a:rPr>
              <a:t>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0,2 </a:t>
            </a:r>
            <a:r>
              <a:rPr lang="pl-PL" sz="2400" b="1" dirty="0">
                <a:latin typeface="Symbol" panose="05050102010706020507" pitchFamily="18" charset="2"/>
                <a:cs typeface="Calibri" pitchFamily="34" charset="0"/>
              </a:rPr>
              <a:t>m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m;</a:t>
            </a:r>
          </a:p>
        </p:txBody>
      </p:sp>
    </p:spTree>
    <p:extLst>
      <p:ext uri="{BB962C8B-B14F-4D97-AF65-F5344CB8AC3E}">
        <p14:creationId xmlns:p14="http://schemas.microsoft.com/office/powerpoint/2010/main" val="389186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334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ELEKTRYCZNE </a:t>
            </a: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0" y="1014413"/>
            <a:ext cx="9144000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>
              <a:spcAft>
                <a:spcPct val="50000"/>
              </a:spcAft>
              <a:tabLst>
                <a:tab pos="2905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	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Czujniki elektryczne - przyrządy, w których zmiana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położenia 	końcówki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pomiarowej powoduje odpowiednią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zmianę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okreś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	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lonej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wielkości elektrycznej. Zmiana tej wielkości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decyduje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z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	kolei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o postaci i parametrach elektrycznego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sygnału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wyjścio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	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wego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342900" indent="-342900" eaLnBrk="0" hangingPunct="0">
              <a:spcAft>
                <a:spcPct val="10000"/>
              </a:spcAft>
              <a:buFont typeface="Wingdings" pitchFamily="2" charset="2"/>
              <a:buChar char="w"/>
              <a:tabLst>
                <a:tab pos="290513" algn="l"/>
                <a:tab pos="569913" algn="l"/>
              </a:tabLst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Elektryczna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postać sygnału wyjściowego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umożliwia:</a:t>
            </a:r>
          </a:p>
          <a:p>
            <a:pPr marL="542925" indent="-180975" eaLnBrk="0" hangingPunct="0">
              <a:spcAft>
                <a:spcPct val="10000"/>
              </a:spcAft>
              <a:buFont typeface="Arial" pitchFamily="34" charset="0"/>
              <a:buChar char="•"/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łatwą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zamianę tego sygnału na impulsy sygnalizacyjne,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sterownicze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bądź informacyjne;</a:t>
            </a:r>
          </a:p>
          <a:p>
            <a:pPr marL="542925" indent="-180975" eaLnBrk="0" hangingPunct="0">
              <a:spcAft>
                <a:spcPct val="10000"/>
              </a:spcAft>
              <a:buFont typeface="Arial" pitchFamily="34" charset="0"/>
              <a:buChar char="•"/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przesyłanie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sygnału na odległość; </a:t>
            </a:r>
          </a:p>
          <a:p>
            <a:pPr marL="542925" indent="-180975" eaLnBrk="0" hangingPunct="0">
              <a:spcAft>
                <a:spcPct val="50000"/>
              </a:spcAft>
              <a:buFont typeface="Arial" pitchFamily="34" charset="0"/>
              <a:buChar char="•"/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łatwą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zmianę czułości przyrządu w szerokich  granicach;</a:t>
            </a:r>
          </a:p>
          <a:p>
            <a:pPr algn="just" eaLnBrk="0" hangingPunct="0">
              <a:spcAft>
                <a:spcPct val="10000"/>
              </a:spcAft>
              <a:tabLst>
                <a:tab pos="290513" algn="l"/>
                <a:tab pos="5699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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	Inne zalety czujników elektrycznych:</a:t>
            </a:r>
          </a:p>
          <a:p>
            <a:pPr marL="542925" indent="-180975" algn="just" eaLnBrk="0" hangingPunct="0">
              <a:spcAft>
                <a:spcPct val="10000"/>
              </a:spcAft>
              <a:buFont typeface="Arial" pitchFamily="34" charset="0"/>
              <a:buChar char="•"/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korzystne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charakterystyki dynamiczne (mała bezwładność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); </a:t>
            </a:r>
            <a:endParaRPr lang="pl-PL" sz="2400" b="1" dirty="0">
              <a:latin typeface="Calibri" pitchFamily="34" charset="0"/>
              <a:cs typeface="Calibri" pitchFamily="34" charset="0"/>
            </a:endParaRPr>
          </a:p>
          <a:p>
            <a:pPr marL="542925" indent="-180975" algn="just" eaLnBrk="0" hangingPunct="0">
              <a:buFont typeface="Arial" pitchFamily="34" charset="0"/>
              <a:buChar char="•"/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zdolność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do osiągania małych wymiarów.</a:t>
            </a:r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980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ELEKTRYCZNE - PODZIAŁ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algn="just">
              <a:spcAft>
                <a:spcPct val="50000"/>
              </a:spcAft>
              <a:tabLst>
                <a:tab pos="228600" algn="l"/>
              </a:tabLst>
            </a:pPr>
            <a:r>
              <a:rPr lang="pl-PL" sz="2800" b="1" dirty="0" smtClean="0">
                <a:latin typeface="Calibri" pitchFamily="34" charset="0"/>
                <a:cs typeface="Calibri" pitchFamily="34" charset="0"/>
              </a:rPr>
              <a:t>W </a:t>
            </a:r>
            <a:r>
              <a:rPr lang="pl-PL" sz="2800" b="1" dirty="0">
                <a:latin typeface="Calibri" pitchFamily="34" charset="0"/>
                <a:cs typeface="Calibri" pitchFamily="34" charset="0"/>
              </a:rPr>
              <a:t>zależności od rodzaju wielkości elektrycznej </a:t>
            </a:r>
            <a:r>
              <a:rPr lang="pl-PL" sz="2800" b="1" dirty="0" smtClean="0">
                <a:latin typeface="Calibri" pitchFamily="34" charset="0"/>
                <a:cs typeface="Calibri" pitchFamily="34" charset="0"/>
              </a:rPr>
              <a:t>zmienia-</a:t>
            </a:r>
            <a:r>
              <a:rPr lang="pl-PL" sz="2800" b="1" dirty="0" err="1" smtClean="0">
                <a:latin typeface="Calibri" pitchFamily="34" charset="0"/>
                <a:cs typeface="Calibri" pitchFamily="34" charset="0"/>
              </a:rPr>
              <a:t>jącej</a:t>
            </a:r>
            <a:r>
              <a:rPr lang="pl-PL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800" b="1" dirty="0">
                <a:latin typeface="Calibri" pitchFamily="34" charset="0"/>
                <a:cs typeface="Calibri" pitchFamily="34" charset="0"/>
              </a:rPr>
              <a:t>się wraz ze zmianą położenia końcówki </a:t>
            </a:r>
            <a:r>
              <a:rPr lang="pl-PL" sz="2800" b="1" dirty="0" err="1" smtClean="0">
                <a:latin typeface="Calibri" pitchFamily="34" charset="0"/>
                <a:cs typeface="Calibri" pitchFamily="34" charset="0"/>
              </a:rPr>
              <a:t>pomia-rowej</a:t>
            </a:r>
            <a:r>
              <a:rPr lang="pl-PL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800" b="1" dirty="0">
                <a:latin typeface="Calibri" pitchFamily="34" charset="0"/>
                <a:cs typeface="Calibri" pitchFamily="34" charset="0"/>
              </a:rPr>
              <a:t>czujniki elektryczne dzieli się na:</a:t>
            </a:r>
            <a:endParaRPr lang="pl-PL" sz="2800" dirty="0">
              <a:latin typeface="Calibri" pitchFamily="34" charset="0"/>
              <a:cs typeface="Calibri" pitchFamily="34" charset="0"/>
            </a:endParaRPr>
          </a:p>
          <a:p>
            <a:pPr algn="just" eaLnBrk="0" hangingPunct="0">
              <a:spcAft>
                <a:spcPct val="25000"/>
              </a:spcAft>
              <a:tabLst>
                <a:tab pos="228600" algn="l"/>
              </a:tabLst>
            </a:pPr>
            <a:r>
              <a:rPr lang="pl-PL" sz="2800" dirty="0">
                <a:latin typeface="Calibri" pitchFamily="34" charset="0"/>
                <a:cs typeface="Calibri" pitchFamily="34" charset="0"/>
              </a:rPr>
              <a:t>      ·   </a:t>
            </a:r>
            <a:r>
              <a:rPr lang="pl-PL" sz="2800" b="1" dirty="0" err="1">
                <a:latin typeface="Calibri" pitchFamily="34" charset="0"/>
                <a:cs typeface="Calibri" pitchFamily="34" charset="0"/>
              </a:rPr>
              <a:t>elektrostykowe</a:t>
            </a:r>
            <a:r>
              <a:rPr lang="pl-PL" sz="2800" b="1" dirty="0">
                <a:latin typeface="Calibri" pitchFamily="34" charset="0"/>
                <a:cs typeface="Calibri" pitchFamily="34" charset="0"/>
              </a:rPr>
              <a:t>;</a:t>
            </a:r>
            <a:endParaRPr lang="pl-PL" sz="2800" dirty="0">
              <a:latin typeface="Calibri" pitchFamily="34" charset="0"/>
              <a:cs typeface="Calibri" pitchFamily="34" charset="0"/>
            </a:endParaRPr>
          </a:p>
          <a:p>
            <a:pPr algn="just" eaLnBrk="0" hangingPunct="0">
              <a:spcAft>
                <a:spcPct val="25000"/>
              </a:spcAft>
              <a:tabLst>
                <a:tab pos="228600" algn="l"/>
              </a:tabLst>
            </a:pPr>
            <a:r>
              <a:rPr lang="pl-PL" sz="2800" dirty="0">
                <a:latin typeface="Calibri" pitchFamily="34" charset="0"/>
                <a:cs typeface="Calibri" pitchFamily="34" charset="0"/>
              </a:rPr>
              <a:t>      ·   </a:t>
            </a:r>
            <a:r>
              <a:rPr lang="pl-PL" sz="2800" b="1" dirty="0">
                <a:latin typeface="Calibri" pitchFamily="34" charset="0"/>
                <a:cs typeface="Calibri" pitchFamily="34" charset="0"/>
              </a:rPr>
              <a:t>indukcyjne         -  </a:t>
            </a:r>
            <a:r>
              <a:rPr lang="pl-PL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ciągły rozwój</a:t>
            </a:r>
            <a:r>
              <a:rPr lang="pl-PL" sz="2800" b="1" dirty="0">
                <a:latin typeface="Calibri" pitchFamily="34" charset="0"/>
                <a:cs typeface="Calibri" pitchFamily="34" charset="0"/>
              </a:rPr>
              <a:t>;</a:t>
            </a:r>
            <a:endParaRPr lang="pl-PL" sz="2800" dirty="0">
              <a:latin typeface="Calibri" pitchFamily="34" charset="0"/>
              <a:cs typeface="Calibri" pitchFamily="34" charset="0"/>
            </a:endParaRPr>
          </a:p>
          <a:p>
            <a:pPr algn="just" eaLnBrk="0" hangingPunct="0">
              <a:spcAft>
                <a:spcPct val="25000"/>
              </a:spcAft>
              <a:tabLst>
                <a:tab pos="228600" algn="l"/>
              </a:tabLst>
            </a:pPr>
            <a:r>
              <a:rPr lang="pl-PL" sz="2800" dirty="0">
                <a:latin typeface="Calibri" pitchFamily="34" charset="0"/>
                <a:cs typeface="Calibri" pitchFamily="34" charset="0"/>
              </a:rPr>
              <a:t>      ·   </a:t>
            </a:r>
            <a:r>
              <a:rPr lang="pl-PL" sz="2800" b="1" dirty="0">
                <a:latin typeface="Calibri" pitchFamily="34" charset="0"/>
                <a:cs typeface="Calibri" pitchFamily="34" charset="0"/>
              </a:rPr>
              <a:t>pojemnościowe  -  </a:t>
            </a:r>
            <a:r>
              <a:rPr lang="pl-PL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faza schyłkowa</a:t>
            </a:r>
            <a:r>
              <a:rPr lang="pl-PL" sz="2800" b="1" dirty="0">
                <a:latin typeface="Calibri" pitchFamily="34" charset="0"/>
                <a:cs typeface="Calibri" pitchFamily="34" charset="0"/>
              </a:rPr>
              <a:t>;</a:t>
            </a:r>
            <a:endParaRPr lang="pl-PL" sz="2800" dirty="0">
              <a:latin typeface="Calibri" pitchFamily="34" charset="0"/>
              <a:cs typeface="Calibri" pitchFamily="34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pl-PL" sz="2800" dirty="0">
                <a:latin typeface="Calibri" pitchFamily="34" charset="0"/>
                <a:cs typeface="Calibri" pitchFamily="34" charset="0"/>
              </a:rPr>
              <a:t>      ·   </a:t>
            </a:r>
            <a:r>
              <a:rPr lang="pl-PL" sz="2800" b="1" dirty="0">
                <a:latin typeface="Calibri" pitchFamily="34" charset="0"/>
                <a:cs typeface="Calibri" pitchFamily="34" charset="0"/>
              </a:rPr>
              <a:t>fotoelektryczne;</a:t>
            </a:r>
            <a:endParaRPr lang="pl-PL" sz="2800" dirty="0">
              <a:latin typeface="Calibri" pitchFamily="34" charset="0"/>
              <a:cs typeface="Calibri" pitchFamily="34" charset="0"/>
            </a:endParaRPr>
          </a:p>
          <a:p>
            <a:pPr eaLnBrk="0" hangingPunct="0">
              <a:tabLst>
                <a:tab pos="228600" algn="l"/>
              </a:tabLst>
            </a:pPr>
            <a:endParaRPr lang="pl-PL" sz="2800" dirty="0"/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684393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04664"/>
            <a:ext cx="8712968" cy="584775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ELEKTROSTYKOWE – ZASADA DZIAŁANIA</a:t>
            </a: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928688" y="12144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26628" name="Rectangle 7"/>
          <p:cNvSpPr>
            <a:spLocks noChangeArrowheads="1"/>
          </p:cNvSpPr>
          <p:nvPr/>
        </p:nvSpPr>
        <p:spPr bwMode="auto">
          <a:xfrm>
            <a:off x="1157288" y="1338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26630" name="Text Box 8"/>
          <p:cNvSpPr txBox="1">
            <a:spLocks noChangeArrowheads="1"/>
          </p:cNvSpPr>
          <p:nvPr/>
        </p:nvSpPr>
        <p:spPr bwMode="auto">
          <a:xfrm>
            <a:off x="3962400" y="4495800"/>
            <a:ext cx="51816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2000" rIns="30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Zasada działania czujników </a:t>
            </a:r>
            <a:r>
              <a:rPr lang="pl-PL" b="1" dirty="0" err="1">
                <a:latin typeface="Calibri" pitchFamily="34" charset="0"/>
                <a:cs typeface="Calibri" pitchFamily="34" charset="0"/>
              </a:rPr>
              <a:t>elek-trostykowych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 opiera się na </a:t>
            </a:r>
            <a:r>
              <a:rPr lang="pl-PL" b="1" dirty="0" err="1">
                <a:latin typeface="Calibri" pitchFamily="34" charset="0"/>
                <a:cs typeface="Calibri" pitchFamily="34" charset="0"/>
              </a:rPr>
              <a:t>skoko-wej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 zmianie oporności obwodów elektrycznych (otwieraniu i </a:t>
            </a:r>
            <a:r>
              <a:rPr lang="pl-PL" b="1" dirty="0" err="1">
                <a:latin typeface="Calibri" pitchFamily="34" charset="0"/>
                <a:cs typeface="Calibri" pitchFamily="34" charset="0"/>
              </a:rPr>
              <a:t>zamy-kaniu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 tych obwodów).</a:t>
            </a:r>
            <a:endParaRPr lang="pl-PL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pl-PL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631" name="Text Box 9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grpSp>
        <p:nvGrpSpPr>
          <p:cNvPr id="9" name="Grupa 8"/>
          <p:cNvGrpSpPr>
            <a:grpSpLocks noChangeAspect="1"/>
          </p:cNvGrpSpPr>
          <p:nvPr/>
        </p:nvGrpSpPr>
        <p:grpSpPr bwMode="auto">
          <a:xfrm>
            <a:off x="1056711" y="1281423"/>
            <a:ext cx="6756082" cy="4134803"/>
            <a:chOff x="6505" y="7931"/>
            <a:chExt cx="7093" cy="4341"/>
          </a:xfrm>
        </p:grpSpPr>
        <p:sp>
          <p:nvSpPr>
            <p:cNvPr id="10" name="Freeform 206"/>
            <p:cNvSpPr>
              <a:spLocks/>
            </p:cNvSpPr>
            <p:nvPr/>
          </p:nvSpPr>
          <p:spPr bwMode="auto">
            <a:xfrm>
              <a:off x="7225" y="9229"/>
              <a:ext cx="636" cy="633"/>
            </a:xfrm>
            <a:custGeom>
              <a:avLst/>
              <a:gdLst>
                <a:gd name="T0" fmla="*/ 0 w 636"/>
                <a:gd name="T1" fmla="*/ 0 h 633"/>
                <a:gd name="T2" fmla="*/ 212 w 636"/>
                <a:gd name="T3" fmla="*/ 633 h 633"/>
                <a:gd name="T4" fmla="*/ 423 w 636"/>
                <a:gd name="T5" fmla="*/ 633 h 633"/>
                <a:gd name="T6" fmla="*/ 636 w 636"/>
                <a:gd name="T7" fmla="*/ 0 h 633"/>
                <a:gd name="T8" fmla="*/ 0 w 636"/>
                <a:gd name="T9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6" h="633">
                  <a:moveTo>
                    <a:pt x="0" y="0"/>
                  </a:moveTo>
                  <a:lnTo>
                    <a:pt x="212" y="633"/>
                  </a:lnTo>
                  <a:lnTo>
                    <a:pt x="423" y="633"/>
                  </a:lnTo>
                  <a:lnTo>
                    <a:pt x="6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1" name="Freeform 207"/>
            <p:cNvSpPr>
              <a:spLocks/>
            </p:cNvSpPr>
            <p:nvPr/>
          </p:nvSpPr>
          <p:spPr bwMode="auto">
            <a:xfrm>
              <a:off x="8073" y="9231"/>
              <a:ext cx="636" cy="633"/>
            </a:xfrm>
            <a:custGeom>
              <a:avLst/>
              <a:gdLst>
                <a:gd name="T0" fmla="*/ 0 w 636"/>
                <a:gd name="T1" fmla="*/ 0 h 633"/>
                <a:gd name="T2" fmla="*/ 212 w 636"/>
                <a:gd name="T3" fmla="*/ 633 h 633"/>
                <a:gd name="T4" fmla="*/ 423 w 636"/>
                <a:gd name="T5" fmla="*/ 633 h 633"/>
                <a:gd name="T6" fmla="*/ 636 w 636"/>
                <a:gd name="T7" fmla="*/ 0 h 633"/>
                <a:gd name="T8" fmla="*/ 0 w 636"/>
                <a:gd name="T9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6" h="633">
                  <a:moveTo>
                    <a:pt x="0" y="0"/>
                  </a:moveTo>
                  <a:lnTo>
                    <a:pt x="212" y="633"/>
                  </a:lnTo>
                  <a:lnTo>
                    <a:pt x="423" y="633"/>
                  </a:lnTo>
                  <a:lnTo>
                    <a:pt x="6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2" name="Freeform 208"/>
            <p:cNvSpPr>
              <a:spLocks/>
            </p:cNvSpPr>
            <p:nvPr/>
          </p:nvSpPr>
          <p:spPr bwMode="auto">
            <a:xfrm>
              <a:off x="7543" y="9060"/>
              <a:ext cx="22" cy="42"/>
            </a:xfrm>
            <a:custGeom>
              <a:avLst/>
              <a:gdLst>
                <a:gd name="T0" fmla="*/ 42 w 42"/>
                <a:gd name="T1" fmla="*/ 0 h 85"/>
                <a:gd name="T2" fmla="*/ 30 w 42"/>
                <a:gd name="T3" fmla="*/ 11 h 85"/>
                <a:gd name="T4" fmla="*/ 19 w 42"/>
                <a:gd name="T5" fmla="*/ 23 h 85"/>
                <a:gd name="T6" fmla="*/ 11 w 42"/>
                <a:gd name="T7" fmla="*/ 37 h 85"/>
                <a:gd name="T8" fmla="*/ 4 w 42"/>
                <a:gd name="T9" fmla="*/ 52 h 85"/>
                <a:gd name="T10" fmla="*/ 1 w 42"/>
                <a:gd name="T11" fmla="*/ 68 h 85"/>
                <a:gd name="T12" fmla="*/ 0 w 42"/>
                <a:gd name="T1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85">
                  <a:moveTo>
                    <a:pt x="42" y="0"/>
                  </a:moveTo>
                  <a:lnTo>
                    <a:pt x="30" y="11"/>
                  </a:lnTo>
                  <a:lnTo>
                    <a:pt x="19" y="23"/>
                  </a:lnTo>
                  <a:lnTo>
                    <a:pt x="11" y="37"/>
                  </a:lnTo>
                  <a:lnTo>
                    <a:pt x="4" y="52"/>
                  </a:lnTo>
                  <a:lnTo>
                    <a:pt x="1" y="68"/>
                  </a:lnTo>
                  <a:lnTo>
                    <a:pt x="0" y="85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3" name="Freeform 209"/>
            <p:cNvSpPr>
              <a:spLocks/>
            </p:cNvSpPr>
            <p:nvPr/>
          </p:nvSpPr>
          <p:spPr bwMode="auto">
            <a:xfrm>
              <a:off x="7543" y="8976"/>
              <a:ext cx="40" cy="84"/>
            </a:xfrm>
            <a:custGeom>
              <a:avLst/>
              <a:gdLst>
                <a:gd name="T0" fmla="*/ 44 w 81"/>
                <a:gd name="T1" fmla="*/ 169 h 169"/>
                <a:gd name="T2" fmla="*/ 56 w 81"/>
                <a:gd name="T3" fmla="*/ 158 h 169"/>
                <a:gd name="T4" fmla="*/ 66 w 81"/>
                <a:gd name="T5" fmla="*/ 146 h 169"/>
                <a:gd name="T6" fmla="*/ 74 w 81"/>
                <a:gd name="T7" fmla="*/ 133 h 169"/>
                <a:gd name="T8" fmla="*/ 78 w 81"/>
                <a:gd name="T9" fmla="*/ 118 h 169"/>
                <a:gd name="T10" fmla="*/ 81 w 81"/>
                <a:gd name="T11" fmla="*/ 103 h 169"/>
                <a:gd name="T12" fmla="*/ 81 w 81"/>
                <a:gd name="T13" fmla="*/ 86 h 169"/>
                <a:gd name="T14" fmla="*/ 80 w 81"/>
                <a:gd name="T15" fmla="*/ 71 h 169"/>
                <a:gd name="T16" fmla="*/ 74 w 81"/>
                <a:gd name="T17" fmla="*/ 56 h 169"/>
                <a:gd name="T18" fmla="*/ 66 w 81"/>
                <a:gd name="T19" fmla="*/ 41 h 169"/>
                <a:gd name="T20" fmla="*/ 56 w 81"/>
                <a:gd name="T21" fmla="*/ 29 h 169"/>
                <a:gd name="T22" fmla="*/ 44 w 81"/>
                <a:gd name="T23" fmla="*/ 19 h 169"/>
                <a:gd name="T24" fmla="*/ 32 w 81"/>
                <a:gd name="T25" fmla="*/ 10 h 169"/>
                <a:gd name="T26" fmla="*/ 17 w 81"/>
                <a:gd name="T27" fmla="*/ 5 h 169"/>
                <a:gd name="T28" fmla="*/ 0 w 81"/>
                <a:gd name="T2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169">
                  <a:moveTo>
                    <a:pt x="44" y="169"/>
                  </a:moveTo>
                  <a:lnTo>
                    <a:pt x="56" y="158"/>
                  </a:lnTo>
                  <a:lnTo>
                    <a:pt x="66" y="146"/>
                  </a:lnTo>
                  <a:lnTo>
                    <a:pt x="74" y="133"/>
                  </a:lnTo>
                  <a:lnTo>
                    <a:pt x="78" y="118"/>
                  </a:lnTo>
                  <a:lnTo>
                    <a:pt x="81" y="103"/>
                  </a:lnTo>
                  <a:lnTo>
                    <a:pt x="81" y="86"/>
                  </a:lnTo>
                  <a:lnTo>
                    <a:pt x="80" y="71"/>
                  </a:lnTo>
                  <a:lnTo>
                    <a:pt x="74" y="56"/>
                  </a:lnTo>
                  <a:lnTo>
                    <a:pt x="66" y="41"/>
                  </a:lnTo>
                  <a:lnTo>
                    <a:pt x="56" y="29"/>
                  </a:lnTo>
                  <a:lnTo>
                    <a:pt x="44" y="19"/>
                  </a:lnTo>
                  <a:lnTo>
                    <a:pt x="32" y="10"/>
                  </a:lnTo>
                  <a:lnTo>
                    <a:pt x="17" y="5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4" name="Freeform 210"/>
            <p:cNvSpPr>
              <a:spLocks/>
            </p:cNvSpPr>
            <p:nvPr/>
          </p:nvSpPr>
          <p:spPr bwMode="auto">
            <a:xfrm>
              <a:off x="7506" y="8891"/>
              <a:ext cx="37" cy="85"/>
            </a:xfrm>
            <a:custGeom>
              <a:avLst/>
              <a:gdLst>
                <a:gd name="T0" fmla="*/ 72 w 74"/>
                <a:gd name="T1" fmla="*/ 0 h 168"/>
                <a:gd name="T2" fmla="*/ 59 w 74"/>
                <a:gd name="T3" fmla="*/ 4 h 168"/>
                <a:gd name="T4" fmla="*/ 45 w 74"/>
                <a:gd name="T5" fmla="*/ 9 h 168"/>
                <a:gd name="T6" fmla="*/ 31 w 74"/>
                <a:gd name="T7" fmla="*/ 19 h 168"/>
                <a:gd name="T8" fmla="*/ 20 w 74"/>
                <a:gd name="T9" fmla="*/ 28 h 168"/>
                <a:gd name="T10" fmla="*/ 12 w 74"/>
                <a:gd name="T11" fmla="*/ 40 h 168"/>
                <a:gd name="T12" fmla="*/ 5 w 74"/>
                <a:gd name="T13" fmla="*/ 55 h 168"/>
                <a:gd name="T14" fmla="*/ 1 w 74"/>
                <a:gd name="T15" fmla="*/ 69 h 168"/>
                <a:gd name="T16" fmla="*/ 0 w 74"/>
                <a:gd name="T17" fmla="*/ 84 h 168"/>
                <a:gd name="T18" fmla="*/ 1 w 74"/>
                <a:gd name="T19" fmla="*/ 99 h 168"/>
                <a:gd name="T20" fmla="*/ 5 w 74"/>
                <a:gd name="T21" fmla="*/ 114 h 168"/>
                <a:gd name="T22" fmla="*/ 12 w 74"/>
                <a:gd name="T23" fmla="*/ 128 h 168"/>
                <a:gd name="T24" fmla="*/ 22 w 74"/>
                <a:gd name="T25" fmla="*/ 140 h 168"/>
                <a:gd name="T26" fmla="*/ 33 w 74"/>
                <a:gd name="T27" fmla="*/ 151 h 168"/>
                <a:gd name="T28" fmla="*/ 45 w 74"/>
                <a:gd name="T29" fmla="*/ 159 h 168"/>
                <a:gd name="T30" fmla="*/ 59 w 74"/>
                <a:gd name="T31" fmla="*/ 166 h 168"/>
                <a:gd name="T32" fmla="*/ 74 w 74"/>
                <a:gd name="T33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68">
                  <a:moveTo>
                    <a:pt x="72" y="0"/>
                  </a:moveTo>
                  <a:lnTo>
                    <a:pt x="59" y="4"/>
                  </a:lnTo>
                  <a:lnTo>
                    <a:pt x="45" y="9"/>
                  </a:lnTo>
                  <a:lnTo>
                    <a:pt x="31" y="19"/>
                  </a:lnTo>
                  <a:lnTo>
                    <a:pt x="20" y="28"/>
                  </a:lnTo>
                  <a:lnTo>
                    <a:pt x="12" y="40"/>
                  </a:lnTo>
                  <a:lnTo>
                    <a:pt x="5" y="55"/>
                  </a:lnTo>
                  <a:lnTo>
                    <a:pt x="1" y="69"/>
                  </a:lnTo>
                  <a:lnTo>
                    <a:pt x="0" y="84"/>
                  </a:lnTo>
                  <a:lnTo>
                    <a:pt x="1" y="99"/>
                  </a:lnTo>
                  <a:lnTo>
                    <a:pt x="5" y="114"/>
                  </a:lnTo>
                  <a:lnTo>
                    <a:pt x="12" y="128"/>
                  </a:lnTo>
                  <a:lnTo>
                    <a:pt x="22" y="140"/>
                  </a:lnTo>
                  <a:lnTo>
                    <a:pt x="33" y="151"/>
                  </a:lnTo>
                  <a:lnTo>
                    <a:pt x="45" y="159"/>
                  </a:lnTo>
                  <a:lnTo>
                    <a:pt x="59" y="166"/>
                  </a:lnTo>
                  <a:lnTo>
                    <a:pt x="74" y="16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5" name="Freeform 211"/>
            <p:cNvSpPr>
              <a:spLocks/>
            </p:cNvSpPr>
            <p:nvPr/>
          </p:nvSpPr>
          <p:spPr bwMode="auto">
            <a:xfrm>
              <a:off x="7541" y="8807"/>
              <a:ext cx="37" cy="84"/>
            </a:xfrm>
            <a:custGeom>
              <a:avLst/>
              <a:gdLst>
                <a:gd name="T0" fmla="*/ 2 w 74"/>
                <a:gd name="T1" fmla="*/ 169 h 169"/>
                <a:gd name="T2" fmla="*/ 15 w 74"/>
                <a:gd name="T3" fmla="*/ 164 h 169"/>
                <a:gd name="T4" fmla="*/ 29 w 74"/>
                <a:gd name="T5" fmla="*/ 159 h 169"/>
                <a:gd name="T6" fmla="*/ 43 w 74"/>
                <a:gd name="T7" fmla="*/ 151 h 169"/>
                <a:gd name="T8" fmla="*/ 54 w 74"/>
                <a:gd name="T9" fmla="*/ 140 h 169"/>
                <a:gd name="T10" fmla="*/ 62 w 74"/>
                <a:gd name="T11" fmla="*/ 128 h 169"/>
                <a:gd name="T12" fmla="*/ 69 w 74"/>
                <a:gd name="T13" fmla="*/ 114 h 169"/>
                <a:gd name="T14" fmla="*/ 73 w 74"/>
                <a:gd name="T15" fmla="*/ 99 h 169"/>
                <a:gd name="T16" fmla="*/ 74 w 74"/>
                <a:gd name="T17" fmla="*/ 84 h 169"/>
                <a:gd name="T18" fmla="*/ 73 w 74"/>
                <a:gd name="T19" fmla="*/ 69 h 169"/>
                <a:gd name="T20" fmla="*/ 69 w 74"/>
                <a:gd name="T21" fmla="*/ 54 h 169"/>
                <a:gd name="T22" fmla="*/ 62 w 74"/>
                <a:gd name="T23" fmla="*/ 41 h 169"/>
                <a:gd name="T24" fmla="*/ 54 w 74"/>
                <a:gd name="T25" fmla="*/ 28 h 169"/>
                <a:gd name="T26" fmla="*/ 43 w 74"/>
                <a:gd name="T27" fmla="*/ 17 h 169"/>
                <a:gd name="T28" fmla="*/ 29 w 74"/>
                <a:gd name="T29" fmla="*/ 9 h 169"/>
                <a:gd name="T30" fmla="*/ 15 w 74"/>
                <a:gd name="T31" fmla="*/ 4 h 169"/>
                <a:gd name="T32" fmla="*/ 0 w 74"/>
                <a:gd name="T33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69">
                  <a:moveTo>
                    <a:pt x="2" y="169"/>
                  </a:moveTo>
                  <a:lnTo>
                    <a:pt x="15" y="164"/>
                  </a:lnTo>
                  <a:lnTo>
                    <a:pt x="29" y="159"/>
                  </a:lnTo>
                  <a:lnTo>
                    <a:pt x="43" y="151"/>
                  </a:lnTo>
                  <a:lnTo>
                    <a:pt x="54" y="140"/>
                  </a:lnTo>
                  <a:lnTo>
                    <a:pt x="62" y="128"/>
                  </a:lnTo>
                  <a:lnTo>
                    <a:pt x="69" y="114"/>
                  </a:lnTo>
                  <a:lnTo>
                    <a:pt x="73" y="99"/>
                  </a:lnTo>
                  <a:lnTo>
                    <a:pt x="74" y="84"/>
                  </a:lnTo>
                  <a:lnTo>
                    <a:pt x="73" y="69"/>
                  </a:lnTo>
                  <a:lnTo>
                    <a:pt x="69" y="54"/>
                  </a:lnTo>
                  <a:lnTo>
                    <a:pt x="62" y="41"/>
                  </a:lnTo>
                  <a:lnTo>
                    <a:pt x="54" y="28"/>
                  </a:lnTo>
                  <a:lnTo>
                    <a:pt x="43" y="17"/>
                  </a:lnTo>
                  <a:lnTo>
                    <a:pt x="29" y="9"/>
                  </a:lnTo>
                  <a:lnTo>
                    <a:pt x="15" y="4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6" name="Freeform 212"/>
            <p:cNvSpPr>
              <a:spLocks/>
            </p:cNvSpPr>
            <p:nvPr/>
          </p:nvSpPr>
          <p:spPr bwMode="auto">
            <a:xfrm>
              <a:off x="7507" y="8730"/>
              <a:ext cx="36" cy="77"/>
            </a:xfrm>
            <a:custGeom>
              <a:avLst/>
              <a:gdLst>
                <a:gd name="T0" fmla="*/ 36 w 73"/>
                <a:gd name="T1" fmla="*/ 0 h 154"/>
                <a:gd name="T2" fmla="*/ 25 w 73"/>
                <a:gd name="T3" fmla="*/ 9 h 154"/>
                <a:gd name="T4" fmla="*/ 14 w 73"/>
                <a:gd name="T5" fmla="*/ 22 h 154"/>
                <a:gd name="T6" fmla="*/ 7 w 73"/>
                <a:gd name="T7" fmla="*/ 35 h 154"/>
                <a:gd name="T8" fmla="*/ 2 w 73"/>
                <a:gd name="T9" fmla="*/ 50 h 154"/>
                <a:gd name="T10" fmla="*/ 0 w 73"/>
                <a:gd name="T11" fmla="*/ 65 h 154"/>
                <a:gd name="T12" fmla="*/ 0 w 73"/>
                <a:gd name="T13" fmla="*/ 81 h 154"/>
                <a:gd name="T14" fmla="*/ 4 w 73"/>
                <a:gd name="T15" fmla="*/ 96 h 154"/>
                <a:gd name="T16" fmla="*/ 11 w 73"/>
                <a:gd name="T17" fmla="*/ 110 h 154"/>
                <a:gd name="T18" fmla="*/ 19 w 73"/>
                <a:gd name="T19" fmla="*/ 124 h 154"/>
                <a:gd name="T20" fmla="*/ 30 w 73"/>
                <a:gd name="T21" fmla="*/ 135 h 154"/>
                <a:gd name="T22" fmla="*/ 43 w 73"/>
                <a:gd name="T23" fmla="*/ 143 h 154"/>
                <a:gd name="T24" fmla="*/ 58 w 73"/>
                <a:gd name="T25" fmla="*/ 150 h 154"/>
                <a:gd name="T26" fmla="*/ 73 w 73"/>
                <a:gd name="T2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154">
                  <a:moveTo>
                    <a:pt x="36" y="0"/>
                  </a:moveTo>
                  <a:lnTo>
                    <a:pt x="25" y="9"/>
                  </a:lnTo>
                  <a:lnTo>
                    <a:pt x="14" y="22"/>
                  </a:lnTo>
                  <a:lnTo>
                    <a:pt x="7" y="35"/>
                  </a:lnTo>
                  <a:lnTo>
                    <a:pt x="2" y="50"/>
                  </a:lnTo>
                  <a:lnTo>
                    <a:pt x="0" y="65"/>
                  </a:lnTo>
                  <a:lnTo>
                    <a:pt x="0" y="81"/>
                  </a:lnTo>
                  <a:lnTo>
                    <a:pt x="4" y="96"/>
                  </a:lnTo>
                  <a:lnTo>
                    <a:pt x="11" y="110"/>
                  </a:lnTo>
                  <a:lnTo>
                    <a:pt x="19" y="124"/>
                  </a:lnTo>
                  <a:lnTo>
                    <a:pt x="30" y="135"/>
                  </a:lnTo>
                  <a:lnTo>
                    <a:pt x="43" y="143"/>
                  </a:lnTo>
                  <a:lnTo>
                    <a:pt x="58" y="150"/>
                  </a:lnTo>
                  <a:lnTo>
                    <a:pt x="73" y="154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7" name="Freeform 213"/>
            <p:cNvSpPr>
              <a:spLocks/>
            </p:cNvSpPr>
            <p:nvPr/>
          </p:nvSpPr>
          <p:spPr bwMode="auto">
            <a:xfrm>
              <a:off x="7523" y="8695"/>
              <a:ext cx="18" cy="36"/>
            </a:xfrm>
            <a:custGeom>
              <a:avLst/>
              <a:gdLst>
                <a:gd name="T0" fmla="*/ 0 w 37"/>
                <a:gd name="T1" fmla="*/ 71 h 71"/>
                <a:gd name="T2" fmla="*/ 12 w 37"/>
                <a:gd name="T3" fmla="*/ 60 h 71"/>
                <a:gd name="T4" fmla="*/ 23 w 37"/>
                <a:gd name="T5" fmla="*/ 46 h 71"/>
                <a:gd name="T6" fmla="*/ 30 w 37"/>
                <a:gd name="T7" fmla="*/ 33 h 71"/>
                <a:gd name="T8" fmla="*/ 34 w 37"/>
                <a:gd name="T9" fmla="*/ 16 h 71"/>
                <a:gd name="T10" fmla="*/ 37 w 37"/>
                <a:gd name="T1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71">
                  <a:moveTo>
                    <a:pt x="0" y="71"/>
                  </a:moveTo>
                  <a:lnTo>
                    <a:pt x="12" y="60"/>
                  </a:lnTo>
                  <a:lnTo>
                    <a:pt x="23" y="46"/>
                  </a:lnTo>
                  <a:lnTo>
                    <a:pt x="30" y="33"/>
                  </a:lnTo>
                  <a:lnTo>
                    <a:pt x="34" y="16"/>
                  </a:lnTo>
                  <a:lnTo>
                    <a:pt x="37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cxnSp>
          <p:nvCxnSpPr>
            <p:cNvPr id="18" name="Line 214"/>
            <p:cNvCxnSpPr/>
            <p:nvPr/>
          </p:nvCxnSpPr>
          <p:spPr bwMode="auto">
            <a:xfrm>
              <a:off x="7017" y="11765"/>
              <a:ext cx="48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215"/>
            <p:cNvCxnSpPr/>
            <p:nvPr/>
          </p:nvCxnSpPr>
          <p:spPr bwMode="auto">
            <a:xfrm flipV="1">
              <a:off x="8920" y="8807"/>
              <a:ext cx="1" cy="295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216"/>
            <p:cNvCxnSpPr/>
            <p:nvPr/>
          </p:nvCxnSpPr>
          <p:spPr bwMode="auto">
            <a:xfrm flipH="1">
              <a:off x="8432" y="8807"/>
              <a:ext cx="48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217"/>
            <p:cNvCxnSpPr/>
            <p:nvPr/>
          </p:nvCxnSpPr>
          <p:spPr bwMode="auto">
            <a:xfrm>
              <a:off x="7014" y="8807"/>
              <a:ext cx="1" cy="295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2" name="Group 218"/>
            <p:cNvGrpSpPr>
              <a:grpSpLocks/>
            </p:cNvGrpSpPr>
            <p:nvPr/>
          </p:nvGrpSpPr>
          <p:grpSpPr bwMode="auto">
            <a:xfrm>
              <a:off x="7533" y="8807"/>
              <a:ext cx="121" cy="234"/>
              <a:chOff x="7528" y="8807"/>
              <a:chExt cx="121" cy="234"/>
            </a:xfrm>
          </p:grpSpPr>
          <p:sp>
            <p:nvSpPr>
              <p:cNvPr id="262" name="Freeform 219"/>
              <p:cNvSpPr>
                <a:spLocks/>
              </p:cNvSpPr>
              <p:nvPr/>
            </p:nvSpPr>
            <p:spPr bwMode="auto">
              <a:xfrm>
                <a:off x="7546" y="8807"/>
                <a:ext cx="55" cy="105"/>
              </a:xfrm>
              <a:custGeom>
                <a:avLst/>
                <a:gdLst>
                  <a:gd name="T0" fmla="*/ 0 w 109"/>
                  <a:gd name="T1" fmla="*/ 211 h 211"/>
                  <a:gd name="T2" fmla="*/ 18 w 109"/>
                  <a:gd name="T3" fmla="*/ 207 h 211"/>
                  <a:gd name="T4" fmla="*/ 36 w 109"/>
                  <a:gd name="T5" fmla="*/ 200 h 211"/>
                  <a:gd name="T6" fmla="*/ 51 w 109"/>
                  <a:gd name="T7" fmla="*/ 192 h 211"/>
                  <a:gd name="T8" fmla="*/ 66 w 109"/>
                  <a:gd name="T9" fmla="*/ 179 h 211"/>
                  <a:gd name="T10" fmla="*/ 78 w 109"/>
                  <a:gd name="T11" fmla="*/ 167 h 211"/>
                  <a:gd name="T12" fmla="*/ 89 w 109"/>
                  <a:gd name="T13" fmla="*/ 152 h 211"/>
                  <a:gd name="T14" fmla="*/ 98 w 109"/>
                  <a:gd name="T15" fmla="*/ 136 h 211"/>
                  <a:gd name="T16" fmla="*/ 104 w 109"/>
                  <a:gd name="T17" fmla="*/ 120 h 211"/>
                  <a:gd name="T18" fmla="*/ 108 w 109"/>
                  <a:gd name="T19" fmla="*/ 102 h 211"/>
                  <a:gd name="T20" fmla="*/ 109 w 109"/>
                  <a:gd name="T21" fmla="*/ 83 h 211"/>
                  <a:gd name="T22" fmla="*/ 108 w 109"/>
                  <a:gd name="T23" fmla="*/ 65 h 211"/>
                  <a:gd name="T24" fmla="*/ 104 w 109"/>
                  <a:gd name="T25" fmla="*/ 47 h 211"/>
                  <a:gd name="T26" fmla="*/ 97 w 109"/>
                  <a:gd name="T27" fmla="*/ 30 h 211"/>
                  <a:gd name="T28" fmla="*/ 88 w 109"/>
                  <a:gd name="T29" fmla="*/ 13 h 211"/>
                  <a:gd name="T30" fmla="*/ 77 w 109"/>
                  <a:gd name="T31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9" h="211">
                    <a:moveTo>
                      <a:pt x="0" y="211"/>
                    </a:moveTo>
                    <a:lnTo>
                      <a:pt x="18" y="207"/>
                    </a:lnTo>
                    <a:lnTo>
                      <a:pt x="36" y="200"/>
                    </a:lnTo>
                    <a:lnTo>
                      <a:pt x="51" y="192"/>
                    </a:lnTo>
                    <a:lnTo>
                      <a:pt x="66" y="179"/>
                    </a:lnTo>
                    <a:lnTo>
                      <a:pt x="78" y="167"/>
                    </a:lnTo>
                    <a:lnTo>
                      <a:pt x="89" y="152"/>
                    </a:lnTo>
                    <a:lnTo>
                      <a:pt x="98" y="136"/>
                    </a:lnTo>
                    <a:lnTo>
                      <a:pt x="104" y="120"/>
                    </a:lnTo>
                    <a:lnTo>
                      <a:pt x="108" y="102"/>
                    </a:lnTo>
                    <a:lnTo>
                      <a:pt x="109" y="83"/>
                    </a:lnTo>
                    <a:lnTo>
                      <a:pt x="108" y="65"/>
                    </a:lnTo>
                    <a:lnTo>
                      <a:pt x="104" y="47"/>
                    </a:lnTo>
                    <a:lnTo>
                      <a:pt x="97" y="30"/>
                    </a:lnTo>
                    <a:lnTo>
                      <a:pt x="88" y="13"/>
                    </a:lnTo>
                    <a:lnTo>
                      <a:pt x="7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63" name="Freeform 220"/>
              <p:cNvSpPr>
                <a:spLocks/>
              </p:cNvSpPr>
              <p:nvPr/>
            </p:nvSpPr>
            <p:spPr bwMode="auto">
              <a:xfrm>
                <a:off x="7528" y="8912"/>
                <a:ext cx="18" cy="43"/>
              </a:xfrm>
              <a:custGeom>
                <a:avLst/>
                <a:gdLst>
                  <a:gd name="T0" fmla="*/ 37 w 37"/>
                  <a:gd name="T1" fmla="*/ 0 h 86"/>
                  <a:gd name="T2" fmla="*/ 26 w 37"/>
                  <a:gd name="T3" fmla="*/ 2 h 86"/>
                  <a:gd name="T4" fmla="*/ 17 w 37"/>
                  <a:gd name="T5" fmla="*/ 8 h 86"/>
                  <a:gd name="T6" fmla="*/ 8 w 37"/>
                  <a:gd name="T7" fmla="*/ 16 h 86"/>
                  <a:gd name="T8" fmla="*/ 3 w 37"/>
                  <a:gd name="T9" fmla="*/ 26 h 86"/>
                  <a:gd name="T10" fmla="*/ 0 w 37"/>
                  <a:gd name="T11" fmla="*/ 37 h 86"/>
                  <a:gd name="T12" fmla="*/ 0 w 37"/>
                  <a:gd name="T13" fmla="*/ 47 h 86"/>
                  <a:gd name="T14" fmla="*/ 4 w 37"/>
                  <a:gd name="T15" fmla="*/ 58 h 86"/>
                  <a:gd name="T16" fmla="*/ 10 w 37"/>
                  <a:gd name="T17" fmla="*/ 68 h 86"/>
                  <a:gd name="T18" fmla="*/ 17 w 37"/>
                  <a:gd name="T19" fmla="*/ 76 h 86"/>
                  <a:gd name="T20" fmla="*/ 26 w 37"/>
                  <a:gd name="T21" fmla="*/ 81 h 86"/>
                  <a:gd name="T22" fmla="*/ 37 w 37"/>
                  <a:gd name="T23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86">
                    <a:moveTo>
                      <a:pt x="37" y="0"/>
                    </a:moveTo>
                    <a:lnTo>
                      <a:pt x="26" y="2"/>
                    </a:lnTo>
                    <a:lnTo>
                      <a:pt x="17" y="8"/>
                    </a:lnTo>
                    <a:lnTo>
                      <a:pt x="8" y="16"/>
                    </a:lnTo>
                    <a:lnTo>
                      <a:pt x="3" y="26"/>
                    </a:lnTo>
                    <a:lnTo>
                      <a:pt x="0" y="37"/>
                    </a:lnTo>
                    <a:lnTo>
                      <a:pt x="0" y="47"/>
                    </a:lnTo>
                    <a:lnTo>
                      <a:pt x="4" y="58"/>
                    </a:lnTo>
                    <a:lnTo>
                      <a:pt x="10" y="68"/>
                    </a:lnTo>
                    <a:lnTo>
                      <a:pt x="17" y="76"/>
                    </a:lnTo>
                    <a:lnTo>
                      <a:pt x="26" y="81"/>
                    </a:lnTo>
                    <a:lnTo>
                      <a:pt x="37" y="8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64" name="Freeform 221"/>
              <p:cNvSpPr>
                <a:spLocks/>
              </p:cNvSpPr>
              <p:nvPr/>
            </p:nvSpPr>
            <p:spPr bwMode="auto">
              <a:xfrm>
                <a:off x="7546" y="8955"/>
                <a:ext cx="58" cy="84"/>
              </a:xfrm>
              <a:custGeom>
                <a:avLst/>
                <a:gdLst>
                  <a:gd name="T0" fmla="*/ 114 w 116"/>
                  <a:gd name="T1" fmla="*/ 167 h 167"/>
                  <a:gd name="T2" fmla="*/ 116 w 116"/>
                  <a:gd name="T3" fmla="*/ 148 h 167"/>
                  <a:gd name="T4" fmla="*/ 116 w 116"/>
                  <a:gd name="T5" fmla="*/ 129 h 167"/>
                  <a:gd name="T6" fmla="*/ 115 w 116"/>
                  <a:gd name="T7" fmla="*/ 111 h 167"/>
                  <a:gd name="T8" fmla="*/ 111 w 116"/>
                  <a:gd name="T9" fmla="*/ 92 h 167"/>
                  <a:gd name="T10" fmla="*/ 103 w 116"/>
                  <a:gd name="T11" fmla="*/ 74 h 167"/>
                  <a:gd name="T12" fmla="*/ 94 w 116"/>
                  <a:gd name="T13" fmla="*/ 58 h 167"/>
                  <a:gd name="T14" fmla="*/ 82 w 116"/>
                  <a:gd name="T15" fmla="*/ 43 h 167"/>
                  <a:gd name="T16" fmla="*/ 68 w 116"/>
                  <a:gd name="T17" fmla="*/ 30 h 167"/>
                  <a:gd name="T18" fmla="*/ 53 w 116"/>
                  <a:gd name="T19" fmla="*/ 19 h 167"/>
                  <a:gd name="T20" fmla="*/ 37 w 116"/>
                  <a:gd name="T21" fmla="*/ 9 h 167"/>
                  <a:gd name="T22" fmla="*/ 19 w 116"/>
                  <a:gd name="T23" fmla="*/ 4 h 167"/>
                  <a:gd name="T24" fmla="*/ 0 w 116"/>
                  <a:gd name="T2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167">
                    <a:moveTo>
                      <a:pt x="114" y="167"/>
                    </a:moveTo>
                    <a:lnTo>
                      <a:pt x="116" y="148"/>
                    </a:lnTo>
                    <a:lnTo>
                      <a:pt x="116" y="129"/>
                    </a:lnTo>
                    <a:lnTo>
                      <a:pt x="115" y="111"/>
                    </a:lnTo>
                    <a:lnTo>
                      <a:pt x="111" y="92"/>
                    </a:lnTo>
                    <a:lnTo>
                      <a:pt x="103" y="74"/>
                    </a:lnTo>
                    <a:lnTo>
                      <a:pt x="94" y="58"/>
                    </a:lnTo>
                    <a:lnTo>
                      <a:pt x="82" y="43"/>
                    </a:lnTo>
                    <a:lnTo>
                      <a:pt x="68" y="30"/>
                    </a:lnTo>
                    <a:lnTo>
                      <a:pt x="53" y="19"/>
                    </a:lnTo>
                    <a:lnTo>
                      <a:pt x="37" y="9"/>
                    </a:lnTo>
                    <a:lnTo>
                      <a:pt x="19" y="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265" name="Line 222"/>
              <p:cNvCxnSpPr/>
              <p:nvPr/>
            </p:nvCxnSpPr>
            <p:spPr bwMode="auto">
              <a:xfrm>
                <a:off x="7603" y="9040"/>
                <a:ext cx="46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3" name="Group 223"/>
            <p:cNvGrpSpPr>
              <a:grpSpLocks/>
            </p:cNvGrpSpPr>
            <p:nvPr/>
          </p:nvGrpSpPr>
          <p:grpSpPr bwMode="auto">
            <a:xfrm>
              <a:off x="7478" y="8807"/>
              <a:ext cx="77" cy="234"/>
              <a:chOff x="7485" y="8807"/>
              <a:chExt cx="77" cy="234"/>
            </a:xfrm>
          </p:grpSpPr>
          <p:sp>
            <p:nvSpPr>
              <p:cNvPr id="257" name="Freeform 224"/>
              <p:cNvSpPr>
                <a:spLocks/>
              </p:cNvSpPr>
              <p:nvPr/>
            </p:nvSpPr>
            <p:spPr bwMode="auto">
              <a:xfrm>
                <a:off x="7485" y="8870"/>
                <a:ext cx="55" cy="127"/>
              </a:xfrm>
              <a:custGeom>
                <a:avLst/>
                <a:gdLst>
                  <a:gd name="T0" fmla="*/ 109 w 109"/>
                  <a:gd name="T1" fmla="*/ 0 h 254"/>
                  <a:gd name="T2" fmla="*/ 90 w 109"/>
                  <a:gd name="T3" fmla="*/ 6 h 254"/>
                  <a:gd name="T4" fmla="*/ 72 w 109"/>
                  <a:gd name="T5" fmla="*/ 13 h 254"/>
                  <a:gd name="T6" fmla="*/ 56 w 109"/>
                  <a:gd name="T7" fmla="*/ 22 h 254"/>
                  <a:gd name="T8" fmla="*/ 41 w 109"/>
                  <a:gd name="T9" fmla="*/ 33 h 254"/>
                  <a:gd name="T10" fmla="*/ 27 w 109"/>
                  <a:gd name="T11" fmla="*/ 48 h 254"/>
                  <a:gd name="T12" fmla="*/ 17 w 109"/>
                  <a:gd name="T13" fmla="*/ 63 h 254"/>
                  <a:gd name="T14" fmla="*/ 8 w 109"/>
                  <a:gd name="T15" fmla="*/ 81 h 254"/>
                  <a:gd name="T16" fmla="*/ 2 w 109"/>
                  <a:gd name="T17" fmla="*/ 98 h 254"/>
                  <a:gd name="T18" fmla="*/ 0 w 109"/>
                  <a:gd name="T19" fmla="*/ 117 h 254"/>
                  <a:gd name="T20" fmla="*/ 0 w 109"/>
                  <a:gd name="T21" fmla="*/ 137 h 254"/>
                  <a:gd name="T22" fmla="*/ 2 w 109"/>
                  <a:gd name="T23" fmla="*/ 156 h 254"/>
                  <a:gd name="T24" fmla="*/ 9 w 109"/>
                  <a:gd name="T25" fmla="*/ 175 h 254"/>
                  <a:gd name="T26" fmla="*/ 17 w 109"/>
                  <a:gd name="T27" fmla="*/ 191 h 254"/>
                  <a:gd name="T28" fmla="*/ 28 w 109"/>
                  <a:gd name="T29" fmla="*/ 207 h 254"/>
                  <a:gd name="T30" fmla="*/ 41 w 109"/>
                  <a:gd name="T31" fmla="*/ 221 h 254"/>
                  <a:gd name="T32" fmla="*/ 56 w 109"/>
                  <a:gd name="T33" fmla="*/ 233 h 254"/>
                  <a:gd name="T34" fmla="*/ 72 w 109"/>
                  <a:gd name="T35" fmla="*/ 243 h 254"/>
                  <a:gd name="T36" fmla="*/ 90 w 109"/>
                  <a:gd name="T37" fmla="*/ 250 h 254"/>
                  <a:gd name="T38" fmla="*/ 109 w 109"/>
                  <a:gd name="T39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9" h="254">
                    <a:moveTo>
                      <a:pt x="109" y="0"/>
                    </a:moveTo>
                    <a:lnTo>
                      <a:pt x="90" y="6"/>
                    </a:lnTo>
                    <a:lnTo>
                      <a:pt x="72" y="13"/>
                    </a:lnTo>
                    <a:lnTo>
                      <a:pt x="56" y="22"/>
                    </a:lnTo>
                    <a:lnTo>
                      <a:pt x="41" y="33"/>
                    </a:lnTo>
                    <a:lnTo>
                      <a:pt x="27" y="48"/>
                    </a:lnTo>
                    <a:lnTo>
                      <a:pt x="17" y="63"/>
                    </a:lnTo>
                    <a:lnTo>
                      <a:pt x="8" y="81"/>
                    </a:lnTo>
                    <a:lnTo>
                      <a:pt x="2" y="98"/>
                    </a:lnTo>
                    <a:lnTo>
                      <a:pt x="0" y="117"/>
                    </a:lnTo>
                    <a:lnTo>
                      <a:pt x="0" y="137"/>
                    </a:lnTo>
                    <a:lnTo>
                      <a:pt x="2" y="156"/>
                    </a:lnTo>
                    <a:lnTo>
                      <a:pt x="9" y="175"/>
                    </a:lnTo>
                    <a:lnTo>
                      <a:pt x="17" y="191"/>
                    </a:lnTo>
                    <a:lnTo>
                      <a:pt x="28" y="207"/>
                    </a:lnTo>
                    <a:lnTo>
                      <a:pt x="41" y="221"/>
                    </a:lnTo>
                    <a:lnTo>
                      <a:pt x="56" y="233"/>
                    </a:lnTo>
                    <a:lnTo>
                      <a:pt x="72" y="243"/>
                    </a:lnTo>
                    <a:lnTo>
                      <a:pt x="90" y="250"/>
                    </a:lnTo>
                    <a:lnTo>
                      <a:pt x="109" y="254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58" name="Freeform 225"/>
              <p:cNvSpPr>
                <a:spLocks/>
              </p:cNvSpPr>
              <p:nvPr/>
            </p:nvSpPr>
            <p:spPr bwMode="auto">
              <a:xfrm>
                <a:off x="7540" y="8828"/>
                <a:ext cx="18" cy="42"/>
              </a:xfrm>
              <a:custGeom>
                <a:avLst/>
                <a:gdLst>
                  <a:gd name="T0" fmla="*/ 0 w 37"/>
                  <a:gd name="T1" fmla="*/ 84 h 84"/>
                  <a:gd name="T2" fmla="*/ 11 w 37"/>
                  <a:gd name="T3" fmla="*/ 82 h 84"/>
                  <a:gd name="T4" fmla="*/ 20 w 37"/>
                  <a:gd name="T5" fmla="*/ 76 h 84"/>
                  <a:gd name="T6" fmla="*/ 29 w 37"/>
                  <a:gd name="T7" fmla="*/ 68 h 84"/>
                  <a:gd name="T8" fmla="*/ 34 w 37"/>
                  <a:gd name="T9" fmla="*/ 58 h 84"/>
                  <a:gd name="T10" fmla="*/ 37 w 37"/>
                  <a:gd name="T11" fmla="*/ 48 h 84"/>
                  <a:gd name="T12" fmla="*/ 37 w 37"/>
                  <a:gd name="T13" fmla="*/ 37 h 84"/>
                  <a:gd name="T14" fmla="*/ 34 w 37"/>
                  <a:gd name="T15" fmla="*/ 26 h 84"/>
                  <a:gd name="T16" fmla="*/ 29 w 37"/>
                  <a:gd name="T17" fmla="*/ 16 h 84"/>
                  <a:gd name="T18" fmla="*/ 20 w 37"/>
                  <a:gd name="T19" fmla="*/ 8 h 84"/>
                  <a:gd name="T20" fmla="*/ 11 w 37"/>
                  <a:gd name="T21" fmla="*/ 3 h 84"/>
                  <a:gd name="T22" fmla="*/ 0 w 37"/>
                  <a:gd name="T2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84">
                    <a:moveTo>
                      <a:pt x="0" y="84"/>
                    </a:moveTo>
                    <a:lnTo>
                      <a:pt x="11" y="82"/>
                    </a:lnTo>
                    <a:lnTo>
                      <a:pt x="20" y="76"/>
                    </a:lnTo>
                    <a:lnTo>
                      <a:pt x="29" y="68"/>
                    </a:lnTo>
                    <a:lnTo>
                      <a:pt x="34" y="58"/>
                    </a:lnTo>
                    <a:lnTo>
                      <a:pt x="37" y="48"/>
                    </a:lnTo>
                    <a:lnTo>
                      <a:pt x="37" y="37"/>
                    </a:lnTo>
                    <a:lnTo>
                      <a:pt x="34" y="26"/>
                    </a:lnTo>
                    <a:lnTo>
                      <a:pt x="29" y="16"/>
                    </a:lnTo>
                    <a:lnTo>
                      <a:pt x="20" y="8"/>
                    </a:lnTo>
                    <a:lnTo>
                      <a:pt x="11" y="3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59" name="Freeform 226"/>
              <p:cNvSpPr>
                <a:spLocks/>
              </p:cNvSpPr>
              <p:nvPr/>
            </p:nvSpPr>
            <p:spPr bwMode="auto">
              <a:xfrm>
                <a:off x="7540" y="8997"/>
                <a:ext cx="22" cy="42"/>
              </a:xfrm>
              <a:custGeom>
                <a:avLst/>
                <a:gdLst>
                  <a:gd name="T0" fmla="*/ 33 w 45"/>
                  <a:gd name="T1" fmla="*/ 84 h 84"/>
                  <a:gd name="T2" fmla="*/ 39 w 45"/>
                  <a:gd name="T3" fmla="*/ 75 h 84"/>
                  <a:gd name="T4" fmla="*/ 44 w 45"/>
                  <a:gd name="T5" fmla="*/ 62 h 84"/>
                  <a:gd name="T6" fmla="*/ 45 w 45"/>
                  <a:gd name="T7" fmla="*/ 50 h 84"/>
                  <a:gd name="T8" fmla="*/ 42 w 45"/>
                  <a:gd name="T9" fmla="*/ 38 h 84"/>
                  <a:gd name="T10" fmla="*/ 38 w 45"/>
                  <a:gd name="T11" fmla="*/ 27 h 84"/>
                  <a:gd name="T12" fmla="*/ 31 w 45"/>
                  <a:gd name="T13" fmla="*/ 17 h 84"/>
                  <a:gd name="T14" fmla="*/ 23 w 45"/>
                  <a:gd name="T15" fmla="*/ 9 h 84"/>
                  <a:gd name="T16" fmla="*/ 12 w 45"/>
                  <a:gd name="T17" fmla="*/ 2 h 84"/>
                  <a:gd name="T18" fmla="*/ 0 w 45"/>
                  <a:gd name="T1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84">
                    <a:moveTo>
                      <a:pt x="33" y="84"/>
                    </a:moveTo>
                    <a:lnTo>
                      <a:pt x="39" y="75"/>
                    </a:lnTo>
                    <a:lnTo>
                      <a:pt x="44" y="62"/>
                    </a:lnTo>
                    <a:lnTo>
                      <a:pt x="45" y="50"/>
                    </a:lnTo>
                    <a:lnTo>
                      <a:pt x="42" y="38"/>
                    </a:lnTo>
                    <a:lnTo>
                      <a:pt x="38" y="27"/>
                    </a:lnTo>
                    <a:lnTo>
                      <a:pt x="31" y="17"/>
                    </a:lnTo>
                    <a:lnTo>
                      <a:pt x="23" y="9"/>
                    </a:lnTo>
                    <a:lnTo>
                      <a:pt x="12" y="2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260" name="Line 227"/>
              <p:cNvCxnSpPr/>
              <p:nvPr/>
            </p:nvCxnSpPr>
            <p:spPr bwMode="auto">
              <a:xfrm>
                <a:off x="7517" y="9040"/>
                <a:ext cx="39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61" name="Freeform 228"/>
              <p:cNvSpPr>
                <a:spLocks/>
              </p:cNvSpPr>
              <p:nvPr/>
            </p:nvSpPr>
            <p:spPr bwMode="auto">
              <a:xfrm>
                <a:off x="7502" y="8807"/>
                <a:ext cx="38" cy="21"/>
              </a:xfrm>
              <a:custGeom>
                <a:avLst/>
                <a:gdLst>
                  <a:gd name="T0" fmla="*/ 0 w 77"/>
                  <a:gd name="T1" fmla="*/ 0 h 42"/>
                  <a:gd name="T2" fmla="*/ 13 w 77"/>
                  <a:gd name="T3" fmla="*/ 12 h 42"/>
                  <a:gd name="T4" fmla="*/ 28 w 77"/>
                  <a:gd name="T5" fmla="*/ 23 h 42"/>
                  <a:gd name="T6" fmla="*/ 43 w 77"/>
                  <a:gd name="T7" fmla="*/ 31 h 42"/>
                  <a:gd name="T8" fmla="*/ 60 w 77"/>
                  <a:gd name="T9" fmla="*/ 36 h 42"/>
                  <a:gd name="T10" fmla="*/ 77 w 77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42">
                    <a:moveTo>
                      <a:pt x="0" y="0"/>
                    </a:moveTo>
                    <a:lnTo>
                      <a:pt x="13" y="12"/>
                    </a:lnTo>
                    <a:lnTo>
                      <a:pt x="28" y="23"/>
                    </a:lnTo>
                    <a:lnTo>
                      <a:pt x="43" y="31"/>
                    </a:lnTo>
                    <a:lnTo>
                      <a:pt x="60" y="36"/>
                    </a:lnTo>
                    <a:lnTo>
                      <a:pt x="77" y="42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</p:grpSp>
        <p:cxnSp>
          <p:nvCxnSpPr>
            <p:cNvPr id="24" name="Line 229"/>
            <p:cNvCxnSpPr/>
            <p:nvPr/>
          </p:nvCxnSpPr>
          <p:spPr bwMode="auto">
            <a:xfrm flipH="1" flipV="1">
              <a:off x="7541" y="8601"/>
              <a:ext cx="0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Line 230"/>
            <p:cNvCxnSpPr/>
            <p:nvPr/>
          </p:nvCxnSpPr>
          <p:spPr bwMode="auto">
            <a:xfrm flipH="1">
              <a:off x="7014" y="8807"/>
              <a:ext cx="48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Line 231"/>
            <p:cNvCxnSpPr/>
            <p:nvPr/>
          </p:nvCxnSpPr>
          <p:spPr bwMode="auto">
            <a:xfrm flipH="1" flipV="1">
              <a:off x="7544" y="9102"/>
              <a:ext cx="2" cy="12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Freeform 232"/>
            <p:cNvSpPr>
              <a:spLocks/>
            </p:cNvSpPr>
            <p:nvPr/>
          </p:nvSpPr>
          <p:spPr bwMode="auto">
            <a:xfrm>
              <a:off x="7522" y="9314"/>
              <a:ext cx="43" cy="106"/>
            </a:xfrm>
            <a:custGeom>
              <a:avLst/>
              <a:gdLst>
                <a:gd name="T0" fmla="*/ 43 w 85"/>
                <a:gd name="T1" fmla="*/ 0 h 211"/>
                <a:gd name="T2" fmla="*/ 85 w 85"/>
                <a:gd name="T3" fmla="*/ 211 h 211"/>
                <a:gd name="T4" fmla="*/ 0 w 85"/>
                <a:gd name="T5" fmla="*/ 211 h 211"/>
                <a:gd name="T6" fmla="*/ 43 w 85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11">
                  <a:moveTo>
                    <a:pt x="43" y="0"/>
                  </a:moveTo>
                  <a:lnTo>
                    <a:pt x="85" y="211"/>
                  </a:lnTo>
                  <a:lnTo>
                    <a:pt x="0" y="211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cxnSp>
          <p:nvCxnSpPr>
            <p:cNvPr id="28" name="Line 233"/>
            <p:cNvCxnSpPr/>
            <p:nvPr/>
          </p:nvCxnSpPr>
          <p:spPr bwMode="auto">
            <a:xfrm flipV="1">
              <a:off x="7543" y="9314"/>
              <a:ext cx="1" cy="4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Freeform 234"/>
            <p:cNvSpPr>
              <a:spLocks/>
            </p:cNvSpPr>
            <p:nvPr/>
          </p:nvSpPr>
          <p:spPr bwMode="auto">
            <a:xfrm>
              <a:off x="7522" y="9673"/>
              <a:ext cx="43" cy="106"/>
            </a:xfrm>
            <a:custGeom>
              <a:avLst/>
              <a:gdLst>
                <a:gd name="T0" fmla="*/ 43 w 85"/>
                <a:gd name="T1" fmla="*/ 211 h 211"/>
                <a:gd name="T2" fmla="*/ 0 w 85"/>
                <a:gd name="T3" fmla="*/ 0 h 211"/>
                <a:gd name="T4" fmla="*/ 85 w 85"/>
                <a:gd name="T5" fmla="*/ 0 h 211"/>
                <a:gd name="T6" fmla="*/ 43 w 85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11">
                  <a:moveTo>
                    <a:pt x="43" y="211"/>
                  </a:moveTo>
                  <a:lnTo>
                    <a:pt x="0" y="0"/>
                  </a:lnTo>
                  <a:lnTo>
                    <a:pt x="85" y="0"/>
                  </a:lnTo>
                  <a:lnTo>
                    <a:pt x="43" y="21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30" name="Freeform 235"/>
            <p:cNvSpPr>
              <a:spLocks/>
            </p:cNvSpPr>
            <p:nvPr/>
          </p:nvSpPr>
          <p:spPr bwMode="auto">
            <a:xfrm>
              <a:off x="7534" y="9546"/>
              <a:ext cx="18" cy="9"/>
            </a:xfrm>
            <a:custGeom>
              <a:avLst/>
              <a:gdLst>
                <a:gd name="T0" fmla="*/ 0 w 34"/>
                <a:gd name="T1" fmla="*/ 0 h 16"/>
                <a:gd name="T2" fmla="*/ 1 w 34"/>
                <a:gd name="T3" fmla="*/ 6 h 16"/>
                <a:gd name="T4" fmla="*/ 5 w 34"/>
                <a:gd name="T5" fmla="*/ 12 h 16"/>
                <a:gd name="T6" fmla="*/ 11 w 34"/>
                <a:gd name="T7" fmla="*/ 16 h 16"/>
                <a:gd name="T8" fmla="*/ 18 w 34"/>
                <a:gd name="T9" fmla="*/ 16 h 16"/>
                <a:gd name="T10" fmla="*/ 23 w 34"/>
                <a:gd name="T11" fmla="*/ 15 h 16"/>
                <a:gd name="T12" fmla="*/ 29 w 34"/>
                <a:gd name="T13" fmla="*/ 12 h 16"/>
                <a:gd name="T14" fmla="*/ 33 w 34"/>
                <a:gd name="T15" fmla="*/ 6 h 16"/>
                <a:gd name="T16" fmla="*/ 34 w 34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6">
                  <a:moveTo>
                    <a:pt x="0" y="0"/>
                  </a:moveTo>
                  <a:lnTo>
                    <a:pt x="1" y="6"/>
                  </a:lnTo>
                  <a:lnTo>
                    <a:pt x="5" y="12"/>
                  </a:lnTo>
                  <a:lnTo>
                    <a:pt x="11" y="16"/>
                  </a:lnTo>
                  <a:lnTo>
                    <a:pt x="18" y="16"/>
                  </a:lnTo>
                  <a:lnTo>
                    <a:pt x="23" y="15"/>
                  </a:lnTo>
                  <a:lnTo>
                    <a:pt x="29" y="12"/>
                  </a:lnTo>
                  <a:lnTo>
                    <a:pt x="33" y="6"/>
                  </a:lnTo>
                  <a:lnTo>
                    <a:pt x="34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31" name="Freeform 236"/>
            <p:cNvSpPr>
              <a:spLocks/>
            </p:cNvSpPr>
            <p:nvPr/>
          </p:nvSpPr>
          <p:spPr bwMode="auto">
            <a:xfrm>
              <a:off x="7534" y="9538"/>
              <a:ext cx="18" cy="8"/>
            </a:xfrm>
            <a:custGeom>
              <a:avLst/>
              <a:gdLst>
                <a:gd name="T0" fmla="*/ 34 w 34"/>
                <a:gd name="T1" fmla="*/ 17 h 17"/>
                <a:gd name="T2" fmla="*/ 33 w 34"/>
                <a:gd name="T3" fmla="*/ 10 h 17"/>
                <a:gd name="T4" fmla="*/ 29 w 34"/>
                <a:gd name="T5" fmla="*/ 4 h 17"/>
                <a:gd name="T6" fmla="*/ 23 w 34"/>
                <a:gd name="T7" fmla="*/ 0 h 17"/>
                <a:gd name="T8" fmla="*/ 18 w 34"/>
                <a:gd name="T9" fmla="*/ 0 h 17"/>
                <a:gd name="T10" fmla="*/ 11 w 34"/>
                <a:gd name="T11" fmla="*/ 0 h 17"/>
                <a:gd name="T12" fmla="*/ 5 w 34"/>
                <a:gd name="T13" fmla="*/ 4 h 17"/>
                <a:gd name="T14" fmla="*/ 1 w 34"/>
                <a:gd name="T15" fmla="*/ 10 h 17"/>
                <a:gd name="T16" fmla="*/ 0 w 34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7">
                  <a:moveTo>
                    <a:pt x="34" y="17"/>
                  </a:moveTo>
                  <a:lnTo>
                    <a:pt x="33" y="10"/>
                  </a:lnTo>
                  <a:lnTo>
                    <a:pt x="29" y="4"/>
                  </a:lnTo>
                  <a:lnTo>
                    <a:pt x="23" y="0"/>
                  </a:lnTo>
                  <a:lnTo>
                    <a:pt x="18" y="0"/>
                  </a:lnTo>
                  <a:lnTo>
                    <a:pt x="11" y="0"/>
                  </a:lnTo>
                  <a:lnTo>
                    <a:pt x="5" y="4"/>
                  </a:lnTo>
                  <a:lnTo>
                    <a:pt x="1" y="10"/>
                  </a:lnTo>
                  <a:lnTo>
                    <a:pt x="0" y="17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32" name="Freeform 237"/>
            <p:cNvSpPr>
              <a:spLocks/>
            </p:cNvSpPr>
            <p:nvPr/>
          </p:nvSpPr>
          <p:spPr bwMode="auto">
            <a:xfrm>
              <a:off x="7726" y="9229"/>
              <a:ext cx="17" cy="9"/>
            </a:xfrm>
            <a:custGeom>
              <a:avLst/>
              <a:gdLst>
                <a:gd name="T0" fmla="*/ 0 w 34"/>
                <a:gd name="T1" fmla="*/ 0 h 18"/>
                <a:gd name="T2" fmla="*/ 0 w 34"/>
                <a:gd name="T3" fmla="*/ 7 h 18"/>
                <a:gd name="T4" fmla="*/ 4 w 34"/>
                <a:gd name="T5" fmla="*/ 12 h 18"/>
                <a:gd name="T6" fmla="*/ 10 w 34"/>
                <a:gd name="T7" fmla="*/ 16 h 18"/>
                <a:gd name="T8" fmla="*/ 17 w 34"/>
                <a:gd name="T9" fmla="*/ 18 h 18"/>
                <a:gd name="T10" fmla="*/ 24 w 34"/>
                <a:gd name="T11" fmla="*/ 16 h 18"/>
                <a:gd name="T12" fmla="*/ 29 w 34"/>
                <a:gd name="T13" fmla="*/ 12 h 18"/>
                <a:gd name="T14" fmla="*/ 33 w 34"/>
                <a:gd name="T15" fmla="*/ 7 h 18"/>
                <a:gd name="T16" fmla="*/ 34 w 34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8">
                  <a:moveTo>
                    <a:pt x="0" y="0"/>
                  </a:moveTo>
                  <a:lnTo>
                    <a:pt x="0" y="7"/>
                  </a:lnTo>
                  <a:lnTo>
                    <a:pt x="4" y="12"/>
                  </a:lnTo>
                  <a:lnTo>
                    <a:pt x="10" y="16"/>
                  </a:lnTo>
                  <a:lnTo>
                    <a:pt x="17" y="18"/>
                  </a:lnTo>
                  <a:lnTo>
                    <a:pt x="24" y="16"/>
                  </a:lnTo>
                  <a:lnTo>
                    <a:pt x="29" y="12"/>
                  </a:lnTo>
                  <a:lnTo>
                    <a:pt x="33" y="7"/>
                  </a:lnTo>
                  <a:lnTo>
                    <a:pt x="34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33" name="Freeform 238"/>
            <p:cNvSpPr>
              <a:spLocks/>
            </p:cNvSpPr>
            <p:nvPr/>
          </p:nvSpPr>
          <p:spPr bwMode="auto">
            <a:xfrm>
              <a:off x="7726" y="9221"/>
              <a:ext cx="17" cy="8"/>
            </a:xfrm>
            <a:custGeom>
              <a:avLst/>
              <a:gdLst>
                <a:gd name="T0" fmla="*/ 34 w 34"/>
                <a:gd name="T1" fmla="*/ 16 h 16"/>
                <a:gd name="T2" fmla="*/ 32 w 34"/>
                <a:gd name="T3" fmla="*/ 11 h 16"/>
                <a:gd name="T4" fmla="*/ 29 w 34"/>
                <a:gd name="T5" fmla="*/ 5 h 16"/>
                <a:gd name="T6" fmla="*/ 24 w 34"/>
                <a:gd name="T7" fmla="*/ 1 h 16"/>
                <a:gd name="T8" fmla="*/ 17 w 34"/>
                <a:gd name="T9" fmla="*/ 0 h 16"/>
                <a:gd name="T10" fmla="*/ 10 w 34"/>
                <a:gd name="T11" fmla="*/ 1 h 16"/>
                <a:gd name="T12" fmla="*/ 4 w 34"/>
                <a:gd name="T13" fmla="*/ 5 h 16"/>
                <a:gd name="T14" fmla="*/ 2 w 34"/>
                <a:gd name="T15" fmla="*/ 11 h 16"/>
                <a:gd name="T16" fmla="*/ 0 w 34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6">
                  <a:moveTo>
                    <a:pt x="34" y="16"/>
                  </a:moveTo>
                  <a:lnTo>
                    <a:pt x="32" y="11"/>
                  </a:lnTo>
                  <a:lnTo>
                    <a:pt x="29" y="5"/>
                  </a:lnTo>
                  <a:lnTo>
                    <a:pt x="24" y="1"/>
                  </a:lnTo>
                  <a:lnTo>
                    <a:pt x="17" y="0"/>
                  </a:lnTo>
                  <a:lnTo>
                    <a:pt x="10" y="1"/>
                  </a:lnTo>
                  <a:lnTo>
                    <a:pt x="4" y="5"/>
                  </a:lnTo>
                  <a:lnTo>
                    <a:pt x="2" y="11"/>
                  </a:lnTo>
                  <a:lnTo>
                    <a:pt x="0" y="16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34" name="Freeform 239"/>
            <p:cNvSpPr>
              <a:spLocks/>
            </p:cNvSpPr>
            <p:nvPr/>
          </p:nvSpPr>
          <p:spPr bwMode="auto">
            <a:xfrm>
              <a:off x="8191" y="9229"/>
              <a:ext cx="17" cy="9"/>
            </a:xfrm>
            <a:custGeom>
              <a:avLst/>
              <a:gdLst>
                <a:gd name="T0" fmla="*/ 0 w 34"/>
                <a:gd name="T1" fmla="*/ 0 h 18"/>
                <a:gd name="T2" fmla="*/ 1 w 34"/>
                <a:gd name="T3" fmla="*/ 7 h 18"/>
                <a:gd name="T4" fmla="*/ 5 w 34"/>
                <a:gd name="T5" fmla="*/ 12 h 18"/>
                <a:gd name="T6" fmla="*/ 10 w 34"/>
                <a:gd name="T7" fmla="*/ 16 h 18"/>
                <a:gd name="T8" fmla="*/ 17 w 34"/>
                <a:gd name="T9" fmla="*/ 18 h 18"/>
                <a:gd name="T10" fmla="*/ 23 w 34"/>
                <a:gd name="T11" fmla="*/ 16 h 18"/>
                <a:gd name="T12" fmla="*/ 28 w 34"/>
                <a:gd name="T13" fmla="*/ 12 h 18"/>
                <a:gd name="T14" fmla="*/ 32 w 34"/>
                <a:gd name="T15" fmla="*/ 7 h 18"/>
                <a:gd name="T16" fmla="*/ 34 w 34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8">
                  <a:moveTo>
                    <a:pt x="0" y="0"/>
                  </a:moveTo>
                  <a:lnTo>
                    <a:pt x="1" y="7"/>
                  </a:lnTo>
                  <a:lnTo>
                    <a:pt x="5" y="12"/>
                  </a:lnTo>
                  <a:lnTo>
                    <a:pt x="10" y="16"/>
                  </a:lnTo>
                  <a:lnTo>
                    <a:pt x="17" y="18"/>
                  </a:lnTo>
                  <a:lnTo>
                    <a:pt x="23" y="16"/>
                  </a:lnTo>
                  <a:lnTo>
                    <a:pt x="28" y="12"/>
                  </a:lnTo>
                  <a:lnTo>
                    <a:pt x="32" y="7"/>
                  </a:lnTo>
                  <a:lnTo>
                    <a:pt x="34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35" name="Freeform 240"/>
            <p:cNvSpPr>
              <a:spLocks/>
            </p:cNvSpPr>
            <p:nvPr/>
          </p:nvSpPr>
          <p:spPr bwMode="auto">
            <a:xfrm>
              <a:off x="8191" y="9221"/>
              <a:ext cx="17" cy="8"/>
            </a:xfrm>
            <a:custGeom>
              <a:avLst/>
              <a:gdLst>
                <a:gd name="T0" fmla="*/ 34 w 34"/>
                <a:gd name="T1" fmla="*/ 16 h 16"/>
                <a:gd name="T2" fmla="*/ 32 w 34"/>
                <a:gd name="T3" fmla="*/ 11 h 16"/>
                <a:gd name="T4" fmla="*/ 28 w 34"/>
                <a:gd name="T5" fmla="*/ 5 h 16"/>
                <a:gd name="T6" fmla="*/ 23 w 34"/>
                <a:gd name="T7" fmla="*/ 1 h 16"/>
                <a:gd name="T8" fmla="*/ 16 w 34"/>
                <a:gd name="T9" fmla="*/ 0 h 16"/>
                <a:gd name="T10" fmla="*/ 10 w 34"/>
                <a:gd name="T11" fmla="*/ 1 h 16"/>
                <a:gd name="T12" fmla="*/ 5 w 34"/>
                <a:gd name="T13" fmla="*/ 5 h 16"/>
                <a:gd name="T14" fmla="*/ 1 w 34"/>
                <a:gd name="T15" fmla="*/ 11 h 16"/>
                <a:gd name="T16" fmla="*/ 0 w 34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6">
                  <a:moveTo>
                    <a:pt x="34" y="16"/>
                  </a:moveTo>
                  <a:lnTo>
                    <a:pt x="32" y="11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0" y="16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36" name="Freeform 241"/>
            <p:cNvSpPr>
              <a:spLocks/>
            </p:cNvSpPr>
            <p:nvPr/>
          </p:nvSpPr>
          <p:spPr bwMode="auto">
            <a:xfrm>
              <a:off x="8382" y="9546"/>
              <a:ext cx="17" cy="9"/>
            </a:xfrm>
            <a:custGeom>
              <a:avLst/>
              <a:gdLst>
                <a:gd name="T0" fmla="*/ 0 w 35"/>
                <a:gd name="T1" fmla="*/ 0 h 16"/>
                <a:gd name="T2" fmla="*/ 2 w 35"/>
                <a:gd name="T3" fmla="*/ 6 h 16"/>
                <a:gd name="T4" fmla="*/ 6 w 35"/>
                <a:gd name="T5" fmla="*/ 12 h 16"/>
                <a:gd name="T6" fmla="*/ 11 w 35"/>
                <a:gd name="T7" fmla="*/ 16 h 16"/>
                <a:gd name="T8" fmla="*/ 18 w 35"/>
                <a:gd name="T9" fmla="*/ 16 h 16"/>
                <a:gd name="T10" fmla="*/ 25 w 35"/>
                <a:gd name="T11" fmla="*/ 16 h 16"/>
                <a:gd name="T12" fmla="*/ 31 w 35"/>
                <a:gd name="T13" fmla="*/ 12 h 16"/>
                <a:gd name="T14" fmla="*/ 33 w 35"/>
                <a:gd name="T15" fmla="*/ 6 h 16"/>
                <a:gd name="T16" fmla="*/ 35 w 3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6">
                  <a:moveTo>
                    <a:pt x="0" y="0"/>
                  </a:moveTo>
                  <a:lnTo>
                    <a:pt x="2" y="6"/>
                  </a:lnTo>
                  <a:lnTo>
                    <a:pt x="6" y="12"/>
                  </a:lnTo>
                  <a:lnTo>
                    <a:pt x="11" y="16"/>
                  </a:lnTo>
                  <a:lnTo>
                    <a:pt x="18" y="16"/>
                  </a:lnTo>
                  <a:lnTo>
                    <a:pt x="25" y="16"/>
                  </a:lnTo>
                  <a:lnTo>
                    <a:pt x="31" y="12"/>
                  </a:lnTo>
                  <a:lnTo>
                    <a:pt x="33" y="6"/>
                  </a:lnTo>
                  <a:lnTo>
                    <a:pt x="35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37" name="Freeform 242"/>
            <p:cNvSpPr>
              <a:spLocks/>
            </p:cNvSpPr>
            <p:nvPr/>
          </p:nvSpPr>
          <p:spPr bwMode="auto">
            <a:xfrm>
              <a:off x="8382" y="9538"/>
              <a:ext cx="17" cy="8"/>
            </a:xfrm>
            <a:custGeom>
              <a:avLst/>
              <a:gdLst>
                <a:gd name="T0" fmla="*/ 35 w 35"/>
                <a:gd name="T1" fmla="*/ 17 h 17"/>
                <a:gd name="T2" fmla="*/ 33 w 35"/>
                <a:gd name="T3" fmla="*/ 10 h 17"/>
                <a:gd name="T4" fmla="*/ 29 w 35"/>
                <a:gd name="T5" fmla="*/ 4 h 17"/>
                <a:gd name="T6" fmla="*/ 24 w 35"/>
                <a:gd name="T7" fmla="*/ 0 h 17"/>
                <a:gd name="T8" fmla="*/ 18 w 35"/>
                <a:gd name="T9" fmla="*/ 0 h 17"/>
                <a:gd name="T10" fmla="*/ 11 w 35"/>
                <a:gd name="T11" fmla="*/ 0 h 17"/>
                <a:gd name="T12" fmla="*/ 6 w 35"/>
                <a:gd name="T13" fmla="*/ 4 h 17"/>
                <a:gd name="T14" fmla="*/ 2 w 35"/>
                <a:gd name="T15" fmla="*/ 10 h 17"/>
                <a:gd name="T16" fmla="*/ 0 w 35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7">
                  <a:moveTo>
                    <a:pt x="35" y="17"/>
                  </a:moveTo>
                  <a:lnTo>
                    <a:pt x="33" y="10"/>
                  </a:lnTo>
                  <a:lnTo>
                    <a:pt x="29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1" y="0"/>
                  </a:lnTo>
                  <a:lnTo>
                    <a:pt x="6" y="4"/>
                  </a:lnTo>
                  <a:lnTo>
                    <a:pt x="2" y="10"/>
                  </a:lnTo>
                  <a:lnTo>
                    <a:pt x="0" y="17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38" name="Freeform 243"/>
            <p:cNvSpPr>
              <a:spLocks/>
            </p:cNvSpPr>
            <p:nvPr/>
          </p:nvSpPr>
          <p:spPr bwMode="auto">
            <a:xfrm>
              <a:off x="8372" y="9673"/>
              <a:ext cx="43" cy="106"/>
            </a:xfrm>
            <a:custGeom>
              <a:avLst/>
              <a:gdLst>
                <a:gd name="T0" fmla="*/ 42 w 85"/>
                <a:gd name="T1" fmla="*/ 211 h 211"/>
                <a:gd name="T2" fmla="*/ 85 w 85"/>
                <a:gd name="T3" fmla="*/ 0 h 211"/>
                <a:gd name="T4" fmla="*/ 0 w 85"/>
                <a:gd name="T5" fmla="*/ 0 h 211"/>
                <a:gd name="T6" fmla="*/ 42 w 85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11">
                  <a:moveTo>
                    <a:pt x="42" y="211"/>
                  </a:moveTo>
                  <a:lnTo>
                    <a:pt x="85" y="0"/>
                  </a:lnTo>
                  <a:lnTo>
                    <a:pt x="0" y="0"/>
                  </a:lnTo>
                  <a:lnTo>
                    <a:pt x="42" y="21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cxnSp>
          <p:nvCxnSpPr>
            <p:cNvPr id="39" name="Line 244"/>
            <p:cNvCxnSpPr/>
            <p:nvPr/>
          </p:nvCxnSpPr>
          <p:spPr bwMode="auto">
            <a:xfrm flipV="1">
              <a:off x="7734" y="9019"/>
              <a:ext cx="1" cy="2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Line 245"/>
            <p:cNvCxnSpPr/>
            <p:nvPr/>
          </p:nvCxnSpPr>
          <p:spPr bwMode="auto">
            <a:xfrm>
              <a:off x="7734" y="9019"/>
              <a:ext cx="169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Line 246"/>
            <p:cNvCxnSpPr/>
            <p:nvPr/>
          </p:nvCxnSpPr>
          <p:spPr bwMode="auto">
            <a:xfrm flipV="1">
              <a:off x="7903" y="7962"/>
              <a:ext cx="1" cy="10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Line 247"/>
            <p:cNvCxnSpPr/>
            <p:nvPr/>
          </p:nvCxnSpPr>
          <p:spPr bwMode="auto">
            <a:xfrm flipV="1">
              <a:off x="8009" y="8067"/>
              <a:ext cx="1" cy="9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248"/>
            <p:cNvCxnSpPr/>
            <p:nvPr/>
          </p:nvCxnSpPr>
          <p:spPr bwMode="auto">
            <a:xfrm flipH="1">
              <a:off x="8009" y="9019"/>
              <a:ext cx="19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Line 249"/>
            <p:cNvCxnSpPr/>
            <p:nvPr/>
          </p:nvCxnSpPr>
          <p:spPr bwMode="auto">
            <a:xfrm flipV="1">
              <a:off x="8200" y="9019"/>
              <a:ext cx="1" cy="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" name="Freeform 250"/>
            <p:cNvSpPr>
              <a:spLocks/>
            </p:cNvSpPr>
            <p:nvPr/>
          </p:nvSpPr>
          <p:spPr bwMode="auto">
            <a:xfrm>
              <a:off x="8372" y="9314"/>
              <a:ext cx="43" cy="106"/>
            </a:xfrm>
            <a:custGeom>
              <a:avLst/>
              <a:gdLst>
                <a:gd name="T0" fmla="*/ 42 w 85"/>
                <a:gd name="T1" fmla="*/ 0 h 211"/>
                <a:gd name="T2" fmla="*/ 0 w 85"/>
                <a:gd name="T3" fmla="*/ 211 h 211"/>
                <a:gd name="T4" fmla="*/ 85 w 85"/>
                <a:gd name="T5" fmla="*/ 211 h 211"/>
                <a:gd name="T6" fmla="*/ 42 w 85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11">
                  <a:moveTo>
                    <a:pt x="42" y="0"/>
                  </a:moveTo>
                  <a:lnTo>
                    <a:pt x="0" y="211"/>
                  </a:lnTo>
                  <a:lnTo>
                    <a:pt x="85" y="21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cxnSp>
          <p:nvCxnSpPr>
            <p:cNvPr id="46" name="Line 251"/>
            <p:cNvCxnSpPr/>
            <p:nvPr/>
          </p:nvCxnSpPr>
          <p:spPr bwMode="auto">
            <a:xfrm flipV="1">
              <a:off x="8391" y="9314"/>
              <a:ext cx="1" cy="4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Line 252"/>
            <p:cNvCxnSpPr/>
            <p:nvPr/>
          </p:nvCxnSpPr>
          <p:spPr bwMode="auto">
            <a:xfrm flipV="1">
              <a:off x="8391" y="9102"/>
              <a:ext cx="1" cy="1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253"/>
            <p:cNvCxnSpPr/>
            <p:nvPr/>
          </p:nvCxnSpPr>
          <p:spPr bwMode="auto">
            <a:xfrm flipV="1">
              <a:off x="8391" y="8596"/>
              <a:ext cx="1" cy="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Freeform 254"/>
            <p:cNvSpPr>
              <a:spLocks/>
            </p:cNvSpPr>
            <p:nvPr/>
          </p:nvSpPr>
          <p:spPr bwMode="auto">
            <a:xfrm>
              <a:off x="8391" y="8694"/>
              <a:ext cx="17" cy="36"/>
            </a:xfrm>
            <a:custGeom>
              <a:avLst/>
              <a:gdLst>
                <a:gd name="T0" fmla="*/ 0 w 36"/>
                <a:gd name="T1" fmla="*/ 0 h 71"/>
                <a:gd name="T2" fmla="*/ 2 w 36"/>
                <a:gd name="T3" fmla="*/ 16 h 71"/>
                <a:gd name="T4" fmla="*/ 7 w 36"/>
                <a:gd name="T5" fmla="*/ 33 h 71"/>
                <a:gd name="T6" fmla="*/ 14 w 36"/>
                <a:gd name="T7" fmla="*/ 46 h 71"/>
                <a:gd name="T8" fmla="*/ 23 w 36"/>
                <a:gd name="T9" fmla="*/ 60 h 71"/>
                <a:gd name="T10" fmla="*/ 36 w 36"/>
                <a:gd name="T1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71">
                  <a:moveTo>
                    <a:pt x="0" y="0"/>
                  </a:moveTo>
                  <a:lnTo>
                    <a:pt x="2" y="16"/>
                  </a:lnTo>
                  <a:lnTo>
                    <a:pt x="7" y="33"/>
                  </a:lnTo>
                  <a:lnTo>
                    <a:pt x="14" y="46"/>
                  </a:lnTo>
                  <a:lnTo>
                    <a:pt x="23" y="60"/>
                  </a:lnTo>
                  <a:lnTo>
                    <a:pt x="36" y="71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50" name="Freeform 255"/>
            <p:cNvSpPr>
              <a:spLocks/>
            </p:cNvSpPr>
            <p:nvPr/>
          </p:nvSpPr>
          <p:spPr bwMode="auto">
            <a:xfrm>
              <a:off x="8389" y="8730"/>
              <a:ext cx="36" cy="77"/>
            </a:xfrm>
            <a:custGeom>
              <a:avLst/>
              <a:gdLst>
                <a:gd name="T0" fmla="*/ 0 w 73"/>
                <a:gd name="T1" fmla="*/ 154 h 154"/>
                <a:gd name="T2" fmla="*/ 15 w 73"/>
                <a:gd name="T3" fmla="*/ 150 h 154"/>
                <a:gd name="T4" fmla="*/ 29 w 73"/>
                <a:gd name="T5" fmla="*/ 143 h 154"/>
                <a:gd name="T6" fmla="*/ 43 w 73"/>
                <a:gd name="T7" fmla="*/ 135 h 154"/>
                <a:gd name="T8" fmla="*/ 53 w 73"/>
                <a:gd name="T9" fmla="*/ 122 h 154"/>
                <a:gd name="T10" fmla="*/ 62 w 73"/>
                <a:gd name="T11" fmla="*/ 110 h 154"/>
                <a:gd name="T12" fmla="*/ 69 w 73"/>
                <a:gd name="T13" fmla="*/ 95 h 154"/>
                <a:gd name="T14" fmla="*/ 71 w 73"/>
                <a:gd name="T15" fmla="*/ 80 h 154"/>
                <a:gd name="T16" fmla="*/ 73 w 73"/>
                <a:gd name="T17" fmla="*/ 65 h 154"/>
                <a:gd name="T18" fmla="*/ 70 w 73"/>
                <a:gd name="T19" fmla="*/ 50 h 154"/>
                <a:gd name="T20" fmla="*/ 66 w 73"/>
                <a:gd name="T21" fmla="*/ 35 h 154"/>
                <a:gd name="T22" fmla="*/ 58 w 73"/>
                <a:gd name="T23" fmla="*/ 22 h 154"/>
                <a:gd name="T24" fmla="*/ 48 w 73"/>
                <a:gd name="T25" fmla="*/ 9 h 154"/>
                <a:gd name="T26" fmla="*/ 36 w 73"/>
                <a:gd name="T2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154">
                  <a:moveTo>
                    <a:pt x="0" y="154"/>
                  </a:moveTo>
                  <a:lnTo>
                    <a:pt x="15" y="150"/>
                  </a:lnTo>
                  <a:lnTo>
                    <a:pt x="29" y="143"/>
                  </a:lnTo>
                  <a:lnTo>
                    <a:pt x="43" y="135"/>
                  </a:lnTo>
                  <a:lnTo>
                    <a:pt x="53" y="122"/>
                  </a:lnTo>
                  <a:lnTo>
                    <a:pt x="62" y="110"/>
                  </a:lnTo>
                  <a:lnTo>
                    <a:pt x="69" y="95"/>
                  </a:lnTo>
                  <a:lnTo>
                    <a:pt x="71" y="80"/>
                  </a:lnTo>
                  <a:lnTo>
                    <a:pt x="73" y="65"/>
                  </a:lnTo>
                  <a:lnTo>
                    <a:pt x="70" y="50"/>
                  </a:lnTo>
                  <a:lnTo>
                    <a:pt x="66" y="35"/>
                  </a:lnTo>
                  <a:lnTo>
                    <a:pt x="58" y="22"/>
                  </a:lnTo>
                  <a:lnTo>
                    <a:pt x="48" y="9"/>
                  </a:lnTo>
                  <a:lnTo>
                    <a:pt x="3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51" name="Freeform 256"/>
            <p:cNvSpPr>
              <a:spLocks/>
            </p:cNvSpPr>
            <p:nvPr/>
          </p:nvSpPr>
          <p:spPr bwMode="auto">
            <a:xfrm>
              <a:off x="8354" y="8807"/>
              <a:ext cx="37" cy="84"/>
            </a:xfrm>
            <a:custGeom>
              <a:avLst/>
              <a:gdLst>
                <a:gd name="T0" fmla="*/ 72 w 72"/>
                <a:gd name="T1" fmla="*/ 0 h 169"/>
                <a:gd name="T2" fmla="*/ 57 w 72"/>
                <a:gd name="T3" fmla="*/ 4 h 169"/>
                <a:gd name="T4" fmla="*/ 44 w 72"/>
                <a:gd name="T5" fmla="*/ 9 h 169"/>
                <a:gd name="T6" fmla="*/ 31 w 72"/>
                <a:gd name="T7" fmla="*/ 17 h 169"/>
                <a:gd name="T8" fmla="*/ 20 w 72"/>
                <a:gd name="T9" fmla="*/ 28 h 169"/>
                <a:gd name="T10" fmla="*/ 11 w 72"/>
                <a:gd name="T11" fmla="*/ 41 h 169"/>
                <a:gd name="T12" fmla="*/ 5 w 72"/>
                <a:gd name="T13" fmla="*/ 54 h 169"/>
                <a:gd name="T14" fmla="*/ 1 w 72"/>
                <a:gd name="T15" fmla="*/ 69 h 169"/>
                <a:gd name="T16" fmla="*/ 0 w 72"/>
                <a:gd name="T17" fmla="*/ 84 h 169"/>
                <a:gd name="T18" fmla="*/ 1 w 72"/>
                <a:gd name="T19" fmla="*/ 99 h 169"/>
                <a:gd name="T20" fmla="*/ 5 w 72"/>
                <a:gd name="T21" fmla="*/ 114 h 169"/>
                <a:gd name="T22" fmla="*/ 12 w 72"/>
                <a:gd name="T23" fmla="*/ 128 h 169"/>
                <a:gd name="T24" fmla="*/ 20 w 72"/>
                <a:gd name="T25" fmla="*/ 140 h 169"/>
                <a:gd name="T26" fmla="*/ 31 w 72"/>
                <a:gd name="T27" fmla="*/ 151 h 169"/>
                <a:gd name="T28" fmla="*/ 44 w 72"/>
                <a:gd name="T29" fmla="*/ 159 h 169"/>
                <a:gd name="T30" fmla="*/ 57 w 72"/>
                <a:gd name="T31" fmla="*/ 164 h 169"/>
                <a:gd name="T32" fmla="*/ 72 w 72"/>
                <a:gd name="T33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169">
                  <a:moveTo>
                    <a:pt x="72" y="0"/>
                  </a:moveTo>
                  <a:lnTo>
                    <a:pt x="57" y="4"/>
                  </a:lnTo>
                  <a:lnTo>
                    <a:pt x="44" y="9"/>
                  </a:lnTo>
                  <a:lnTo>
                    <a:pt x="31" y="17"/>
                  </a:lnTo>
                  <a:lnTo>
                    <a:pt x="20" y="28"/>
                  </a:lnTo>
                  <a:lnTo>
                    <a:pt x="11" y="41"/>
                  </a:lnTo>
                  <a:lnTo>
                    <a:pt x="5" y="54"/>
                  </a:lnTo>
                  <a:lnTo>
                    <a:pt x="1" y="69"/>
                  </a:lnTo>
                  <a:lnTo>
                    <a:pt x="0" y="84"/>
                  </a:lnTo>
                  <a:lnTo>
                    <a:pt x="1" y="99"/>
                  </a:lnTo>
                  <a:lnTo>
                    <a:pt x="5" y="114"/>
                  </a:lnTo>
                  <a:lnTo>
                    <a:pt x="12" y="128"/>
                  </a:lnTo>
                  <a:lnTo>
                    <a:pt x="20" y="140"/>
                  </a:lnTo>
                  <a:lnTo>
                    <a:pt x="31" y="151"/>
                  </a:lnTo>
                  <a:lnTo>
                    <a:pt x="44" y="159"/>
                  </a:lnTo>
                  <a:lnTo>
                    <a:pt x="57" y="164"/>
                  </a:lnTo>
                  <a:lnTo>
                    <a:pt x="72" y="169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52" name="Freeform 257"/>
            <p:cNvSpPr>
              <a:spLocks/>
            </p:cNvSpPr>
            <p:nvPr/>
          </p:nvSpPr>
          <p:spPr bwMode="auto">
            <a:xfrm>
              <a:off x="8389" y="8891"/>
              <a:ext cx="36" cy="85"/>
            </a:xfrm>
            <a:custGeom>
              <a:avLst/>
              <a:gdLst>
                <a:gd name="T0" fmla="*/ 0 w 73"/>
                <a:gd name="T1" fmla="*/ 168 h 168"/>
                <a:gd name="T2" fmla="*/ 15 w 73"/>
                <a:gd name="T3" fmla="*/ 166 h 168"/>
                <a:gd name="T4" fmla="*/ 29 w 73"/>
                <a:gd name="T5" fmla="*/ 159 h 168"/>
                <a:gd name="T6" fmla="*/ 41 w 73"/>
                <a:gd name="T7" fmla="*/ 151 h 168"/>
                <a:gd name="T8" fmla="*/ 52 w 73"/>
                <a:gd name="T9" fmla="*/ 140 h 168"/>
                <a:gd name="T10" fmla="*/ 60 w 73"/>
                <a:gd name="T11" fmla="*/ 128 h 168"/>
                <a:gd name="T12" fmla="*/ 67 w 73"/>
                <a:gd name="T13" fmla="*/ 114 h 168"/>
                <a:gd name="T14" fmla="*/ 71 w 73"/>
                <a:gd name="T15" fmla="*/ 99 h 168"/>
                <a:gd name="T16" fmla="*/ 73 w 73"/>
                <a:gd name="T17" fmla="*/ 84 h 168"/>
                <a:gd name="T18" fmla="*/ 71 w 73"/>
                <a:gd name="T19" fmla="*/ 69 h 168"/>
                <a:gd name="T20" fmla="*/ 67 w 73"/>
                <a:gd name="T21" fmla="*/ 54 h 168"/>
                <a:gd name="T22" fmla="*/ 60 w 73"/>
                <a:gd name="T23" fmla="*/ 40 h 168"/>
                <a:gd name="T24" fmla="*/ 52 w 73"/>
                <a:gd name="T25" fmla="*/ 28 h 168"/>
                <a:gd name="T26" fmla="*/ 41 w 73"/>
                <a:gd name="T27" fmla="*/ 19 h 168"/>
                <a:gd name="T28" fmla="*/ 29 w 73"/>
                <a:gd name="T29" fmla="*/ 9 h 168"/>
                <a:gd name="T30" fmla="*/ 15 w 73"/>
                <a:gd name="T31" fmla="*/ 4 h 168"/>
                <a:gd name="T32" fmla="*/ 0 w 73"/>
                <a:gd name="T3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" h="168">
                  <a:moveTo>
                    <a:pt x="0" y="168"/>
                  </a:moveTo>
                  <a:lnTo>
                    <a:pt x="15" y="166"/>
                  </a:lnTo>
                  <a:lnTo>
                    <a:pt x="29" y="159"/>
                  </a:lnTo>
                  <a:lnTo>
                    <a:pt x="41" y="151"/>
                  </a:lnTo>
                  <a:lnTo>
                    <a:pt x="52" y="140"/>
                  </a:lnTo>
                  <a:lnTo>
                    <a:pt x="60" y="128"/>
                  </a:lnTo>
                  <a:lnTo>
                    <a:pt x="67" y="114"/>
                  </a:lnTo>
                  <a:lnTo>
                    <a:pt x="71" y="99"/>
                  </a:lnTo>
                  <a:lnTo>
                    <a:pt x="73" y="84"/>
                  </a:lnTo>
                  <a:lnTo>
                    <a:pt x="71" y="69"/>
                  </a:lnTo>
                  <a:lnTo>
                    <a:pt x="67" y="54"/>
                  </a:lnTo>
                  <a:lnTo>
                    <a:pt x="60" y="40"/>
                  </a:lnTo>
                  <a:lnTo>
                    <a:pt x="52" y="28"/>
                  </a:lnTo>
                  <a:lnTo>
                    <a:pt x="41" y="19"/>
                  </a:lnTo>
                  <a:lnTo>
                    <a:pt x="29" y="9"/>
                  </a:lnTo>
                  <a:lnTo>
                    <a:pt x="15" y="4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53" name="Freeform 258"/>
            <p:cNvSpPr>
              <a:spLocks/>
            </p:cNvSpPr>
            <p:nvPr/>
          </p:nvSpPr>
          <p:spPr bwMode="auto">
            <a:xfrm>
              <a:off x="8350" y="8976"/>
              <a:ext cx="41" cy="84"/>
            </a:xfrm>
            <a:custGeom>
              <a:avLst/>
              <a:gdLst>
                <a:gd name="T0" fmla="*/ 80 w 80"/>
                <a:gd name="T1" fmla="*/ 0 h 169"/>
                <a:gd name="T2" fmla="*/ 65 w 80"/>
                <a:gd name="T3" fmla="*/ 5 h 169"/>
                <a:gd name="T4" fmla="*/ 50 w 80"/>
                <a:gd name="T5" fmla="*/ 10 h 169"/>
                <a:gd name="T6" fmla="*/ 37 w 80"/>
                <a:gd name="T7" fmla="*/ 19 h 169"/>
                <a:gd name="T8" fmla="*/ 24 w 80"/>
                <a:gd name="T9" fmla="*/ 29 h 169"/>
                <a:gd name="T10" fmla="*/ 15 w 80"/>
                <a:gd name="T11" fmla="*/ 43 h 169"/>
                <a:gd name="T12" fmla="*/ 8 w 80"/>
                <a:gd name="T13" fmla="*/ 56 h 169"/>
                <a:gd name="T14" fmla="*/ 2 w 80"/>
                <a:gd name="T15" fmla="*/ 71 h 169"/>
                <a:gd name="T16" fmla="*/ 0 w 80"/>
                <a:gd name="T17" fmla="*/ 86 h 169"/>
                <a:gd name="T18" fmla="*/ 0 w 80"/>
                <a:gd name="T19" fmla="*/ 103 h 169"/>
                <a:gd name="T20" fmla="*/ 2 w 80"/>
                <a:gd name="T21" fmla="*/ 118 h 169"/>
                <a:gd name="T22" fmla="*/ 8 w 80"/>
                <a:gd name="T23" fmla="*/ 133 h 169"/>
                <a:gd name="T24" fmla="*/ 16 w 80"/>
                <a:gd name="T25" fmla="*/ 146 h 169"/>
                <a:gd name="T26" fmla="*/ 26 w 80"/>
                <a:gd name="T27" fmla="*/ 158 h 169"/>
                <a:gd name="T28" fmla="*/ 38 w 80"/>
                <a:gd name="T2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69">
                  <a:moveTo>
                    <a:pt x="80" y="0"/>
                  </a:moveTo>
                  <a:lnTo>
                    <a:pt x="65" y="5"/>
                  </a:lnTo>
                  <a:lnTo>
                    <a:pt x="50" y="10"/>
                  </a:lnTo>
                  <a:lnTo>
                    <a:pt x="37" y="19"/>
                  </a:lnTo>
                  <a:lnTo>
                    <a:pt x="24" y="29"/>
                  </a:lnTo>
                  <a:lnTo>
                    <a:pt x="15" y="43"/>
                  </a:lnTo>
                  <a:lnTo>
                    <a:pt x="8" y="56"/>
                  </a:lnTo>
                  <a:lnTo>
                    <a:pt x="2" y="71"/>
                  </a:lnTo>
                  <a:lnTo>
                    <a:pt x="0" y="86"/>
                  </a:lnTo>
                  <a:lnTo>
                    <a:pt x="0" y="103"/>
                  </a:lnTo>
                  <a:lnTo>
                    <a:pt x="2" y="118"/>
                  </a:lnTo>
                  <a:lnTo>
                    <a:pt x="8" y="133"/>
                  </a:lnTo>
                  <a:lnTo>
                    <a:pt x="16" y="146"/>
                  </a:lnTo>
                  <a:lnTo>
                    <a:pt x="26" y="158"/>
                  </a:lnTo>
                  <a:lnTo>
                    <a:pt x="38" y="169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54" name="Freeform 259"/>
            <p:cNvSpPr>
              <a:spLocks/>
            </p:cNvSpPr>
            <p:nvPr/>
          </p:nvSpPr>
          <p:spPr bwMode="auto">
            <a:xfrm>
              <a:off x="8369" y="9060"/>
              <a:ext cx="22" cy="42"/>
            </a:xfrm>
            <a:custGeom>
              <a:avLst/>
              <a:gdLst>
                <a:gd name="T0" fmla="*/ 42 w 42"/>
                <a:gd name="T1" fmla="*/ 85 h 85"/>
                <a:gd name="T2" fmla="*/ 41 w 42"/>
                <a:gd name="T3" fmla="*/ 68 h 85"/>
                <a:gd name="T4" fmla="*/ 37 w 42"/>
                <a:gd name="T5" fmla="*/ 52 h 85"/>
                <a:gd name="T6" fmla="*/ 31 w 42"/>
                <a:gd name="T7" fmla="*/ 37 h 85"/>
                <a:gd name="T8" fmla="*/ 22 w 42"/>
                <a:gd name="T9" fmla="*/ 23 h 85"/>
                <a:gd name="T10" fmla="*/ 12 w 42"/>
                <a:gd name="T11" fmla="*/ 11 h 85"/>
                <a:gd name="T12" fmla="*/ 0 w 42"/>
                <a:gd name="T1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85">
                  <a:moveTo>
                    <a:pt x="42" y="85"/>
                  </a:moveTo>
                  <a:lnTo>
                    <a:pt x="41" y="68"/>
                  </a:lnTo>
                  <a:lnTo>
                    <a:pt x="37" y="52"/>
                  </a:lnTo>
                  <a:lnTo>
                    <a:pt x="31" y="37"/>
                  </a:lnTo>
                  <a:lnTo>
                    <a:pt x="22" y="23"/>
                  </a:lnTo>
                  <a:lnTo>
                    <a:pt x="12" y="11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grpSp>
          <p:nvGrpSpPr>
            <p:cNvPr id="55" name="Group 260"/>
            <p:cNvGrpSpPr>
              <a:grpSpLocks/>
            </p:cNvGrpSpPr>
            <p:nvPr/>
          </p:nvGrpSpPr>
          <p:grpSpPr bwMode="auto">
            <a:xfrm>
              <a:off x="8385" y="8807"/>
              <a:ext cx="76" cy="234"/>
              <a:chOff x="8372" y="8807"/>
              <a:chExt cx="76" cy="234"/>
            </a:xfrm>
          </p:grpSpPr>
          <p:sp>
            <p:nvSpPr>
              <p:cNvPr id="252" name="Freeform 261"/>
              <p:cNvSpPr>
                <a:spLocks/>
              </p:cNvSpPr>
              <p:nvPr/>
            </p:nvSpPr>
            <p:spPr bwMode="auto">
              <a:xfrm>
                <a:off x="8394" y="8807"/>
                <a:ext cx="38" cy="21"/>
              </a:xfrm>
              <a:custGeom>
                <a:avLst/>
                <a:gdLst>
                  <a:gd name="T0" fmla="*/ 0 w 77"/>
                  <a:gd name="T1" fmla="*/ 42 h 42"/>
                  <a:gd name="T2" fmla="*/ 16 w 77"/>
                  <a:gd name="T3" fmla="*/ 36 h 42"/>
                  <a:gd name="T4" fmla="*/ 33 w 77"/>
                  <a:gd name="T5" fmla="*/ 31 h 42"/>
                  <a:gd name="T6" fmla="*/ 49 w 77"/>
                  <a:gd name="T7" fmla="*/ 21 h 42"/>
                  <a:gd name="T8" fmla="*/ 63 w 77"/>
                  <a:gd name="T9" fmla="*/ 12 h 42"/>
                  <a:gd name="T10" fmla="*/ 77 w 77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42">
                    <a:moveTo>
                      <a:pt x="0" y="42"/>
                    </a:moveTo>
                    <a:lnTo>
                      <a:pt x="16" y="36"/>
                    </a:lnTo>
                    <a:lnTo>
                      <a:pt x="33" y="31"/>
                    </a:lnTo>
                    <a:lnTo>
                      <a:pt x="49" y="21"/>
                    </a:lnTo>
                    <a:lnTo>
                      <a:pt x="63" y="12"/>
                    </a:lnTo>
                    <a:lnTo>
                      <a:pt x="7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53" name="Freeform 262"/>
              <p:cNvSpPr>
                <a:spLocks/>
              </p:cNvSpPr>
              <p:nvPr/>
            </p:nvSpPr>
            <p:spPr bwMode="auto">
              <a:xfrm>
                <a:off x="8372" y="8997"/>
                <a:ext cx="21" cy="42"/>
              </a:xfrm>
              <a:custGeom>
                <a:avLst/>
                <a:gdLst>
                  <a:gd name="T0" fmla="*/ 44 w 44"/>
                  <a:gd name="T1" fmla="*/ 0 h 84"/>
                  <a:gd name="T2" fmla="*/ 33 w 44"/>
                  <a:gd name="T3" fmla="*/ 2 h 84"/>
                  <a:gd name="T4" fmla="*/ 22 w 44"/>
                  <a:gd name="T5" fmla="*/ 9 h 84"/>
                  <a:gd name="T6" fmla="*/ 12 w 44"/>
                  <a:gd name="T7" fmla="*/ 17 h 84"/>
                  <a:gd name="T8" fmla="*/ 5 w 44"/>
                  <a:gd name="T9" fmla="*/ 27 h 84"/>
                  <a:gd name="T10" fmla="*/ 1 w 44"/>
                  <a:gd name="T11" fmla="*/ 38 h 84"/>
                  <a:gd name="T12" fmla="*/ 0 w 44"/>
                  <a:gd name="T13" fmla="*/ 50 h 84"/>
                  <a:gd name="T14" fmla="*/ 1 w 44"/>
                  <a:gd name="T15" fmla="*/ 62 h 84"/>
                  <a:gd name="T16" fmla="*/ 5 w 44"/>
                  <a:gd name="T17" fmla="*/ 75 h 84"/>
                  <a:gd name="T18" fmla="*/ 12 w 44"/>
                  <a:gd name="T1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84">
                    <a:moveTo>
                      <a:pt x="44" y="0"/>
                    </a:moveTo>
                    <a:lnTo>
                      <a:pt x="33" y="2"/>
                    </a:lnTo>
                    <a:lnTo>
                      <a:pt x="22" y="9"/>
                    </a:lnTo>
                    <a:lnTo>
                      <a:pt x="12" y="17"/>
                    </a:lnTo>
                    <a:lnTo>
                      <a:pt x="5" y="27"/>
                    </a:lnTo>
                    <a:lnTo>
                      <a:pt x="1" y="38"/>
                    </a:lnTo>
                    <a:lnTo>
                      <a:pt x="0" y="50"/>
                    </a:lnTo>
                    <a:lnTo>
                      <a:pt x="1" y="62"/>
                    </a:lnTo>
                    <a:lnTo>
                      <a:pt x="5" y="75"/>
                    </a:lnTo>
                    <a:lnTo>
                      <a:pt x="12" y="84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54" name="Freeform 263"/>
              <p:cNvSpPr>
                <a:spLocks/>
              </p:cNvSpPr>
              <p:nvPr/>
            </p:nvSpPr>
            <p:spPr bwMode="auto">
              <a:xfrm>
                <a:off x="8376" y="8828"/>
                <a:ext cx="18" cy="42"/>
              </a:xfrm>
              <a:custGeom>
                <a:avLst/>
                <a:gdLst>
                  <a:gd name="T0" fmla="*/ 36 w 37"/>
                  <a:gd name="T1" fmla="*/ 0 h 84"/>
                  <a:gd name="T2" fmla="*/ 26 w 37"/>
                  <a:gd name="T3" fmla="*/ 3 h 84"/>
                  <a:gd name="T4" fmla="*/ 17 w 37"/>
                  <a:gd name="T5" fmla="*/ 8 h 84"/>
                  <a:gd name="T6" fmla="*/ 8 w 37"/>
                  <a:gd name="T7" fmla="*/ 16 h 84"/>
                  <a:gd name="T8" fmla="*/ 3 w 37"/>
                  <a:gd name="T9" fmla="*/ 26 h 84"/>
                  <a:gd name="T10" fmla="*/ 0 w 37"/>
                  <a:gd name="T11" fmla="*/ 37 h 84"/>
                  <a:gd name="T12" fmla="*/ 0 w 37"/>
                  <a:gd name="T13" fmla="*/ 48 h 84"/>
                  <a:gd name="T14" fmla="*/ 3 w 37"/>
                  <a:gd name="T15" fmla="*/ 58 h 84"/>
                  <a:gd name="T16" fmla="*/ 8 w 37"/>
                  <a:gd name="T17" fmla="*/ 68 h 84"/>
                  <a:gd name="T18" fmla="*/ 17 w 37"/>
                  <a:gd name="T19" fmla="*/ 76 h 84"/>
                  <a:gd name="T20" fmla="*/ 26 w 37"/>
                  <a:gd name="T21" fmla="*/ 82 h 84"/>
                  <a:gd name="T22" fmla="*/ 37 w 37"/>
                  <a:gd name="T2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84">
                    <a:moveTo>
                      <a:pt x="36" y="0"/>
                    </a:moveTo>
                    <a:lnTo>
                      <a:pt x="26" y="3"/>
                    </a:lnTo>
                    <a:lnTo>
                      <a:pt x="17" y="8"/>
                    </a:lnTo>
                    <a:lnTo>
                      <a:pt x="8" y="16"/>
                    </a:lnTo>
                    <a:lnTo>
                      <a:pt x="3" y="26"/>
                    </a:lnTo>
                    <a:lnTo>
                      <a:pt x="0" y="37"/>
                    </a:lnTo>
                    <a:lnTo>
                      <a:pt x="0" y="48"/>
                    </a:lnTo>
                    <a:lnTo>
                      <a:pt x="3" y="58"/>
                    </a:lnTo>
                    <a:lnTo>
                      <a:pt x="8" y="68"/>
                    </a:lnTo>
                    <a:lnTo>
                      <a:pt x="17" y="76"/>
                    </a:lnTo>
                    <a:lnTo>
                      <a:pt x="26" y="82"/>
                    </a:lnTo>
                    <a:lnTo>
                      <a:pt x="37" y="84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55" name="Freeform 264"/>
              <p:cNvSpPr>
                <a:spLocks/>
              </p:cNvSpPr>
              <p:nvPr/>
            </p:nvSpPr>
            <p:spPr bwMode="auto">
              <a:xfrm>
                <a:off x="8393" y="8870"/>
                <a:ext cx="55" cy="127"/>
              </a:xfrm>
              <a:custGeom>
                <a:avLst/>
                <a:gdLst>
                  <a:gd name="T0" fmla="*/ 0 w 109"/>
                  <a:gd name="T1" fmla="*/ 254 h 254"/>
                  <a:gd name="T2" fmla="*/ 19 w 109"/>
                  <a:gd name="T3" fmla="*/ 250 h 254"/>
                  <a:gd name="T4" fmla="*/ 37 w 109"/>
                  <a:gd name="T5" fmla="*/ 243 h 254"/>
                  <a:gd name="T6" fmla="*/ 53 w 109"/>
                  <a:gd name="T7" fmla="*/ 233 h 254"/>
                  <a:gd name="T8" fmla="*/ 68 w 109"/>
                  <a:gd name="T9" fmla="*/ 221 h 254"/>
                  <a:gd name="T10" fmla="*/ 82 w 109"/>
                  <a:gd name="T11" fmla="*/ 207 h 254"/>
                  <a:gd name="T12" fmla="*/ 91 w 109"/>
                  <a:gd name="T13" fmla="*/ 191 h 254"/>
                  <a:gd name="T14" fmla="*/ 99 w 109"/>
                  <a:gd name="T15" fmla="*/ 173 h 254"/>
                  <a:gd name="T16" fmla="*/ 106 w 109"/>
                  <a:gd name="T17" fmla="*/ 156 h 254"/>
                  <a:gd name="T18" fmla="*/ 109 w 109"/>
                  <a:gd name="T19" fmla="*/ 137 h 254"/>
                  <a:gd name="T20" fmla="*/ 109 w 109"/>
                  <a:gd name="T21" fmla="*/ 117 h 254"/>
                  <a:gd name="T22" fmla="*/ 106 w 109"/>
                  <a:gd name="T23" fmla="*/ 98 h 254"/>
                  <a:gd name="T24" fmla="*/ 99 w 109"/>
                  <a:gd name="T25" fmla="*/ 81 h 254"/>
                  <a:gd name="T26" fmla="*/ 91 w 109"/>
                  <a:gd name="T27" fmla="*/ 63 h 254"/>
                  <a:gd name="T28" fmla="*/ 80 w 109"/>
                  <a:gd name="T29" fmla="*/ 48 h 254"/>
                  <a:gd name="T30" fmla="*/ 68 w 109"/>
                  <a:gd name="T31" fmla="*/ 33 h 254"/>
                  <a:gd name="T32" fmla="*/ 53 w 109"/>
                  <a:gd name="T33" fmla="*/ 22 h 254"/>
                  <a:gd name="T34" fmla="*/ 37 w 109"/>
                  <a:gd name="T35" fmla="*/ 13 h 254"/>
                  <a:gd name="T36" fmla="*/ 19 w 109"/>
                  <a:gd name="T37" fmla="*/ 6 h 254"/>
                  <a:gd name="T38" fmla="*/ 0 w 109"/>
                  <a:gd name="T3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9" h="254">
                    <a:moveTo>
                      <a:pt x="0" y="254"/>
                    </a:moveTo>
                    <a:lnTo>
                      <a:pt x="19" y="250"/>
                    </a:lnTo>
                    <a:lnTo>
                      <a:pt x="37" y="243"/>
                    </a:lnTo>
                    <a:lnTo>
                      <a:pt x="53" y="233"/>
                    </a:lnTo>
                    <a:lnTo>
                      <a:pt x="68" y="221"/>
                    </a:lnTo>
                    <a:lnTo>
                      <a:pt x="82" y="207"/>
                    </a:lnTo>
                    <a:lnTo>
                      <a:pt x="91" y="191"/>
                    </a:lnTo>
                    <a:lnTo>
                      <a:pt x="99" y="173"/>
                    </a:lnTo>
                    <a:lnTo>
                      <a:pt x="106" y="156"/>
                    </a:lnTo>
                    <a:lnTo>
                      <a:pt x="109" y="137"/>
                    </a:lnTo>
                    <a:lnTo>
                      <a:pt x="109" y="117"/>
                    </a:lnTo>
                    <a:lnTo>
                      <a:pt x="106" y="98"/>
                    </a:lnTo>
                    <a:lnTo>
                      <a:pt x="99" y="81"/>
                    </a:lnTo>
                    <a:lnTo>
                      <a:pt x="91" y="63"/>
                    </a:lnTo>
                    <a:lnTo>
                      <a:pt x="80" y="48"/>
                    </a:lnTo>
                    <a:lnTo>
                      <a:pt x="68" y="33"/>
                    </a:lnTo>
                    <a:lnTo>
                      <a:pt x="53" y="22"/>
                    </a:lnTo>
                    <a:lnTo>
                      <a:pt x="37" y="13"/>
                    </a:lnTo>
                    <a:lnTo>
                      <a:pt x="19" y="6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256" name="Line 265"/>
              <p:cNvCxnSpPr/>
              <p:nvPr/>
            </p:nvCxnSpPr>
            <p:spPr bwMode="auto">
              <a:xfrm flipH="1">
                <a:off x="8378" y="9040"/>
                <a:ext cx="3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6" name="Group 266"/>
            <p:cNvGrpSpPr>
              <a:grpSpLocks/>
            </p:cNvGrpSpPr>
            <p:nvPr/>
          </p:nvGrpSpPr>
          <p:grpSpPr bwMode="auto">
            <a:xfrm>
              <a:off x="8277" y="8807"/>
              <a:ext cx="120" cy="234"/>
              <a:chOff x="8285" y="8807"/>
              <a:chExt cx="120" cy="234"/>
            </a:xfrm>
          </p:grpSpPr>
          <p:sp>
            <p:nvSpPr>
              <p:cNvPr id="248" name="Freeform 267"/>
              <p:cNvSpPr>
                <a:spLocks/>
              </p:cNvSpPr>
              <p:nvPr/>
            </p:nvSpPr>
            <p:spPr bwMode="auto">
              <a:xfrm>
                <a:off x="8329" y="8955"/>
                <a:ext cx="58" cy="84"/>
              </a:xfrm>
              <a:custGeom>
                <a:avLst/>
                <a:gdLst>
                  <a:gd name="T0" fmla="*/ 116 w 116"/>
                  <a:gd name="T1" fmla="*/ 0 h 167"/>
                  <a:gd name="T2" fmla="*/ 97 w 116"/>
                  <a:gd name="T3" fmla="*/ 4 h 167"/>
                  <a:gd name="T4" fmla="*/ 80 w 116"/>
                  <a:gd name="T5" fmla="*/ 10 h 167"/>
                  <a:gd name="T6" fmla="*/ 63 w 116"/>
                  <a:gd name="T7" fmla="*/ 19 h 167"/>
                  <a:gd name="T8" fmla="*/ 48 w 116"/>
                  <a:gd name="T9" fmla="*/ 31 h 167"/>
                  <a:gd name="T10" fmla="*/ 34 w 116"/>
                  <a:gd name="T11" fmla="*/ 45 h 167"/>
                  <a:gd name="T12" fmla="*/ 24 w 116"/>
                  <a:gd name="T13" fmla="*/ 59 h 167"/>
                  <a:gd name="T14" fmla="*/ 14 w 116"/>
                  <a:gd name="T15" fmla="*/ 76 h 167"/>
                  <a:gd name="T16" fmla="*/ 7 w 116"/>
                  <a:gd name="T17" fmla="*/ 92 h 167"/>
                  <a:gd name="T18" fmla="*/ 2 w 116"/>
                  <a:gd name="T19" fmla="*/ 111 h 167"/>
                  <a:gd name="T20" fmla="*/ 0 w 116"/>
                  <a:gd name="T21" fmla="*/ 130 h 167"/>
                  <a:gd name="T22" fmla="*/ 2 w 116"/>
                  <a:gd name="T23" fmla="*/ 149 h 167"/>
                  <a:gd name="T24" fmla="*/ 4 w 116"/>
                  <a:gd name="T25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167">
                    <a:moveTo>
                      <a:pt x="116" y="0"/>
                    </a:moveTo>
                    <a:lnTo>
                      <a:pt x="97" y="4"/>
                    </a:lnTo>
                    <a:lnTo>
                      <a:pt x="80" y="10"/>
                    </a:lnTo>
                    <a:lnTo>
                      <a:pt x="63" y="19"/>
                    </a:lnTo>
                    <a:lnTo>
                      <a:pt x="48" y="31"/>
                    </a:lnTo>
                    <a:lnTo>
                      <a:pt x="34" y="45"/>
                    </a:lnTo>
                    <a:lnTo>
                      <a:pt x="24" y="59"/>
                    </a:lnTo>
                    <a:lnTo>
                      <a:pt x="14" y="76"/>
                    </a:lnTo>
                    <a:lnTo>
                      <a:pt x="7" y="92"/>
                    </a:lnTo>
                    <a:lnTo>
                      <a:pt x="2" y="111"/>
                    </a:lnTo>
                    <a:lnTo>
                      <a:pt x="0" y="130"/>
                    </a:lnTo>
                    <a:lnTo>
                      <a:pt x="2" y="149"/>
                    </a:lnTo>
                    <a:lnTo>
                      <a:pt x="4" y="16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49" name="Freeform 268"/>
              <p:cNvSpPr>
                <a:spLocks/>
              </p:cNvSpPr>
              <p:nvPr/>
            </p:nvSpPr>
            <p:spPr bwMode="auto">
              <a:xfrm>
                <a:off x="8387" y="8912"/>
                <a:ext cx="18" cy="43"/>
              </a:xfrm>
              <a:custGeom>
                <a:avLst/>
                <a:gdLst>
                  <a:gd name="T0" fmla="*/ 0 w 36"/>
                  <a:gd name="T1" fmla="*/ 86 h 86"/>
                  <a:gd name="T2" fmla="*/ 11 w 36"/>
                  <a:gd name="T3" fmla="*/ 81 h 86"/>
                  <a:gd name="T4" fmla="*/ 21 w 36"/>
                  <a:gd name="T5" fmla="*/ 76 h 86"/>
                  <a:gd name="T6" fmla="*/ 28 w 36"/>
                  <a:gd name="T7" fmla="*/ 68 h 86"/>
                  <a:gd name="T8" fmla="*/ 33 w 36"/>
                  <a:gd name="T9" fmla="*/ 58 h 86"/>
                  <a:gd name="T10" fmla="*/ 36 w 36"/>
                  <a:gd name="T11" fmla="*/ 47 h 86"/>
                  <a:gd name="T12" fmla="*/ 36 w 36"/>
                  <a:gd name="T13" fmla="*/ 37 h 86"/>
                  <a:gd name="T14" fmla="*/ 33 w 36"/>
                  <a:gd name="T15" fmla="*/ 26 h 86"/>
                  <a:gd name="T16" fmla="*/ 28 w 36"/>
                  <a:gd name="T17" fmla="*/ 16 h 86"/>
                  <a:gd name="T18" fmla="*/ 21 w 36"/>
                  <a:gd name="T19" fmla="*/ 8 h 86"/>
                  <a:gd name="T20" fmla="*/ 11 w 36"/>
                  <a:gd name="T21" fmla="*/ 2 h 86"/>
                  <a:gd name="T22" fmla="*/ 0 w 36"/>
                  <a:gd name="T2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86">
                    <a:moveTo>
                      <a:pt x="0" y="86"/>
                    </a:moveTo>
                    <a:lnTo>
                      <a:pt x="11" y="81"/>
                    </a:lnTo>
                    <a:lnTo>
                      <a:pt x="21" y="76"/>
                    </a:lnTo>
                    <a:lnTo>
                      <a:pt x="28" y="68"/>
                    </a:lnTo>
                    <a:lnTo>
                      <a:pt x="33" y="58"/>
                    </a:lnTo>
                    <a:lnTo>
                      <a:pt x="36" y="47"/>
                    </a:lnTo>
                    <a:lnTo>
                      <a:pt x="36" y="37"/>
                    </a:lnTo>
                    <a:lnTo>
                      <a:pt x="33" y="26"/>
                    </a:lnTo>
                    <a:lnTo>
                      <a:pt x="28" y="16"/>
                    </a:lnTo>
                    <a:lnTo>
                      <a:pt x="21" y="8"/>
                    </a:lnTo>
                    <a:lnTo>
                      <a:pt x="11" y="2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50" name="Freeform 269"/>
              <p:cNvSpPr>
                <a:spLocks/>
              </p:cNvSpPr>
              <p:nvPr/>
            </p:nvSpPr>
            <p:spPr bwMode="auto">
              <a:xfrm>
                <a:off x="8333" y="8807"/>
                <a:ext cx="54" cy="105"/>
              </a:xfrm>
              <a:custGeom>
                <a:avLst/>
                <a:gdLst>
                  <a:gd name="T0" fmla="*/ 31 w 107"/>
                  <a:gd name="T1" fmla="*/ 0 h 211"/>
                  <a:gd name="T2" fmla="*/ 20 w 107"/>
                  <a:gd name="T3" fmla="*/ 15 h 211"/>
                  <a:gd name="T4" fmla="*/ 10 w 107"/>
                  <a:gd name="T5" fmla="*/ 30 h 211"/>
                  <a:gd name="T6" fmla="*/ 5 w 107"/>
                  <a:gd name="T7" fmla="*/ 47 h 211"/>
                  <a:gd name="T8" fmla="*/ 1 w 107"/>
                  <a:gd name="T9" fmla="*/ 65 h 211"/>
                  <a:gd name="T10" fmla="*/ 0 w 107"/>
                  <a:gd name="T11" fmla="*/ 83 h 211"/>
                  <a:gd name="T12" fmla="*/ 0 w 107"/>
                  <a:gd name="T13" fmla="*/ 102 h 211"/>
                  <a:gd name="T14" fmla="*/ 4 w 107"/>
                  <a:gd name="T15" fmla="*/ 120 h 211"/>
                  <a:gd name="T16" fmla="*/ 10 w 107"/>
                  <a:gd name="T17" fmla="*/ 136 h 211"/>
                  <a:gd name="T18" fmla="*/ 19 w 107"/>
                  <a:gd name="T19" fmla="*/ 152 h 211"/>
                  <a:gd name="T20" fmla="*/ 30 w 107"/>
                  <a:gd name="T21" fmla="*/ 167 h 211"/>
                  <a:gd name="T22" fmla="*/ 42 w 107"/>
                  <a:gd name="T23" fmla="*/ 179 h 211"/>
                  <a:gd name="T24" fmla="*/ 57 w 107"/>
                  <a:gd name="T25" fmla="*/ 190 h 211"/>
                  <a:gd name="T26" fmla="*/ 72 w 107"/>
                  <a:gd name="T27" fmla="*/ 200 h 211"/>
                  <a:gd name="T28" fmla="*/ 90 w 107"/>
                  <a:gd name="T29" fmla="*/ 207 h 211"/>
                  <a:gd name="T30" fmla="*/ 107 w 107"/>
                  <a:gd name="T31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11">
                    <a:moveTo>
                      <a:pt x="31" y="0"/>
                    </a:moveTo>
                    <a:lnTo>
                      <a:pt x="20" y="15"/>
                    </a:lnTo>
                    <a:lnTo>
                      <a:pt x="10" y="30"/>
                    </a:lnTo>
                    <a:lnTo>
                      <a:pt x="5" y="47"/>
                    </a:lnTo>
                    <a:lnTo>
                      <a:pt x="1" y="65"/>
                    </a:lnTo>
                    <a:lnTo>
                      <a:pt x="0" y="83"/>
                    </a:lnTo>
                    <a:lnTo>
                      <a:pt x="0" y="102"/>
                    </a:lnTo>
                    <a:lnTo>
                      <a:pt x="4" y="120"/>
                    </a:lnTo>
                    <a:lnTo>
                      <a:pt x="10" y="136"/>
                    </a:lnTo>
                    <a:lnTo>
                      <a:pt x="19" y="152"/>
                    </a:lnTo>
                    <a:lnTo>
                      <a:pt x="30" y="167"/>
                    </a:lnTo>
                    <a:lnTo>
                      <a:pt x="42" y="179"/>
                    </a:lnTo>
                    <a:lnTo>
                      <a:pt x="57" y="190"/>
                    </a:lnTo>
                    <a:lnTo>
                      <a:pt x="72" y="200"/>
                    </a:lnTo>
                    <a:lnTo>
                      <a:pt x="90" y="207"/>
                    </a:lnTo>
                    <a:lnTo>
                      <a:pt x="107" y="21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251" name="Line 270"/>
              <p:cNvCxnSpPr/>
              <p:nvPr/>
            </p:nvCxnSpPr>
            <p:spPr bwMode="auto">
              <a:xfrm flipH="1">
                <a:off x="8285" y="9040"/>
                <a:ext cx="46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7" name="Oval 271"/>
            <p:cNvSpPr>
              <a:spLocks noChangeArrowheads="1"/>
            </p:cNvSpPr>
            <p:nvPr/>
          </p:nvSpPr>
          <p:spPr bwMode="auto">
            <a:xfrm>
              <a:off x="7933" y="11309"/>
              <a:ext cx="68" cy="6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cxnSp>
          <p:nvCxnSpPr>
            <p:cNvPr id="58" name="Line 272"/>
            <p:cNvCxnSpPr/>
            <p:nvPr/>
          </p:nvCxnSpPr>
          <p:spPr bwMode="auto">
            <a:xfrm>
              <a:off x="7999" y="11351"/>
              <a:ext cx="86" cy="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Line 273"/>
            <p:cNvCxnSpPr/>
            <p:nvPr/>
          </p:nvCxnSpPr>
          <p:spPr bwMode="auto">
            <a:xfrm>
              <a:off x="7976" y="11375"/>
              <a:ext cx="23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Line 274"/>
            <p:cNvCxnSpPr/>
            <p:nvPr/>
          </p:nvCxnSpPr>
          <p:spPr bwMode="auto">
            <a:xfrm flipV="1">
              <a:off x="7937" y="11313"/>
              <a:ext cx="210" cy="20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Line 275"/>
            <p:cNvCxnSpPr/>
            <p:nvPr/>
          </p:nvCxnSpPr>
          <p:spPr bwMode="auto">
            <a:xfrm flipV="1">
              <a:off x="8058" y="11401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Line 276"/>
            <p:cNvCxnSpPr/>
            <p:nvPr/>
          </p:nvCxnSpPr>
          <p:spPr bwMode="auto">
            <a:xfrm flipV="1">
              <a:off x="8016" y="11443"/>
              <a:ext cx="1" cy="1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Line 277"/>
            <p:cNvCxnSpPr/>
            <p:nvPr/>
          </p:nvCxnSpPr>
          <p:spPr bwMode="auto">
            <a:xfrm flipV="1">
              <a:off x="7973" y="11485"/>
              <a:ext cx="1" cy="7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Line 278"/>
            <p:cNvCxnSpPr/>
            <p:nvPr/>
          </p:nvCxnSpPr>
          <p:spPr bwMode="auto">
            <a:xfrm flipV="1">
              <a:off x="8102" y="11356"/>
              <a:ext cx="0" cy="12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Line 279"/>
            <p:cNvCxnSpPr/>
            <p:nvPr/>
          </p:nvCxnSpPr>
          <p:spPr bwMode="auto">
            <a:xfrm flipV="1">
              <a:off x="8144" y="11313"/>
              <a:ext cx="1" cy="1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Line 280"/>
            <p:cNvCxnSpPr/>
            <p:nvPr/>
          </p:nvCxnSpPr>
          <p:spPr bwMode="auto">
            <a:xfrm flipV="1">
              <a:off x="8186" y="11348"/>
              <a:ext cx="1" cy="4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Oval 281"/>
            <p:cNvSpPr>
              <a:spLocks noChangeArrowheads="1"/>
            </p:cNvSpPr>
            <p:nvPr/>
          </p:nvSpPr>
          <p:spPr bwMode="auto">
            <a:xfrm>
              <a:off x="7720" y="9599"/>
              <a:ext cx="127" cy="126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68" name="Freeform 282"/>
            <p:cNvSpPr>
              <a:spLocks/>
            </p:cNvSpPr>
            <p:nvPr/>
          </p:nvSpPr>
          <p:spPr bwMode="auto">
            <a:xfrm>
              <a:off x="7890" y="11267"/>
              <a:ext cx="68" cy="84"/>
            </a:xfrm>
            <a:custGeom>
              <a:avLst/>
              <a:gdLst>
                <a:gd name="T0" fmla="*/ 137 w 137"/>
                <a:gd name="T1" fmla="*/ 0 h 168"/>
                <a:gd name="T2" fmla="*/ 118 w 137"/>
                <a:gd name="T3" fmla="*/ 3 h 168"/>
                <a:gd name="T4" fmla="*/ 99 w 137"/>
                <a:gd name="T5" fmla="*/ 8 h 168"/>
                <a:gd name="T6" fmla="*/ 80 w 137"/>
                <a:gd name="T7" fmla="*/ 18 h 168"/>
                <a:gd name="T8" fmla="*/ 63 w 137"/>
                <a:gd name="T9" fmla="*/ 27 h 168"/>
                <a:gd name="T10" fmla="*/ 48 w 137"/>
                <a:gd name="T11" fmla="*/ 41 h 168"/>
                <a:gd name="T12" fmla="*/ 35 w 137"/>
                <a:gd name="T13" fmla="*/ 56 h 168"/>
                <a:gd name="T14" fmla="*/ 24 w 137"/>
                <a:gd name="T15" fmla="*/ 71 h 168"/>
                <a:gd name="T16" fmla="*/ 14 w 137"/>
                <a:gd name="T17" fmla="*/ 89 h 168"/>
                <a:gd name="T18" fmla="*/ 7 w 137"/>
                <a:gd name="T19" fmla="*/ 108 h 168"/>
                <a:gd name="T20" fmla="*/ 3 w 137"/>
                <a:gd name="T21" fmla="*/ 128 h 168"/>
                <a:gd name="T22" fmla="*/ 0 w 137"/>
                <a:gd name="T23" fmla="*/ 147 h 168"/>
                <a:gd name="T24" fmla="*/ 2 w 137"/>
                <a:gd name="T25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168">
                  <a:moveTo>
                    <a:pt x="137" y="0"/>
                  </a:moveTo>
                  <a:lnTo>
                    <a:pt x="118" y="3"/>
                  </a:lnTo>
                  <a:lnTo>
                    <a:pt x="99" y="8"/>
                  </a:lnTo>
                  <a:lnTo>
                    <a:pt x="80" y="18"/>
                  </a:lnTo>
                  <a:lnTo>
                    <a:pt x="63" y="27"/>
                  </a:lnTo>
                  <a:lnTo>
                    <a:pt x="48" y="41"/>
                  </a:lnTo>
                  <a:lnTo>
                    <a:pt x="35" y="56"/>
                  </a:lnTo>
                  <a:lnTo>
                    <a:pt x="24" y="71"/>
                  </a:lnTo>
                  <a:lnTo>
                    <a:pt x="14" y="89"/>
                  </a:lnTo>
                  <a:lnTo>
                    <a:pt x="7" y="108"/>
                  </a:lnTo>
                  <a:lnTo>
                    <a:pt x="3" y="128"/>
                  </a:lnTo>
                  <a:lnTo>
                    <a:pt x="0" y="147"/>
                  </a:lnTo>
                  <a:lnTo>
                    <a:pt x="2" y="168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69" name="Oval 283"/>
            <p:cNvSpPr>
              <a:spLocks noChangeArrowheads="1"/>
            </p:cNvSpPr>
            <p:nvPr/>
          </p:nvSpPr>
          <p:spPr bwMode="auto">
            <a:xfrm>
              <a:off x="7390" y="11233"/>
              <a:ext cx="51" cy="5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70" name="Oval 284"/>
            <p:cNvSpPr>
              <a:spLocks noChangeArrowheads="1"/>
            </p:cNvSpPr>
            <p:nvPr/>
          </p:nvSpPr>
          <p:spPr bwMode="auto">
            <a:xfrm>
              <a:off x="7390" y="11106"/>
              <a:ext cx="51" cy="51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71" name="Oval 285"/>
            <p:cNvSpPr>
              <a:spLocks noChangeArrowheads="1"/>
            </p:cNvSpPr>
            <p:nvPr/>
          </p:nvSpPr>
          <p:spPr bwMode="auto">
            <a:xfrm>
              <a:off x="7390" y="10980"/>
              <a:ext cx="51" cy="5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72" name="Oval 286"/>
            <p:cNvSpPr>
              <a:spLocks noChangeArrowheads="1"/>
            </p:cNvSpPr>
            <p:nvPr/>
          </p:nvSpPr>
          <p:spPr bwMode="auto">
            <a:xfrm>
              <a:off x="7390" y="10852"/>
              <a:ext cx="51" cy="51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73" name="Oval 287"/>
            <p:cNvSpPr>
              <a:spLocks noChangeArrowheads="1"/>
            </p:cNvSpPr>
            <p:nvPr/>
          </p:nvSpPr>
          <p:spPr bwMode="auto">
            <a:xfrm>
              <a:off x="7390" y="10726"/>
              <a:ext cx="51" cy="5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74" name="Oval 288"/>
            <p:cNvSpPr>
              <a:spLocks noChangeArrowheads="1"/>
            </p:cNvSpPr>
            <p:nvPr/>
          </p:nvSpPr>
          <p:spPr bwMode="auto">
            <a:xfrm>
              <a:off x="7390" y="10599"/>
              <a:ext cx="51" cy="5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75" name="Oval 289"/>
            <p:cNvSpPr>
              <a:spLocks noChangeArrowheads="1"/>
            </p:cNvSpPr>
            <p:nvPr/>
          </p:nvSpPr>
          <p:spPr bwMode="auto">
            <a:xfrm>
              <a:off x="7645" y="11296"/>
              <a:ext cx="51" cy="51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76" name="Oval 290"/>
            <p:cNvSpPr>
              <a:spLocks noChangeArrowheads="1"/>
            </p:cNvSpPr>
            <p:nvPr/>
          </p:nvSpPr>
          <p:spPr bwMode="auto">
            <a:xfrm>
              <a:off x="7645" y="11170"/>
              <a:ext cx="51" cy="5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77" name="Oval 291"/>
            <p:cNvSpPr>
              <a:spLocks noChangeArrowheads="1"/>
            </p:cNvSpPr>
            <p:nvPr/>
          </p:nvSpPr>
          <p:spPr bwMode="auto">
            <a:xfrm>
              <a:off x="7645" y="11042"/>
              <a:ext cx="51" cy="51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78" name="Oval 292"/>
            <p:cNvSpPr>
              <a:spLocks noChangeArrowheads="1"/>
            </p:cNvSpPr>
            <p:nvPr/>
          </p:nvSpPr>
          <p:spPr bwMode="auto">
            <a:xfrm>
              <a:off x="7645" y="10916"/>
              <a:ext cx="51" cy="5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79" name="Oval 293"/>
            <p:cNvSpPr>
              <a:spLocks noChangeArrowheads="1"/>
            </p:cNvSpPr>
            <p:nvPr/>
          </p:nvSpPr>
          <p:spPr bwMode="auto">
            <a:xfrm>
              <a:off x="7645" y="10789"/>
              <a:ext cx="51" cy="51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80" name="Oval 294"/>
            <p:cNvSpPr>
              <a:spLocks noChangeArrowheads="1"/>
            </p:cNvSpPr>
            <p:nvPr/>
          </p:nvSpPr>
          <p:spPr bwMode="auto">
            <a:xfrm>
              <a:off x="7645" y="10662"/>
              <a:ext cx="51" cy="51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cxnSp>
          <p:nvCxnSpPr>
            <p:cNvPr id="81" name="Line 295"/>
            <p:cNvCxnSpPr/>
            <p:nvPr/>
          </p:nvCxnSpPr>
          <p:spPr bwMode="auto">
            <a:xfrm>
              <a:off x="7790" y="9725"/>
              <a:ext cx="168" cy="154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Line 296"/>
            <p:cNvCxnSpPr/>
            <p:nvPr/>
          </p:nvCxnSpPr>
          <p:spPr bwMode="auto">
            <a:xfrm flipH="1">
              <a:off x="7366" y="11351"/>
              <a:ext cx="525" cy="5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Line 297"/>
            <p:cNvCxnSpPr/>
            <p:nvPr/>
          </p:nvCxnSpPr>
          <p:spPr bwMode="auto">
            <a:xfrm flipV="1">
              <a:off x="7967" y="10413"/>
              <a:ext cx="42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Line 298"/>
            <p:cNvCxnSpPr/>
            <p:nvPr/>
          </p:nvCxnSpPr>
          <p:spPr bwMode="auto">
            <a:xfrm>
              <a:off x="8009" y="10413"/>
              <a:ext cx="85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Line 299"/>
            <p:cNvCxnSpPr/>
            <p:nvPr/>
          </p:nvCxnSpPr>
          <p:spPr bwMode="auto">
            <a:xfrm flipV="1">
              <a:off x="8094" y="10413"/>
              <a:ext cx="85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6" name="Line 300"/>
            <p:cNvCxnSpPr/>
            <p:nvPr/>
          </p:nvCxnSpPr>
          <p:spPr bwMode="auto">
            <a:xfrm>
              <a:off x="8179" y="10413"/>
              <a:ext cx="85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Line 301"/>
            <p:cNvCxnSpPr/>
            <p:nvPr/>
          </p:nvCxnSpPr>
          <p:spPr bwMode="auto">
            <a:xfrm flipV="1">
              <a:off x="8264" y="10413"/>
              <a:ext cx="84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8" name="Line 302"/>
            <p:cNvCxnSpPr/>
            <p:nvPr/>
          </p:nvCxnSpPr>
          <p:spPr bwMode="auto">
            <a:xfrm>
              <a:off x="8348" y="10413"/>
              <a:ext cx="85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Line 303"/>
            <p:cNvCxnSpPr/>
            <p:nvPr/>
          </p:nvCxnSpPr>
          <p:spPr bwMode="auto">
            <a:xfrm flipV="1">
              <a:off x="8433" y="10413"/>
              <a:ext cx="85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0" name="Line 304"/>
            <p:cNvCxnSpPr/>
            <p:nvPr/>
          </p:nvCxnSpPr>
          <p:spPr bwMode="auto">
            <a:xfrm>
              <a:off x="8518" y="10413"/>
              <a:ext cx="85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Line 305"/>
            <p:cNvCxnSpPr/>
            <p:nvPr/>
          </p:nvCxnSpPr>
          <p:spPr bwMode="auto">
            <a:xfrm flipV="1">
              <a:off x="8603" y="10413"/>
              <a:ext cx="84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Line 306"/>
            <p:cNvCxnSpPr/>
            <p:nvPr/>
          </p:nvCxnSpPr>
          <p:spPr bwMode="auto">
            <a:xfrm>
              <a:off x="8687" y="10413"/>
              <a:ext cx="85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Line 307"/>
            <p:cNvCxnSpPr/>
            <p:nvPr/>
          </p:nvCxnSpPr>
          <p:spPr bwMode="auto">
            <a:xfrm flipV="1">
              <a:off x="8772" y="10498"/>
              <a:ext cx="42" cy="8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Line 308"/>
            <p:cNvCxnSpPr/>
            <p:nvPr/>
          </p:nvCxnSpPr>
          <p:spPr bwMode="auto">
            <a:xfrm>
              <a:off x="8814" y="10498"/>
              <a:ext cx="10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5" name="Line 309"/>
            <p:cNvCxnSpPr/>
            <p:nvPr/>
          </p:nvCxnSpPr>
          <p:spPr bwMode="auto">
            <a:xfrm>
              <a:off x="7874" y="10498"/>
              <a:ext cx="9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Line 310"/>
            <p:cNvCxnSpPr/>
            <p:nvPr/>
          </p:nvCxnSpPr>
          <p:spPr bwMode="auto">
            <a:xfrm>
              <a:off x="7017" y="10599"/>
              <a:ext cx="699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Line 311"/>
            <p:cNvCxnSpPr/>
            <p:nvPr/>
          </p:nvCxnSpPr>
          <p:spPr bwMode="auto">
            <a:xfrm flipH="1" flipV="1">
              <a:off x="7544" y="11389"/>
              <a:ext cx="2" cy="88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8" name="Freeform 312"/>
            <p:cNvSpPr>
              <a:spLocks/>
            </p:cNvSpPr>
            <p:nvPr/>
          </p:nvSpPr>
          <p:spPr bwMode="auto">
            <a:xfrm>
              <a:off x="7553" y="10598"/>
              <a:ext cx="17" cy="18"/>
            </a:xfrm>
            <a:custGeom>
              <a:avLst/>
              <a:gdLst>
                <a:gd name="T0" fmla="*/ 0 w 34"/>
                <a:gd name="T1" fmla="*/ 35 h 35"/>
                <a:gd name="T2" fmla="*/ 12 w 34"/>
                <a:gd name="T3" fmla="*/ 30 h 35"/>
                <a:gd name="T4" fmla="*/ 22 w 34"/>
                <a:gd name="T5" fmla="*/ 22 h 35"/>
                <a:gd name="T6" fmla="*/ 29 w 34"/>
                <a:gd name="T7" fmla="*/ 12 h 35"/>
                <a:gd name="T8" fmla="*/ 34 w 3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0" y="35"/>
                  </a:moveTo>
                  <a:lnTo>
                    <a:pt x="12" y="30"/>
                  </a:lnTo>
                  <a:lnTo>
                    <a:pt x="22" y="22"/>
                  </a:lnTo>
                  <a:lnTo>
                    <a:pt x="29" y="12"/>
                  </a:lnTo>
                  <a:lnTo>
                    <a:pt x="3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99" name="Freeform 313"/>
            <p:cNvSpPr>
              <a:spLocks/>
            </p:cNvSpPr>
            <p:nvPr/>
          </p:nvSpPr>
          <p:spPr bwMode="auto">
            <a:xfrm>
              <a:off x="7390" y="11359"/>
              <a:ext cx="52" cy="45"/>
            </a:xfrm>
            <a:custGeom>
              <a:avLst/>
              <a:gdLst>
                <a:gd name="T0" fmla="*/ 91 w 102"/>
                <a:gd name="T1" fmla="*/ 83 h 90"/>
                <a:gd name="T2" fmla="*/ 97 w 102"/>
                <a:gd name="T3" fmla="*/ 72 h 90"/>
                <a:gd name="T4" fmla="*/ 101 w 102"/>
                <a:gd name="T5" fmla="*/ 61 h 90"/>
                <a:gd name="T6" fmla="*/ 102 w 102"/>
                <a:gd name="T7" fmla="*/ 49 h 90"/>
                <a:gd name="T8" fmla="*/ 100 w 102"/>
                <a:gd name="T9" fmla="*/ 37 h 90"/>
                <a:gd name="T10" fmla="*/ 95 w 102"/>
                <a:gd name="T11" fmla="*/ 26 h 90"/>
                <a:gd name="T12" fmla="*/ 89 w 102"/>
                <a:gd name="T13" fmla="*/ 16 h 90"/>
                <a:gd name="T14" fmla="*/ 79 w 102"/>
                <a:gd name="T15" fmla="*/ 9 h 90"/>
                <a:gd name="T16" fmla="*/ 68 w 102"/>
                <a:gd name="T17" fmla="*/ 4 h 90"/>
                <a:gd name="T18" fmla="*/ 57 w 102"/>
                <a:gd name="T19" fmla="*/ 0 h 90"/>
                <a:gd name="T20" fmla="*/ 45 w 102"/>
                <a:gd name="T21" fmla="*/ 0 h 90"/>
                <a:gd name="T22" fmla="*/ 34 w 102"/>
                <a:gd name="T23" fmla="*/ 3 h 90"/>
                <a:gd name="T24" fmla="*/ 23 w 102"/>
                <a:gd name="T25" fmla="*/ 8 h 90"/>
                <a:gd name="T26" fmla="*/ 14 w 102"/>
                <a:gd name="T27" fmla="*/ 16 h 90"/>
                <a:gd name="T28" fmla="*/ 7 w 102"/>
                <a:gd name="T29" fmla="*/ 26 h 90"/>
                <a:gd name="T30" fmla="*/ 3 w 102"/>
                <a:gd name="T31" fmla="*/ 37 h 90"/>
                <a:gd name="T32" fmla="*/ 0 w 102"/>
                <a:gd name="T33" fmla="*/ 48 h 90"/>
                <a:gd name="T34" fmla="*/ 1 w 102"/>
                <a:gd name="T35" fmla="*/ 60 h 90"/>
                <a:gd name="T36" fmla="*/ 4 w 102"/>
                <a:gd name="T37" fmla="*/ 72 h 90"/>
                <a:gd name="T38" fmla="*/ 11 w 102"/>
                <a:gd name="T39" fmla="*/ 82 h 90"/>
                <a:gd name="T40" fmla="*/ 19 w 102"/>
                <a:gd name="T4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90">
                  <a:moveTo>
                    <a:pt x="91" y="83"/>
                  </a:moveTo>
                  <a:lnTo>
                    <a:pt x="97" y="72"/>
                  </a:lnTo>
                  <a:lnTo>
                    <a:pt x="101" y="61"/>
                  </a:lnTo>
                  <a:lnTo>
                    <a:pt x="102" y="49"/>
                  </a:lnTo>
                  <a:lnTo>
                    <a:pt x="100" y="37"/>
                  </a:lnTo>
                  <a:lnTo>
                    <a:pt x="95" y="26"/>
                  </a:lnTo>
                  <a:lnTo>
                    <a:pt x="89" y="16"/>
                  </a:lnTo>
                  <a:lnTo>
                    <a:pt x="79" y="9"/>
                  </a:lnTo>
                  <a:lnTo>
                    <a:pt x="68" y="4"/>
                  </a:lnTo>
                  <a:lnTo>
                    <a:pt x="57" y="0"/>
                  </a:lnTo>
                  <a:lnTo>
                    <a:pt x="45" y="0"/>
                  </a:lnTo>
                  <a:lnTo>
                    <a:pt x="34" y="3"/>
                  </a:lnTo>
                  <a:lnTo>
                    <a:pt x="23" y="8"/>
                  </a:lnTo>
                  <a:lnTo>
                    <a:pt x="14" y="16"/>
                  </a:lnTo>
                  <a:lnTo>
                    <a:pt x="7" y="26"/>
                  </a:lnTo>
                  <a:lnTo>
                    <a:pt x="3" y="37"/>
                  </a:lnTo>
                  <a:lnTo>
                    <a:pt x="0" y="48"/>
                  </a:lnTo>
                  <a:lnTo>
                    <a:pt x="1" y="60"/>
                  </a:lnTo>
                  <a:lnTo>
                    <a:pt x="4" y="72"/>
                  </a:lnTo>
                  <a:lnTo>
                    <a:pt x="11" y="82"/>
                  </a:lnTo>
                  <a:lnTo>
                    <a:pt x="19" y="9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cxnSp>
          <p:nvCxnSpPr>
            <p:cNvPr id="100" name="Line 314"/>
            <p:cNvCxnSpPr/>
            <p:nvPr/>
          </p:nvCxnSpPr>
          <p:spPr bwMode="auto">
            <a:xfrm flipV="1">
              <a:off x="7410" y="11297"/>
              <a:ext cx="254" cy="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Line 315"/>
            <p:cNvCxnSpPr/>
            <p:nvPr/>
          </p:nvCxnSpPr>
          <p:spPr bwMode="auto">
            <a:xfrm flipV="1">
              <a:off x="7422" y="11219"/>
              <a:ext cx="254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Line 316"/>
            <p:cNvCxnSpPr/>
            <p:nvPr/>
          </p:nvCxnSpPr>
          <p:spPr bwMode="auto">
            <a:xfrm flipV="1">
              <a:off x="7422" y="11093"/>
              <a:ext cx="254" cy="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" name="Line 317"/>
            <p:cNvCxnSpPr/>
            <p:nvPr/>
          </p:nvCxnSpPr>
          <p:spPr bwMode="auto">
            <a:xfrm flipV="1">
              <a:off x="7422" y="10966"/>
              <a:ext cx="254" cy="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" name="Line 318"/>
            <p:cNvCxnSpPr/>
            <p:nvPr/>
          </p:nvCxnSpPr>
          <p:spPr bwMode="auto">
            <a:xfrm flipV="1">
              <a:off x="7422" y="10839"/>
              <a:ext cx="254" cy="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" name="Line 319"/>
            <p:cNvCxnSpPr/>
            <p:nvPr/>
          </p:nvCxnSpPr>
          <p:spPr bwMode="auto">
            <a:xfrm flipV="1">
              <a:off x="7422" y="10712"/>
              <a:ext cx="254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Line 320"/>
            <p:cNvCxnSpPr/>
            <p:nvPr/>
          </p:nvCxnSpPr>
          <p:spPr bwMode="auto">
            <a:xfrm flipV="1">
              <a:off x="7410" y="11170"/>
              <a:ext cx="254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7" name="Line 321"/>
            <p:cNvCxnSpPr/>
            <p:nvPr/>
          </p:nvCxnSpPr>
          <p:spPr bwMode="auto">
            <a:xfrm flipV="1">
              <a:off x="7410" y="11044"/>
              <a:ext cx="254" cy="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8" name="Line 322"/>
            <p:cNvCxnSpPr/>
            <p:nvPr/>
          </p:nvCxnSpPr>
          <p:spPr bwMode="auto">
            <a:xfrm flipV="1">
              <a:off x="7410" y="10916"/>
              <a:ext cx="254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Line 323"/>
            <p:cNvCxnSpPr/>
            <p:nvPr/>
          </p:nvCxnSpPr>
          <p:spPr bwMode="auto">
            <a:xfrm flipV="1">
              <a:off x="7410" y="10790"/>
              <a:ext cx="254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0" name="Line 324"/>
            <p:cNvCxnSpPr/>
            <p:nvPr/>
          </p:nvCxnSpPr>
          <p:spPr bwMode="auto">
            <a:xfrm flipV="1">
              <a:off x="7410" y="10663"/>
              <a:ext cx="254" cy="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Line 325"/>
            <p:cNvCxnSpPr/>
            <p:nvPr/>
          </p:nvCxnSpPr>
          <p:spPr bwMode="auto">
            <a:xfrm flipV="1">
              <a:off x="7422" y="10616"/>
              <a:ext cx="131" cy="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" name="Line 326"/>
            <p:cNvCxnSpPr/>
            <p:nvPr/>
          </p:nvCxnSpPr>
          <p:spPr bwMode="auto">
            <a:xfrm flipV="1">
              <a:off x="7477" y="11346"/>
              <a:ext cx="199" cy="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" name="Freeform 327"/>
            <p:cNvSpPr>
              <a:spLocks/>
            </p:cNvSpPr>
            <p:nvPr/>
          </p:nvSpPr>
          <p:spPr bwMode="auto">
            <a:xfrm>
              <a:off x="7462" y="11399"/>
              <a:ext cx="162" cy="59"/>
            </a:xfrm>
            <a:custGeom>
              <a:avLst/>
              <a:gdLst>
                <a:gd name="T0" fmla="*/ 324 w 324"/>
                <a:gd name="T1" fmla="*/ 118 h 118"/>
                <a:gd name="T2" fmla="*/ 316 w 324"/>
                <a:gd name="T3" fmla="*/ 98 h 118"/>
                <a:gd name="T4" fmla="*/ 306 w 324"/>
                <a:gd name="T5" fmla="*/ 79 h 118"/>
                <a:gd name="T6" fmla="*/ 294 w 324"/>
                <a:gd name="T7" fmla="*/ 63 h 118"/>
                <a:gd name="T8" fmla="*/ 279 w 324"/>
                <a:gd name="T9" fmla="*/ 46 h 118"/>
                <a:gd name="T10" fmla="*/ 262 w 324"/>
                <a:gd name="T11" fmla="*/ 33 h 118"/>
                <a:gd name="T12" fmla="*/ 245 w 324"/>
                <a:gd name="T13" fmla="*/ 20 h 118"/>
                <a:gd name="T14" fmla="*/ 224 w 324"/>
                <a:gd name="T15" fmla="*/ 12 h 118"/>
                <a:gd name="T16" fmla="*/ 204 w 324"/>
                <a:gd name="T17" fmla="*/ 5 h 118"/>
                <a:gd name="T18" fmla="*/ 183 w 324"/>
                <a:gd name="T19" fmla="*/ 1 h 118"/>
                <a:gd name="T20" fmla="*/ 161 w 324"/>
                <a:gd name="T21" fmla="*/ 0 h 118"/>
                <a:gd name="T22" fmla="*/ 141 w 324"/>
                <a:gd name="T23" fmla="*/ 1 h 118"/>
                <a:gd name="T24" fmla="*/ 119 w 324"/>
                <a:gd name="T25" fmla="*/ 5 h 118"/>
                <a:gd name="T26" fmla="*/ 99 w 324"/>
                <a:gd name="T27" fmla="*/ 12 h 118"/>
                <a:gd name="T28" fmla="*/ 79 w 324"/>
                <a:gd name="T29" fmla="*/ 22 h 118"/>
                <a:gd name="T30" fmla="*/ 62 w 324"/>
                <a:gd name="T31" fmla="*/ 33 h 118"/>
                <a:gd name="T32" fmla="*/ 45 w 324"/>
                <a:gd name="T33" fmla="*/ 46 h 118"/>
                <a:gd name="T34" fmla="*/ 30 w 324"/>
                <a:gd name="T35" fmla="*/ 63 h 118"/>
                <a:gd name="T36" fmla="*/ 18 w 324"/>
                <a:gd name="T37" fmla="*/ 80 h 118"/>
                <a:gd name="T38" fmla="*/ 8 w 324"/>
                <a:gd name="T39" fmla="*/ 99 h 118"/>
                <a:gd name="T40" fmla="*/ 0 w 324"/>
                <a:gd name="T41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4" h="118">
                  <a:moveTo>
                    <a:pt x="324" y="118"/>
                  </a:moveTo>
                  <a:lnTo>
                    <a:pt x="316" y="98"/>
                  </a:lnTo>
                  <a:lnTo>
                    <a:pt x="306" y="79"/>
                  </a:lnTo>
                  <a:lnTo>
                    <a:pt x="294" y="63"/>
                  </a:lnTo>
                  <a:lnTo>
                    <a:pt x="279" y="46"/>
                  </a:lnTo>
                  <a:lnTo>
                    <a:pt x="262" y="33"/>
                  </a:lnTo>
                  <a:lnTo>
                    <a:pt x="245" y="20"/>
                  </a:lnTo>
                  <a:lnTo>
                    <a:pt x="224" y="12"/>
                  </a:lnTo>
                  <a:lnTo>
                    <a:pt x="204" y="5"/>
                  </a:lnTo>
                  <a:lnTo>
                    <a:pt x="183" y="1"/>
                  </a:lnTo>
                  <a:lnTo>
                    <a:pt x="161" y="0"/>
                  </a:lnTo>
                  <a:lnTo>
                    <a:pt x="141" y="1"/>
                  </a:lnTo>
                  <a:lnTo>
                    <a:pt x="119" y="5"/>
                  </a:lnTo>
                  <a:lnTo>
                    <a:pt x="99" y="12"/>
                  </a:lnTo>
                  <a:lnTo>
                    <a:pt x="79" y="22"/>
                  </a:lnTo>
                  <a:lnTo>
                    <a:pt x="62" y="33"/>
                  </a:lnTo>
                  <a:lnTo>
                    <a:pt x="45" y="46"/>
                  </a:lnTo>
                  <a:lnTo>
                    <a:pt x="30" y="63"/>
                  </a:lnTo>
                  <a:lnTo>
                    <a:pt x="18" y="80"/>
                  </a:lnTo>
                  <a:lnTo>
                    <a:pt x="8" y="99"/>
                  </a:lnTo>
                  <a:lnTo>
                    <a:pt x="0" y="118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14" name="Freeform 328"/>
            <p:cNvSpPr>
              <a:spLocks/>
            </p:cNvSpPr>
            <p:nvPr/>
          </p:nvSpPr>
          <p:spPr bwMode="auto">
            <a:xfrm>
              <a:off x="7465" y="12212"/>
              <a:ext cx="162" cy="59"/>
            </a:xfrm>
            <a:custGeom>
              <a:avLst/>
              <a:gdLst>
                <a:gd name="T0" fmla="*/ 0 w 324"/>
                <a:gd name="T1" fmla="*/ 0 h 119"/>
                <a:gd name="T2" fmla="*/ 8 w 324"/>
                <a:gd name="T3" fmla="*/ 21 h 119"/>
                <a:gd name="T4" fmla="*/ 18 w 324"/>
                <a:gd name="T5" fmla="*/ 40 h 119"/>
                <a:gd name="T6" fmla="*/ 30 w 324"/>
                <a:gd name="T7" fmla="*/ 58 h 119"/>
                <a:gd name="T8" fmla="*/ 45 w 324"/>
                <a:gd name="T9" fmla="*/ 73 h 119"/>
                <a:gd name="T10" fmla="*/ 62 w 324"/>
                <a:gd name="T11" fmla="*/ 86 h 119"/>
                <a:gd name="T12" fmla="*/ 79 w 324"/>
                <a:gd name="T13" fmla="*/ 98 h 119"/>
                <a:gd name="T14" fmla="*/ 100 w 324"/>
                <a:gd name="T15" fmla="*/ 108 h 119"/>
                <a:gd name="T16" fmla="*/ 120 w 324"/>
                <a:gd name="T17" fmla="*/ 113 h 119"/>
                <a:gd name="T18" fmla="*/ 141 w 324"/>
                <a:gd name="T19" fmla="*/ 117 h 119"/>
                <a:gd name="T20" fmla="*/ 163 w 324"/>
                <a:gd name="T21" fmla="*/ 119 h 119"/>
                <a:gd name="T22" fmla="*/ 183 w 324"/>
                <a:gd name="T23" fmla="*/ 117 h 119"/>
                <a:gd name="T24" fmla="*/ 205 w 324"/>
                <a:gd name="T25" fmla="*/ 113 h 119"/>
                <a:gd name="T26" fmla="*/ 226 w 324"/>
                <a:gd name="T27" fmla="*/ 107 h 119"/>
                <a:gd name="T28" fmla="*/ 245 w 324"/>
                <a:gd name="T29" fmla="*/ 98 h 119"/>
                <a:gd name="T30" fmla="*/ 262 w 324"/>
                <a:gd name="T31" fmla="*/ 86 h 119"/>
                <a:gd name="T32" fmla="*/ 279 w 324"/>
                <a:gd name="T33" fmla="*/ 73 h 119"/>
                <a:gd name="T34" fmla="*/ 294 w 324"/>
                <a:gd name="T35" fmla="*/ 58 h 119"/>
                <a:gd name="T36" fmla="*/ 306 w 324"/>
                <a:gd name="T37" fmla="*/ 40 h 119"/>
                <a:gd name="T38" fmla="*/ 316 w 324"/>
                <a:gd name="T39" fmla="*/ 21 h 119"/>
                <a:gd name="T40" fmla="*/ 324 w 324"/>
                <a:gd name="T4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4" h="119">
                  <a:moveTo>
                    <a:pt x="0" y="0"/>
                  </a:moveTo>
                  <a:lnTo>
                    <a:pt x="8" y="21"/>
                  </a:lnTo>
                  <a:lnTo>
                    <a:pt x="18" y="40"/>
                  </a:lnTo>
                  <a:lnTo>
                    <a:pt x="30" y="58"/>
                  </a:lnTo>
                  <a:lnTo>
                    <a:pt x="45" y="73"/>
                  </a:lnTo>
                  <a:lnTo>
                    <a:pt x="62" y="86"/>
                  </a:lnTo>
                  <a:lnTo>
                    <a:pt x="79" y="98"/>
                  </a:lnTo>
                  <a:lnTo>
                    <a:pt x="100" y="108"/>
                  </a:lnTo>
                  <a:lnTo>
                    <a:pt x="120" y="113"/>
                  </a:lnTo>
                  <a:lnTo>
                    <a:pt x="141" y="117"/>
                  </a:lnTo>
                  <a:lnTo>
                    <a:pt x="163" y="119"/>
                  </a:lnTo>
                  <a:lnTo>
                    <a:pt x="183" y="117"/>
                  </a:lnTo>
                  <a:lnTo>
                    <a:pt x="205" y="113"/>
                  </a:lnTo>
                  <a:lnTo>
                    <a:pt x="226" y="107"/>
                  </a:lnTo>
                  <a:lnTo>
                    <a:pt x="245" y="98"/>
                  </a:lnTo>
                  <a:lnTo>
                    <a:pt x="262" y="86"/>
                  </a:lnTo>
                  <a:lnTo>
                    <a:pt x="279" y="73"/>
                  </a:lnTo>
                  <a:lnTo>
                    <a:pt x="294" y="58"/>
                  </a:lnTo>
                  <a:lnTo>
                    <a:pt x="306" y="40"/>
                  </a:lnTo>
                  <a:lnTo>
                    <a:pt x="316" y="21"/>
                  </a:lnTo>
                  <a:lnTo>
                    <a:pt x="324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15" name="Freeform 329"/>
            <p:cNvSpPr>
              <a:spLocks/>
            </p:cNvSpPr>
            <p:nvPr/>
          </p:nvSpPr>
          <p:spPr bwMode="auto">
            <a:xfrm>
              <a:off x="8594" y="10581"/>
              <a:ext cx="17" cy="9"/>
            </a:xfrm>
            <a:custGeom>
              <a:avLst/>
              <a:gdLst>
                <a:gd name="T0" fmla="*/ 0 w 34"/>
                <a:gd name="T1" fmla="*/ 0 h 17"/>
                <a:gd name="T2" fmla="*/ 2 w 34"/>
                <a:gd name="T3" fmla="*/ 7 h 17"/>
                <a:gd name="T4" fmla="*/ 4 w 34"/>
                <a:gd name="T5" fmla="*/ 12 h 17"/>
                <a:gd name="T6" fmla="*/ 10 w 34"/>
                <a:gd name="T7" fmla="*/ 16 h 17"/>
                <a:gd name="T8" fmla="*/ 17 w 34"/>
                <a:gd name="T9" fmla="*/ 17 h 17"/>
                <a:gd name="T10" fmla="*/ 23 w 34"/>
                <a:gd name="T11" fmla="*/ 16 h 17"/>
                <a:gd name="T12" fmla="*/ 29 w 34"/>
                <a:gd name="T13" fmla="*/ 12 h 17"/>
                <a:gd name="T14" fmla="*/ 33 w 34"/>
                <a:gd name="T15" fmla="*/ 7 h 17"/>
                <a:gd name="T16" fmla="*/ 34 w 34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7">
                  <a:moveTo>
                    <a:pt x="0" y="0"/>
                  </a:moveTo>
                  <a:lnTo>
                    <a:pt x="2" y="7"/>
                  </a:lnTo>
                  <a:lnTo>
                    <a:pt x="4" y="12"/>
                  </a:lnTo>
                  <a:lnTo>
                    <a:pt x="10" y="16"/>
                  </a:lnTo>
                  <a:lnTo>
                    <a:pt x="17" y="17"/>
                  </a:lnTo>
                  <a:lnTo>
                    <a:pt x="23" y="16"/>
                  </a:lnTo>
                  <a:lnTo>
                    <a:pt x="29" y="12"/>
                  </a:lnTo>
                  <a:lnTo>
                    <a:pt x="33" y="7"/>
                  </a:lnTo>
                  <a:lnTo>
                    <a:pt x="3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16" name="Freeform 330"/>
            <p:cNvSpPr>
              <a:spLocks/>
            </p:cNvSpPr>
            <p:nvPr/>
          </p:nvSpPr>
          <p:spPr bwMode="auto">
            <a:xfrm>
              <a:off x="8594" y="10573"/>
              <a:ext cx="17" cy="8"/>
            </a:xfrm>
            <a:custGeom>
              <a:avLst/>
              <a:gdLst>
                <a:gd name="T0" fmla="*/ 34 w 34"/>
                <a:gd name="T1" fmla="*/ 17 h 17"/>
                <a:gd name="T2" fmla="*/ 33 w 34"/>
                <a:gd name="T3" fmla="*/ 11 h 17"/>
                <a:gd name="T4" fmla="*/ 29 w 34"/>
                <a:gd name="T5" fmla="*/ 6 h 17"/>
                <a:gd name="T6" fmla="*/ 23 w 34"/>
                <a:gd name="T7" fmla="*/ 2 h 17"/>
                <a:gd name="T8" fmla="*/ 17 w 34"/>
                <a:gd name="T9" fmla="*/ 0 h 17"/>
                <a:gd name="T10" fmla="*/ 10 w 34"/>
                <a:gd name="T11" fmla="*/ 2 h 17"/>
                <a:gd name="T12" fmla="*/ 4 w 34"/>
                <a:gd name="T13" fmla="*/ 6 h 17"/>
                <a:gd name="T14" fmla="*/ 2 w 34"/>
                <a:gd name="T15" fmla="*/ 11 h 17"/>
                <a:gd name="T16" fmla="*/ 0 w 34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7">
                  <a:moveTo>
                    <a:pt x="34" y="17"/>
                  </a:moveTo>
                  <a:lnTo>
                    <a:pt x="33" y="11"/>
                  </a:lnTo>
                  <a:lnTo>
                    <a:pt x="29" y="6"/>
                  </a:lnTo>
                  <a:lnTo>
                    <a:pt x="23" y="2"/>
                  </a:lnTo>
                  <a:lnTo>
                    <a:pt x="17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2" y="11"/>
                  </a:lnTo>
                  <a:lnTo>
                    <a:pt x="0" y="17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17" name="Freeform 331"/>
            <p:cNvSpPr>
              <a:spLocks/>
            </p:cNvSpPr>
            <p:nvPr/>
          </p:nvSpPr>
          <p:spPr bwMode="auto">
            <a:xfrm>
              <a:off x="7913" y="10921"/>
              <a:ext cx="17" cy="9"/>
            </a:xfrm>
            <a:custGeom>
              <a:avLst/>
              <a:gdLst>
                <a:gd name="T0" fmla="*/ 0 w 35"/>
                <a:gd name="T1" fmla="*/ 0 h 18"/>
                <a:gd name="T2" fmla="*/ 0 w 35"/>
                <a:gd name="T3" fmla="*/ 7 h 18"/>
                <a:gd name="T4" fmla="*/ 5 w 35"/>
                <a:gd name="T5" fmla="*/ 13 h 18"/>
                <a:gd name="T6" fmla="*/ 10 w 35"/>
                <a:gd name="T7" fmla="*/ 17 h 18"/>
                <a:gd name="T8" fmla="*/ 17 w 35"/>
                <a:gd name="T9" fmla="*/ 18 h 18"/>
                <a:gd name="T10" fmla="*/ 24 w 35"/>
                <a:gd name="T11" fmla="*/ 17 h 18"/>
                <a:gd name="T12" fmla="*/ 29 w 35"/>
                <a:gd name="T13" fmla="*/ 13 h 18"/>
                <a:gd name="T14" fmla="*/ 33 w 35"/>
                <a:gd name="T15" fmla="*/ 7 h 18"/>
                <a:gd name="T16" fmla="*/ 35 w 35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8">
                  <a:moveTo>
                    <a:pt x="0" y="0"/>
                  </a:moveTo>
                  <a:lnTo>
                    <a:pt x="0" y="7"/>
                  </a:lnTo>
                  <a:lnTo>
                    <a:pt x="5" y="13"/>
                  </a:lnTo>
                  <a:lnTo>
                    <a:pt x="10" y="17"/>
                  </a:lnTo>
                  <a:lnTo>
                    <a:pt x="17" y="18"/>
                  </a:lnTo>
                  <a:lnTo>
                    <a:pt x="24" y="17"/>
                  </a:lnTo>
                  <a:lnTo>
                    <a:pt x="29" y="13"/>
                  </a:lnTo>
                  <a:lnTo>
                    <a:pt x="33" y="7"/>
                  </a:lnTo>
                  <a:lnTo>
                    <a:pt x="35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18" name="Freeform 332"/>
            <p:cNvSpPr>
              <a:spLocks/>
            </p:cNvSpPr>
            <p:nvPr/>
          </p:nvSpPr>
          <p:spPr bwMode="auto">
            <a:xfrm>
              <a:off x="7913" y="10913"/>
              <a:ext cx="17" cy="8"/>
            </a:xfrm>
            <a:custGeom>
              <a:avLst/>
              <a:gdLst>
                <a:gd name="T0" fmla="*/ 35 w 35"/>
                <a:gd name="T1" fmla="*/ 16 h 16"/>
                <a:gd name="T2" fmla="*/ 32 w 35"/>
                <a:gd name="T3" fmla="*/ 9 h 16"/>
                <a:gd name="T4" fmla="*/ 29 w 35"/>
                <a:gd name="T5" fmla="*/ 4 h 16"/>
                <a:gd name="T6" fmla="*/ 24 w 35"/>
                <a:gd name="T7" fmla="*/ 1 h 16"/>
                <a:gd name="T8" fmla="*/ 17 w 35"/>
                <a:gd name="T9" fmla="*/ 0 h 16"/>
                <a:gd name="T10" fmla="*/ 10 w 35"/>
                <a:gd name="T11" fmla="*/ 1 h 16"/>
                <a:gd name="T12" fmla="*/ 5 w 35"/>
                <a:gd name="T13" fmla="*/ 4 h 16"/>
                <a:gd name="T14" fmla="*/ 2 w 35"/>
                <a:gd name="T15" fmla="*/ 9 h 16"/>
                <a:gd name="T16" fmla="*/ 0 w 35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6">
                  <a:moveTo>
                    <a:pt x="35" y="16"/>
                  </a:moveTo>
                  <a:lnTo>
                    <a:pt x="32" y="9"/>
                  </a:lnTo>
                  <a:lnTo>
                    <a:pt x="29" y="4"/>
                  </a:lnTo>
                  <a:lnTo>
                    <a:pt x="24" y="1"/>
                  </a:lnTo>
                  <a:lnTo>
                    <a:pt x="17" y="0"/>
                  </a:lnTo>
                  <a:lnTo>
                    <a:pt x="10" y="1"/>
                  </a:lnTo>
                  <a:lnTo>
                    <a:pt x="5" y="4"/>
                  </a:lnTo>
                  <a:lnTo>
                    <a:pt x="2" y="9"/>
                  </a:lnTo>
                  <a:lnTo>
                    <a:pt x="0" y="16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19" name="Freeform 333"/>
            <p:cNvSpPr>
              <a:spLocks/>
            </p:cNvSpPr>
            <p:nvPr/>
          </p:nvSpPr>
          <p:spPr bwMode="auto">
            <a:xfrm>
              <a:off x="7344" y="9461"/>
              <a:ext cx="17" cy="9"/>
            </a:xfrm>
            <a:custGeom>
              <a:avLst/>
              <a:gdLst>
                <a:gd name="T0" fmla="*/ 0 w 34"/>
                <a:gd name="T1" fmla="*/ 2 h 18"/>
                <a:gd name="T2" fmla="*/ 0 w 34"/>
                <a:gd name="T3" fmla="*/ 7 h 18"/>
                <a:gd name="T4" fmla="*/ 4 w 34"/>
                <a:gd name="T5" fmla="*/ 14 h 18"/>
                <a:gd name="T6" fmla="*/ 10 w 34"/>
                <a:gd name="T7" fmla="*/ 17 h 18"/>
                <a:gd name="T8" fmla="*/ 16 w 34"/>
                <a:gd name="T9" fmla="*/ 18 h 18"/>
                <a:gd name="T10" fmla="*/ 23 w 34"/>
                <a:gd name="T11" fmla="*/ 17 h 18"/>
                <a:gd name="T12" fmla="*/ 29 w 34"/>
                <a:gd name="T13" fmla="*/ 14 h 18"/>
                <a:gd name="T14" fmla="*/ 33 w 34"/>
                <a:gd name="T15" fmla="*/ 7 h 18"/>
                <a:gd name="T16" fmla="*/ 34 w 34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8">
                  <a:moveTo>
                    <a:pt x="0" y="2"/>
                  </a:moveTo>
                  <a:lnTo>
                    <a:pt x="0" y="7"/>
                  </a:lnTo>
                  <a:lnTo>
                    <a:pt x="4" y="14"/>
                  </a:lnTo>
                  <a:lnTo>
                    <a:pt x="10" y="17"/>
                  </a:lnTo>
                  <a:lnTo>
                    <a:pt x="16" y="18"/>
                  </a:lnTo>
                  <a:lnTo>
                    <a:pt x="23" y="17"/>
                  </a:lnTo>
                  <a:lnTo>
                    <a:pt x="29" y="14"/>
                  </a:lnTo>
                  <a:lnTo>
                    <a:pt x="33" y="7"/>
                  </a:lnTo>
                  <a:lnTo>
                    <a:pt x="34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20" name="Freeform 334"/>
            <p:cNvSpPr>
              <a:spLocks/>
            </p:cNvSpPr>
            <p:nvPr/>
          </p:nvSpPr>
          <p:spPr bwMode="auto">
            <a:xfrm>
              <a:off x="7344" y="9453"/>
              <a:ext cx="17" cy="9"/>
            </a:xfrm>
            <a:custGeom>
              <a:avLst/>
              <a:gdLst>
                <a:gd name="T0" fmla="*/ 34 w 34"/>
                <a:gd name="T1" fmla="*/ 16 h 18"/>
                <a:gd name="T2" fmla="*/ 33 w 34"/>
                <a:gd name="T3" fmla="*/ 11 h 18"/>
                <a:gd name="T4" fmla="*/ 29 w 34"/>
                <a:gd name="T5" fmla="*/ 6 h 18"/>
                <a:gd name="T6" fmla="*/ 23 w 34"/>
                <a:gd name="T7" fmla="*/ 1 h 18"/>
                <a:gd name="T8" fmla="*/ 16 w 34"/>
                <a:gd name="T9" fmla="*/ 0 h 18"/>
                <a:gd name="T10" fmla="*/ 10 w 34"/>
                <a:gd name="T11" fmla="*/ 1 h 18"/>
                <a:gd name="T12" fmla="*/ 4 w 34"/>
                <a:gd name="T13" fmla="*/ 6 h 18"/>
                <a:gd name="T14" fmla="*/ 1 w 34"/>
                <a:gd name="T15" fmla="*/ 11 h 18"/>
                <a:gd name="T16" fmla="*/ 0 w 34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8">
                  <a:moveTo>
                    <a:pt x="34" y="16"/>
                  </a:moveTo>
                  <a:lnTo>
                    <a:pt x="33" y="11"/>
                  </a:lnTo>
                  <a:lnTo>
                    <a:pt x="29" y="6"/>
                  </a:lnTo>
                  <a:lnTo>
                    <a:pt x="23" y="1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4" y="6"/>
                  </a:lnTo>
                  <a:lnTo>
                    <a:pt x="1" y="11"/>
                  </a:lnTo>
                  <a:lnTo>
                    <a:pt x="0" y="18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21" name="Freeform 335"/>
            <p:cNvSpPr>
              <a:spLocks/>
            </p:cNvSpPr>
            <p:nvPr/>
          </p:nvSpPr>
          <p:spPr bwMode="auto">
            <a:xfrm>
              <a:off x="7407" y="11004"/>
              <a:ext cx="18" cy="8"/>
            </a:xfrm>
            <a:custGeom>
              <a:avLst/>
              <a:gdLst>
                <a:gd name="T0" fmla="*/ 0 w 34"/>
                <a:gd name="T1" fmla="*/ 0 h 17"/>
                <a:gd name="T2" fmla="*/ 1 w 34"/>
                <a:gd name="T3" fmla="*/ 7 h 17"/>
                <a:gd name="T4" fmla="*/ 5 w 34"/>
                <a:gd name="T5" fmla="*/ 13 h 17"/>
                <a:gd name="T6" fmla="*/ 11 w 34"/>
                <a:gd name="T7" fmla="*/ 15 h 17"/>
                <a:gd name="T8" fmla="*/ 18 w 34"/>
                <a:gd name="T9" fmla="*/ 17 h 17"/>
                <a:gd name="T10" fmla="*/ 23 w 34"/>
                <a:gd name="T11" fmla="*/ 15 h 17"/>
                <a:gd name="T12" fmla="*/ 29 w 34"/>
                <a:gd name="T13" fmla="*/ 13 h 17"/>
                <a:gd name="T14" fmla="*/ 33 w 34"/>
                <a:gd name="T15" fmla="*/ 7 h 17"/>
                <a:gd name="T16" fmla="*/ 34 w 34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7">
                  <a:moveTo>
                    <a:pt x="0" y="0"/>
                  </a:moveTo>
                  <a:lnTo>
                    <a:pt x="1" y="7"/>
                  </a:lnTo>
                  <a:lnTo>
                    <a:pt x="5" y="13"/>
                  </a:lnTo>
                  <a:lnTo>
                    <a:pt x="11" y="15"/>
                  </a:lnTo>
                  <a:lnTo>
                    <a:pt x="18" y="17"/>
                  </a:lnTo>
                  <a:lnTo>
                    <a:pt x="23" y="15"/>
                  </a:lnTo>
                  <a:lnTo>
                    <a:pt x="29" y="13"/>
                  </a:lnTo>
                  <a:lnTo>
                    <a:pt x="33" y="7"/>
                  </a:lnTo>
                  <a:lnTo>
                    <a:pt x="3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22" name="Freeform 336"/>
            <p:cNvSpPr>
              <a:spLocks/>
            </p:cNvSpPr>
            <p:nvPr/>
          </p:nvSpPr>
          <p:spPr bwMode="auto">
            <a:xfrm>
              <a:off x="7768" y="9673"/>
              <a:ext cx="17" cy="9"/>
            </a:xfrm>
            <a:custGeom>
              <a:avLst/>
              <a:gdLst>
                <a:gd name="T0" fmla="*/ 0 w 34"/>
                <a:gd name="T1" fmla="*/ 0 h 18"/>
                <a:gd name="T2" fmla="*/ 1 w 34"/>
                <a:gd name="T3" fmla="*/ 7 h 18"/>
                <a:gd name="T4" fmla="*/ 4 w 34"/>
                <a:gd name="T5" fmla="*/ 12 h 18"/>
                <a:gd name="T6" fmla="*/ 10 w 34"/>
                <a:gd name="T7" fmla="*/ 16 h 18"/>
                <a:gd name="T8" fmla="*/ 16 w 34"/>
                <a:gd name="T9" fmla="*/ 18 h 18"/>
                <a:gd name="T10" fmla="*/ 23 w 34"/>
                <a:gd name="T11" fmla="*/ 16 h 18"/>
                <a:gd name="T12" fmla="*/ 29 w 34"/>
                <a:gd name="T13" fmla="*/ 12 h 18"/>
                <a:gd name="T14" fmla="*/ 33 w 34"/>
                <a:gd name="T15" fmla="*/ 7 h 18"/>
                <a:gd name="T16" fmla="*/ 34 w 34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8">
                  <a:moveTo>
                    <a:pt x="0" y="0"/>
                  </a:moveTo>
                  <a:lnTo>
                    <a:pt x="1" y="7"/>
                  </a:lnTo>
                  <a:lnTo>
                    <a:pt x="4" y="12"/>
                  </a:lnTo>
                  <a:lnTo>
                    <a:pt x="10" y="16"/>
                  </a:lnTo>
                  <a:lnTo>
                    <a:pt x="16" y="18"/>
                  </a:lnTo>
                  <a:lnTo>
                    <a:pt x="23" y="16"/>
                  </a:lnTo>
                  <a:lnTo>
                    <a:pt x="29" y="12"/>
                  </a:lnTo>
                  <a:lnTo>
                    <a:pt x="33" y="7"/>
                  </a:lnTo>
                  <a:lnTo>
                    <a:pt x="34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23" name="Freeform 337"/>
            <p:cNvSpPr>
              <a:spLocks/>
            </p:cNvSpPr>
            <p:nvPr/>
          </p:nvSpPr>
          <p:spPr bwMode="auto">
            <a:xfrm>
              <a:off x="7768" y="9665"/>
              <a:ext cx="17" cy="8"/>
            </a:xfrm>
            <a:custGeom>
              <a:avLst/>
              <a:gdLst>
                <a:gd name="T0" fmla="*/ 34 w 34"/>
                <a:gd name="T1" fmla="*/ 16 h 16"/>
                <a:gd name="T2" fmla="*/ 33 w 34"/>
                <a:gd name="T3" fmla="*/ 9 h 16"/>
                <a:gd name="T4" fmla="*/ 29 w 34"/>
                <a:gd name="T5" fmla="*/ 4 h 16"/>
                <a:gd name="T6" fmla="*/ 23 w 34"/>
                <a:gd name="T7" fmla="*/ 1 h 16"/>
                <a:gd name="T8" fmla="*/ 16 w 34"/>
                <a:gd name="T9" fmla="*/ 0 h 16"/>
                <a:gd name="T10" fmla="*/ 10 w 34"/>
                <a:gd name="T11" fmla="*/ 1 h 16"/>
                <a:gd name="T12" fmla="*/ 4 w 34"/>
                <a:gd name="T13" fmla="*/ 4 h 16"/>
                <a:gd name="T14" fmla="*/ 1 w 34"/>
                <a:gd name="T15" fmla="*/ 9 h 16"/>
                <a:gd name="T16" fmla="*/ 0 w 34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6">
                  <a:moveTo>
                    <a:pt x="34" y="16"/>
                  </a:moveTo>
                  <a:lnTo>
                    <a:pt x="33" y="9"/>
                  </a:lnTo>
                  <a:lnTo>
                    <a:pt x="29" y="4"/>
                  </a:lnTo>
                  <a:lnTo>
                    <a:pt x="23" y="1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1" y="9"/>
                  </a:lnTo>
                  <a:lnTo>
                    <a:pt x="0" y="16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24" name="Freeform 338"/>
            <p:cNvSpPr>
              <a:spLocks/>
            </p:cNvSpPr>
            <p:nvPr/>
          </p:nvSpPr>
          <p:spPr bwMode="auto">
            <a:xfrm>
              <a:off x="8552" y="9293"/>
              <a:ext cx="17" cy="8"/>
            </a:xfrm>
            <a:custGeom>
              <a:avLst/>
              <a:gdLst>
                <a:gd name="T0" fmla="*/ 0 w 35"/>
                <a:gd name="T1" fmla="*/ 0 h 16"/>
                <a:gd name="T2" fmla="*/ 2 w 35"/>
                <a:gd name="T3" fmla="*/ 5 h 16"/>
                <a:gd name="T4" fmla="*/ 5 w 35"/>
                <a:gd name="T5" fmla="*/ 11 h 16"/>
                <a:gd name="T6" fmla="*/ 10 w 35"/>
                <a:gd name="T7" fmla="*/ 15 h 16"/>
                <a:gd name="T8" fmla="*/ 17 w 35"/>
                <a:gd name="T9" fmla="*/ 16 h 16"/>
                <a:gd name="T10" fmla="*/ 24 w 35"/>
                <a:gd name="T11" fmla="*/ 15 h 16"/>
                <a:gd name="T12" fmla="*/ 29 w 35"/>
                <a:gd name="T13" fmla="*/ 11 h 16"/>
                <a:gd name="T14" fmla="*/ 33 w 35"/>
                <a:gd name="T15" fmla="*/ 5 h 16"/>
                <a:gd name="T16" fmla="*/ 35 w 3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6">
                  <a:moveTo>
                    <a:pt x="0" y="0"/>
                  </a:moveTo>
                  <a:lnTo>
                    <a:pt x="2" y="5"/>
                  </a:lnTo>
                  <a:lnTo>
                    <a:pt x="5" y="11"/>
                  </a:lnTo>
                  <a:lnTo>
                    <a:pt x="10" y="15"/>
                  </a:lnTo>
                  <a:lnTo>
                    <a:pt x="17" y="16"/>
                  </a:lnTo>
                  <a:lnTo>
                    <a:pt x="24" y="15"/>
                  </a:lnTo>
                  <a:lnTo>
                    <a:pt x="29" y="11"/>
                  </a:lnTo>
                  <a:lnTo>
                    <a:pt x="33" y="5"/>
                  </a:lnTo>
                  <a:lnTo>
                    <a:pt x="35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25" name="Freeform 339"/>
            <p:cNvSpPr>
              <a:spLocks/>
            </p:cNvSpPr>
            <p:nvPr/>
          </p:nvSpPr>
          <p:spPr bwMode="auto">
            <a:xfrm>
              <a:off x="8552" y="9284"/>
              <a:ext cx="17" cy="9"/>
            </a:xfrm>
            <a:custGeom>
              <a:avLst/>
              <a:gdLst>
                <a:gd name="T0" fmla="*/ 35 w 35"/>
                <a:gd name="T1" fmla="*/ 18 h 18"/>
                <a:gd name="T2" fmla="*/ 33 w 35"/>
                <a:gd name="T3" fmla="*/ 11 h 18"/>
                <a:gd name="T4" fmla="*/ 29 w 35"/>
                <a:gd name="T5" fmla="*/ 6 h 18"/>
                <a:gd name="T6" fmla="*/ 24 w 35"/>
                <a:gd name="T7" fmla="*/ 2 h 18"/>
                <a:gd name="T8" fmla="*/ 17 w 35"/>
                <a:gd name="T9" fmla="*/ 0 h 18"/>
                <a:gd name="T10" fmla="*/ 10 w 35"/>
                <a:gd name="T11" fmla="*/ 2 h 18"/>
                <a:gd name="T12" fmla="*/ 5 w 35"/>
                <a:gd name="T13" fmla="*/ 6 h 18"/>
                <a:gd name="T14" fmla="*/ 0 w 35"/>
                <a:gd name="T15" fmla="*/ 11 h 18"/>
                <a:gd name="T16" fmla="*/ 0 w 35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8">
                  <a:moveTo>
                    <a:pt x="35" y="18"/>
                  </a:moveTo>
                  <a:lnTo>
                    <a:pt x="33" y="11"/>
                  </a:lnTo>
                  <a:lnTo>
                    <a:pt x="29" y="6"/>
                  </a:lnTo>
                  <a:lnTo>
                    <a:pt x="24" y="2"/>
                  </a:lnTo>
                  <a:lnTo>
                    <a:pt x="17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0" y="11"/>
                  </a:lnTo>
                  <a:lnTo>
                    <a:pt x="0" y="18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cxnSp>
          <p:nvCxnSpPr>
            <p:cNvPr id="126" name="Line 340"/>
            <p:cNvCxnSpPr/>
            <p:nvPr/>
          </p:nvCxnSpPr>
          <p:spPr bwMode="auto">
            <a:xfrm flipV="1">
              <a:off x="7500" y="11554"/>
              <a:ext cx="1" cy="42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7" name="Line 341"/>
            <p:cNvCxnSpPr/>
            <p:nvPr/>
          </p:nvCxnSpPr>
          <p:spPr bwMode="auto">
            <a:xfrm flipV="1">
              <a:off x="7592" y="11554"/>
              <a:ext cx="0" cy="4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8" name="Line 342"/>
            <p:cNvCxnSpPr/>
            <p:nvPr/>
          </p:nvCxnSpPr>
          <p:spPr bwMode="auto">
            <a:xfrm>
              <a:off x="7586" y="11765"/>
              <a:ext cx="133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9" name="Line 343"/>
            <p:cNvCxnSpPr/>
            <p:nvPr/>
          </p:nvCxnSpPr>
          <p:spPr bwMode="auto">
            <a:xfrm flipH="1" flipV="1">
              <a:off x="6717" y="9251"/>
              <a:ext cx="635" cy="2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0" name="Line 344"/>
            <p:cNvCxnSpPr/>
            <p:nvPr/>
          </p:nvCxnSpPr>
          <p:spPr bwMode="auto">
            <a:xfrm flipH="1">
              <a:off x="7522" y="9673"/>
              <a:ext cx="254" cy="4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1" name="Line 345"/>
            <p:cNvCxnSpPr/>
            <p:nvPr/>
          </p:nvCxnSpPr>
          <p:spPr bwMode="auto">
            <a:xfrm flipH="1">
              <a:off x="6717" y="10138"/>
              <a:ext cx="805" cy="16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2" name="Line 346"/>
            <p:cNvCxnSpPr/>
            <p:nvPr/>
          </p:nvCxnSpPr>
          <p:spPr bwMode="auto">
            <a:xfrm flipH="1">
              <a:off x="6717" y="11005"/>
              <a:ext cx="673" cy="10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" name="Line 347"/>
            <p:cNvCxnSpPr/>
            <p:nvPr/>
          </p:nvCxnSpPr>
          <p:spPr bwMode="auto">
            <a:xfrm>
              <a:off x="7918" y="10921"/>
              <a:ext cx="1296" cy="44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" name="Line 348"/>
            <p:cNvCxnSpPr/>
            <p:nvPr/>
          </p:nvCxnSpPr>
          <p:spPr bwMode="auto">
            <a:xfrm>
              <a:off x="8603" y="10582"/>
              <a:ext cx="614" cy="3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5" name="Line 349"/>
            <p:cNvCxnSpPr/>
            <p:nvPr/>
          </p:nvCxnSpPr>
          <p:spPr bwMode="auto">
            <a:xfrm flipV="1">
              <a:off x="8560" y="8596"/>
              <a:ext cx="169" cy="69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6" name="Rectangle 350"/>
            <p:cNvSpPr>
              <a:spLocks noChangeArrowheads="1"/>
            </p:cNvSpPr>
            <p:nvPr/>
          </p:nvSpPr>
          <p:spPr bwMode="auto">
            <a:xfrm>
              <a:off x="6568" y="9009"/>
              <a:ext cx="112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solidFill>
                    <a:srgbClr val="000000"/>
                  </a:solidFill>
                  <a:effectLst/>
                  <a:latin typeface="Calibri"/>
                  <a:ea typeface="Calibri"/>
                  <a:cs typeface="Times New Roman"/>
                </a:rPr>
                <a:t>6</a:t>
              </a:r>
              <a:endParaRPr lang="pl-PL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37" name="Rectangle 351"/>
            <p:cNvSpPr>
              <a:spLocks noChangeArrowheads="1"/>
            </p:cNvSpPr>
            <p:nvPr/>
          </p:nvSpPr>
          <p:spPr bwMode="auto">
            <a:xfrm>
              <a:off x="6568" y="10049"/>
              <a:ext cx="112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solidFill>
                    <a:srgbClr val="000000"/>
                  </a:solidFill>
                  <a:effectLst/>
                  <a:latin typeface="Calibri"/>
                  <a:ea typeface="Calibri"/>
                  <a:cs typeface="Times New Roman"/>
                </a:rPr>
                <a:t>5</a:t>
              </a:r>
              <a:endParaRPr lang="pl-PL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38" name="Rectangle 352"/>
            <p:cNvSpPr>
              <a:spLocks noChangeArrowheads="1"/>
            </p:cNvSpPr>
            <p:nvPr/>
          </p:nvSpPr>
          <p:spPr bwMode="auto">
            <a:xfrm>
              <a:off x="6571" y="10856"/>
              <a:ext cx="112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solidFill>
                    <a:srgbClr val="000000"/>
                  </a:solidFill>
                  <a:effectLst/>
                  <a:latin typeface="Calibri"/>
                  <a:ea typeface="Calibri"/>
                  <a:cs typeface="Times New Roman"/>
                </a:rPr>
                <a:t>2</a:t>
              </a:r>
              <a:endParaRPr lang="pl-PL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39" name="Rectangle 353"/>
            <p:cNvSpPr>
              <a:spLocks noChangeArrowheads="1"/>
            </p:cNvSpPr>
            <p:nvPr/>
          </p:nvSpPr>
          <p:spPr bwMode="auto">
            <a:xfrm>
              <a:off x="9287" y="10625"/>
              <a:ext cx="112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solidFill>
                    <a:srgbClr val="000000"/>
                  </a:solidFill>
                  <a:effectLst/>
                  <a:latin typeface="Calibri"/>
                  <a:ea typeface="Calibri"/>
                  <a:cs typeface="Times New Roman"/>
                </a:rPr>
                <a:t>3</a:t>
              </a:r>
              <a:endParaRPr lang="pl-PL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40" name="Rectangle 354"/>
            <p:cNvSpPr>
              <a:spLocks noChangeArrowheads="1"/>
            </p:cNvSpPr>
            <p:nvPr/>
          </p:nvSpPr>
          <p:spPr bwMode="auto">
            <a:xfrm>
              <a:off x="9287" y="11096"/>
              <a:ext cx="112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effectLst/>
                  <a:latin typeface="Calibri"/>
                  <a:ea typeface="Calibri"/>
                  <a:cs typeface="Times New Roman"/>
                </a:rPr>
                <a:t>4</a:t>
              </a:r>
              <a:endParaRPr lang="pl-PL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41" name="Rectangle 355"/>
            <p:cNvSpPr>
              <a:spLocks noChangeArrowheads="1"/>
            </p:cNvSpPr>
            <p:nvPr/>
          </p:nvSpPr>
          <p:spPr bwMode="auto">
            <a:xfrm>
              <a:off x="8790" y="8329"/>
              <a:ext cx="112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solidFill>
                    <a:srgbClr val="000000"/>
                  </a:solidFill>
                  <a:effectLst/>
                  <a:latin typeface="Calibri"/>
                  <a:ea typeface="Calibri"/>
                  <a:cs typeface="Times New Roman"/>
                </a:rPr>
                <a:t>6</a:t>
              </a:r>
              <a:endParaRPr lang="pl-PL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42" name="Freeform 356"/>
            <p:cNvSpPr>
              <a:spLocks/>
            </p:cNvSpPr>
            <p:nvPr/>
          </p:nvSpPr>
          <p:spPr bwMode="auto">
            <a:xfrm>
              <a:off x="7534" y="12103"/>
              <a:ext cx="18" cy="8"/>
            </a:xfrm>
            <a:custGeom>
              <a:avLst/>
              <a:gdLst>
                <a:gd name="T0" fmla="*/ 0 w 34"/>
                <a:gd name="T1" fmla="*/ 0 h 17"/>
                <a:gd name="T2" fmla="*/ 1 w 34"/>
                <a:gd name="T3" fmla="*/ 6 h 17"/>
                <a:gd name="T4" fmla="*/ 5 w 34"/>
                <a:gd name="T5" fmla="*/ 13 h 17"/>
                <a:gd name="T6" fmla="*/ 11 w 34"/>
                <a:gd name="T7" fmla="*/ 15 h 17"/>
                <a:gd name="T8" fmla="*/ 18 w 34"/>
                <a:gd name="T9" fmla="*/ 17 h 17"/>
                <a:gd name="T10" fmla="*/ 23 w 34"/>
                <a:gd name="T11" fmla="*/ 15 h 17"/>
                <a:gd name="T12" fmla="*/ 29 w 34"/>
                <a:gd name="T13" fmla="*/ 13 h 17"/>
                <a:gd name="T14" fmla="*/ 33 w 34"/>
                <a:gd name="T15" fmla="*/ 6 h 17"/>
                <a:gd name="T16" fmla="*/ 34 w 34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7">
                  <a:moveTo>
                    <a:pt x="0" y="0"/>
                  </a:moveTo>
                  <a:lnTo>
                    <a:pt x="1" y="6"/>
                  </a:lnTo>
                  <a:lnTo>
                    <a:pt x="5" y="13"/>
                  </a:lnTo>
                  <a:lnTo>
                    <a:pt x="11" y="15"/>
                  </a:lnTo>
                  <a:lnTo>
                    <a:pt x="18" y="17"/>
                  </a:lnTo>
                  <a:lnTo>
                    <a:pt x="23" y="15"/>
                  </a:lnTo>
                  <a:lnTo>
                    <a:pt x="29" y="13"/>
                  </a:lnTo>
                  <a:lnTo>
                    <a:pt x="33" y="6"/>
                  </a:lnTo>
                  <a:lnTo>
                    <a:pt x="34" y="0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sp>
          <p:nvSpPr>
            <p:cNvPr id="143" name="Freeform 357"/>
            <p:cNvSpPr>
              <a:spLocks/>
            </p:cNvSpPr>
            <p:nvPr/>
          </p:nvSpPr>
          <p:spPr bwMode="auto">
            <a:xfrm>
              <a:off x="7534" y="12094"/>
              <a:ext cx="18" cy="9"/>
            </a:xfrm>
            <a:custGeom>
              <a:avLst/>
              <a:gdLst>
                <a:gd name="T0" fmla="*/ 34 w 34"/>
                <a:gd name="T1" fmla="*/ 17 h 17"/>
                <a:gd name="T2" fmla="*/ 33 w 34"/>
                <a:gd name="T3" fmla="*/ 11 h 17"/>
                <a:gd name="T4" fmla="*/ 29 w 34"/>
                <a:gd name="T5" fmla="*/ 5 h 17"/>
                <a:gd name="T6" fmla="*/ 23 w 34"/>
                <a:gd name="T7" fmla="*/ 1 h 17"/>
                <a:gd name="T8" fmla="*/ 18 w 34"/>
                <a:gd name="T9" fmla="*/ 0 h 17"/>
                <a:gd name="T10" fmla="*/ 11 w 34"/>
                <a:gd name="T11" fmla="*/ 1 h 17"/>
                <a:gd name="T12" fmla="*/ 5 w 34"/>
                <a:gd name="T13" fmla="*/ 5 h 17"/>
                <a:gd name="T14" fmla="*/ 1 w 34"/>
                <a:gd name="T15" fmla="*/ 11 h 17"/>
                <a:gd name="T16" fmla="*/ 0 w 34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7">
                  <a:moveTo>
                    <a:pt x="34" y="17"/>
                  </a:moveTo>
                  <a:lnTo>
                    <a:pt x="33" y="11"/>
                  </a:lnTo>
                  <a:lnTo>
                    <a:pt x="29" y="5"/>
                  </a:lnTo>
                  <a:lnTo>
                    <a:pt x="23" y="1"/>
                  </a:lnTo>
                  <a:lnTo>
                    <a:pt x="18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0" y="17"/>
                  </a:lnTo>
                </a:path>
              </a:pathLst>
            </a:custGeom>
            <a:noFill/>
            <a:ln w="508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l-PL"/>
            </a:p>
          </p:txBody>
        </p:sp>
        <p:cxnSp>
          <p:nvCxnSpPr>
            <p:cNvPr id="144" name="Line 358"/>
            <p:cNvCxnSpPr/>
            <p:nvPr/>
          </p:nvCxnSpPr>
          <p:spPr bwMode="auto">
            <a:xfrm flipH="1">
              <a:off x="6505" y="9251"/>
              <a:ext cx="2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5" name="Line 359"/>
            <p:cNvCxnSpPr/>
            <p:nvPr/>
          </p:nvCxnSpPr>
          <p:spPr bwMode="auto">
            <a:xfrm flipH="1">
              <a:off x="6505" y="10307"/>
              <a:ext cx="2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6" name="Line 360"/>
            <p:cNvCxnSpPr/>
            <p:nvPr/>
          </p:nvCxnSpPr>
          <p:spPr bwMode="auto">
            <a:xfrm flipH="1">
              <a:off x="6505" y="11113"/>
              <a:ext cx="2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" name="Line 361"/>
            <p:cNvCxnSpPr/>
            <p:nvPr/>
          </p:nvCxnSpPr>
          <p:spPr bwMode="auto">
            <a:xfrm>
              <a:off x="8729" y="8596"/>
              <a:ext cx="21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8" name="Line 362"/>
            <p:cNvCxnSpPr/>
            <p:nvPr/>
          </p:nvCxnSpPr>
          <p:spPr bwMode="auto">
            <a:xfrm>
              <a:off x="9217" y="10899"/>
              <a:ext cx="2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9" name="Line 363"/>
            <p:cNvCxnSpPr/>
            <p:nvPr/>
          </p:nvCxnSpPr>
          <p:spPr bwMode="auto">
            <a:xfrm>
              <a:off x="9217" y="11364"/>
              <a:ext cx="2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0" name="Line 364"/>
            <p:cNvCxnSpPr/>
            <p:nvPr/>
          </p:nvCxnSpPr>
          <p:spPr bwMode="auto">
            <a:xfrm>
              <a:off x="7543" y="12103"/>
              <a:ext cx="848" cy="6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1" name="Rectangle 365"/>
            <p:cNvSpPr>
              <a:spLocks noChangeArrowheads="1"/>
            </p:cNvSpPr>
            <p:nvPr/>
          </p:nvSpPr>
          <p:spPr bwMode="auto">
            <a:xfrm>
              <a:off x="8451" y="11901"/>
              <a:ext cx="112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solidFill>
                    <a:srgbClr val="000000"/>
                  </a:solidFill>
                  <a:effectLst/>
                  <a:latin typeface="Calibri"/>
                  <a:ea typeface="Calibri"/>
                  <a:cs typeface="Times New Roman"/>
                </a:rPr>
                <a:t>1</a:t>
              </a:r>
              <a:endParaRPr lang="pl-PL" sz="16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152" name="Line 366"/>
            <p:cNvCxnSpPr/>
            <p:nvPr/>
          </p:nvCxnSpPr>
          <p:spPr bwMode="auto">
            <a:xfrm>
              <a:off x="8391" y="12177"/>
              <a:ext cx="21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" name="Line 367"/>
            <p:cNvCxnSpPr/>
            <p:nvPr/>
          </p:nvCxnSpPr>
          <p:spPr bwMode="auto">
            <a:xfrm>
              <a:off x="7903" y="7962"/>
              <a:ext cx="217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" name="Line 368"/>
            <p:cNvCxnSpPr/>
            <p:nvPr/>
          </p:nvCxnSpPr>
          <p:spPr bwMode="auto">
            <a:xfrm flipV="1">
              <a:off x="8009" y="8066"/>
              <a:ext cx="196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" name="Line 369"/>
            <p:cNvCxnSpPr/>
            <p:nvPr/>
          </p:nvCxnSpPr>
          <p:spPr bwMode="auto">
            <a:xfrm>
              <a:off x="8920" y="10498"/>
              <a:ext cx="105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6" name="Line 370"/>
            <p:cNvCxnSpPr/>
            <p:nvPr/>
          </p:nvCxnSpPr>
          <p:spPr bwMode="auto">
            <a:xfrm flipH="1">
              <a:off x="7584" y="8807"/>
              <a:ext cx="76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7" name="Line 371"/>
            <p:cNvCxnSpPr/>
            <p:nvPr/>
          </p:nvCxnSpPr>
          <p:spPr bwMode="auto">
            <a:xfrm flipV="1">
              <a:off x="7383" y="10498"/>
              <a:ext cx="102" cy="10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8" name="Line 372"/>
            <p:cNvCxnSpPr/>
            <p:nvPr/>
          </p:nvCxnSpPr>
          <p:spPr bwMode="auto">
            <a:xfrm flipV="1">
              <a:off x="7263" y="10498"/>
              <a:ext cx="101" cy="10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9" name="Line 373"/>
            <p:cNvCxnSpPr/>
            <p:nvPr/>
          </p:nvCxnSpPr>
          <p:spPr bwMode="auto">
            <a:xfrm flipV="1">
              <a:off x="7143" y="10498"/>
              <a:ext cx="102" cy="10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0" name="Line 374"/>
            <p:cNvCxnSpPr/>
            <p:nvPr/>
          </p:nvCxnSpPr>
          <p:spPr bwMode="auto">
            <a:xfrm flipV="1">
              <a:off x="7023" y="10498"/>
              <a:ext cx="103" cy="10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1" name="Line 375"/>
            <p:cNvCxnSpPr/>
            <p:nvPr/>
          </p:nvCxnSpPr>
          <p:spPr bwMode="auto">
            <a:xfrm flipV="1">
              <a:off x="7503" y="10498"/>
              <a:ext cx="102" cy="10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2" name="Line 376"/>
            <p:cNvCxnSpPr/>
            <p:nvPr/>
          </p:nvCxnSpPr>
          <p:spPr bwMode="auto">
            <a:xfrm flipV="1">
              <a:off x="7623" y="10509"/>
              <a:ext cx="90" cy="9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63" name="Group 377"/>
            <p:cNvGrpSpPr>
              <a:grpSpLocks/>
            </p:cNvGrpSpPr>
            <p:nvPr/>
          </p:nvGrpSpPr>
          <p:grpSpPr bwMode="auto">
            <a:xfrm>
              <a:off x="8285" y="8313"/>
              <a:ext cx="233" cy="283"/>
              <a:chOff x="8285" y="8313"/>
              <a:chExt cx="233" cy="283"/>
            </a:xfrm>
          </p:grpSpPr>
          <p:cxnSp>
            <p:nvCxnSpPr>
              <p:cNvPr id="237" name="Line 378"/>
              <p:cNvCxnSpPr/>
              <p:nvPr/>
            </p:nvCxnSpPr>
            <p:spPr bwMode="auto">
              <a:xfrm flipH="1" flipV="1">
                <a:off x="8285" y="8442"/>
                <a:ext cx="153" cy="15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8" name="Line 379"/>
              <p:cNvCxnSpPr/>
              <p:nvPr/>
            </p:nvCxnSpPr>
            <p:spPr bwMode="auto">
              <a:xfrm flipH="1" flipV="1">
                <a:off x="8285" y="8353"/>
                <a:ext cx="229" cy="2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9" name="Line 380"/>
              <p:cNvCxnSpPr/>
              <p:nvPr/>
            </p:nvCxnSpPr>
            <p:spPr bwMode="auto">
              <a:xfrm flipH="1" flipV="1">
                <a:off x="8339" y="8316"/>
                <a:ext cx="178" cy="17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0" name="Line 381"/>
              <p:cNvCxnSpPr/>
              <p:nvPr/>
            </p:nvCxnSpPr>
            <p:spPr bwMode="auto">
              <a:xfrm flipH="1" flipV="1">
                <a:off x="8427" y="8313"/>
                <a:ext cx="87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1" name="Line 382"/>
              <p:cNvCxnSpPr/>
              <p:nvPr/>
            </p:nvCxnSpPr>
            <p:spPr bwMode="auto">
              <a:xfrm flipH="1" flipV="1">
                <a:off x="8285" y="8532"/>
                <a:ext cx="64" cy="6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2" name="Line 383"/>
              <p:cNvCxnSpPr/>
              <p:nvPr/>
            </p:nvCxnSpPr>
            <p:spPr bwMode="auto">
              <a:xfrm flipV="1">
                <a:off x="8323" y="8403"/>
                <a:ext cx="195" cy="19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3" name="Line 384"/>
              <p:cNvCxnSpPr/>
              <p:nvPr/>
            </p:nvCxnSpPr>
            <p:spPr bwMode="auto">
              <a:xfrm flipV="1">
                <a:off x="8413" y="8495"/>
                <a:ext cx="101" cy="10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4" name="Line 385"/>
              <p:cNvCxnSpPr/>
              <p:nvPr/>
            </p:nvCxnSpPr>
            <p:spPr bwMode="auto">
              <a:xfrm flipV="1">
                <a:off x="8285" y="8316"/>
                <a:ext cx="229" cy="2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5" name="Line 386"/>
              <p:cNvCxnSpPr/>
              <p:nvPr/>
            </p:nvCxnSpPr>
            <p:spPr bwMode="auto">
              <a:xfrm flipV="1">
                <a:off x="8285" y="8316"/>
                <a:ext cx="138" cy="13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6" name="Rectangle 387"/>
              <p:cNvSpPr>
                <a:spLocks noChangeArrowheads="1"/>
              </p:cNvSpPr>
              <p:nvPr/>
            </p:nvSpPr>
            <p:spPr bwMode="auto">
              <a:xfrm>
                <a:off x="8285" y="8313"/>
                <a:ext cx="229" cy="283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247" name="Line 388"/>
              <p:cNvCxnSpPr/>
              <p:nvPr/>
            </p:nvCxnSpPr>
            <p:spPr bwMode="auto">
              <a:xfrm flipV="1">
                <a:off x="8285" y="8317"/>
                <a:ext cx="48" cy="4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64" name="Group 389"/>
            <p:cNvGrpSpPr>
              <a:grpSpLocks/>
            </p:cNvGrpSpPr>
            <p:nvPr/>
          </p:nvGrpSpPr>
          <p:grpSpPr bwMode="auto">
            <a:xfrm>
              <a:off x="7431" y="8316"/>
              <a:ext cx="233" cy="283"/>
              <a:chOff x="8285" y="8313"/>
              <a:chExt cx="233" cy="283"/>
            </a:xfrm>
          </p:grpSpPr>
          <p:cxnSp>
            <p:nvCxnSpPr>
              <p:cNvPr id="226" name="Line 390"/>
              <p:cNvCxnSpPr/>
              <p:nvPr/>
            </p:nvCxnSpPr>
            <p:spPr bwMode="auto">
              <a:xfrm flipH="1" flipV="1">
                <a:off x="8285" y="8442"/>
                <a:ext cx="153" cy="15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7" name="Line 391"/>
              <p:cNvCxnSpPr/>
              <p:nvPr/>
            </p:nvCxnSpPr>
            <p:spPr bwMode="auto">
              <a:xfrm flipH="1" flipV="1">
                <a:off x="8285" y="8353"/>
                <a:ext cx="229" cy="2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8" name="Line 392"/>
              <p:cNvCxnSpPr/>
              <p:nvPr/>
            </p:nvCxnSpPr>
            <p:spPr bwMode="auto">
              <a:xfrm flipH="1" flipV="1">
                <a:off x="8339" y="8316"/>
                <a:ext cx="178" cy="17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9" name="Line 393"/>
              <p:cNvCxnSpPr/>
              <p:nvPr/>
            </p:nvCxnSpPr>
            <p:spPr bwMode="auto">
              <a:xfrm flipH="1" flipV="1">
                <a:off x="8427" y="8313"/>
                <a:ext cx="87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0" name="Line 394"/>
              <p:cNvCxnSpPr/>
              <p:nvPr/>
            </p:nvCxnSpPr>
            <p:spPr bwMode="auto">
              <a:xfrm flipH="1" flipV="1">
                <a:off x="8285" y="8532"/>
                <a:ext cx="64" cy="6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1" name="Line 395"/>
              <p:cNvCxnSpPr/>
              <p:nvPr/>
            </p:nvCxnSpPr>
            <p:spPr bwMode="auto">
              <a:xfrm flipV="1">
                <a:off x="8323" y="8403"/>
                <a:ext cx="195" cy="19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2" name="Line 396"/>
              <p:cNvCxnSpPr/>
              <p:nvPr/>
            </p:nvCxnSpPr>
            <p:spPr bwMode="auto">
              <a:xfrm flipV="1">
                <a:off x="8413" y="8495"/>
                <a:ext cx="101" cy="10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3" name="Line 397"/>
              <p:cNvCxnSpPr/>
              <p:nvPr/>
            </p:nvCxnSpPr>
            <p:spPr bwMode="auto">
              <a:xfrm flipV="1">
                <a:off x="8285" y="8316"/>
                <a:ext cx="229" cy="2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4" name="Line 398"/>
              <p:cNvCxnSpPr/>
              <p:nvPr/>
            </p:nvCxnSpPr>
            <p:spPr bwMode="auto">
              <a:xfrm flipV="1">
                <a:off x="8285" y="8316"/>
                <a:ext cx="138" cy="13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" name="Rectangle 399"/>
              <p:cNvSpPr>
                <a:spLocks noChangeArrowheads="1"/>
              </p:cNvSpPr>
              <p:nvPr/>
            </p:nvSpPr>
            <p:spPr bwMode="auto">
              <a:xfrm>
                <a:off x="8285" y="8313"/>
                <a:ext cx="229" cy="283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236" name="Line 400"/>
              <p:cNvCxnSpPr/>
              <p:nvPr/>
            </p:nvCxnSpPr>
            <p:spPr bwMode="auto">
              <a:xfrm flipV="1">
                <a:off x="8285" y="8317"/>
                <a:ext cx="48" cy="4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65" name="Line 401"/>
            <p:cNvCxnSpPr/>
            <p:nvPr/>
          </p:nvCxnSpPr>
          <p:spPr bwMode="auto">
            <a:xfrm>
              <a:off x="9974" y="8067"/>
              <a:ext cx="2" cy="10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6" name="Line 402"/>
            <p:cNvCxnSpPr/>
            <p:nvPr/>
          </p:nvCxnSpPr>
          <p:spPr bwMode="auto">
            <a:xfrm flipH="1">
              <a:off x="9976" y="9301"/>
              <a:ext cx="1" cy="11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7" name="Line 403"/>
            <p:cNvCxnSpPr/>
            <p:nvPr/>
          </p:nvCxnSpPr>
          <p:spPr bwMode="auto">
            <a:xfrm>
              <a:off x="10078" y="7963"/>
              <a:ext cx="0" cy="9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68" name="Group 404"/>
            <p:cNvGrpSpPr>
              <a:grpSpLocks/>
            </p:cNvGrpSpPr>
            <p:nvPr/>
          </p:nvGrpSpPr>
          <p:grpSpPr bwMode="auto">
            <a:xfrm>
              <a:off x="10426" y="7931"/>
              <a:ext cx="3172" cy="2684"/>
              <a:chOff x="10426" y="8243"/>
              <a:chExt cx="3172" cy="2684"/>
            </a:xfrm>
          </p:grpSpPr>
          <p:sp>
            <p:nvSpPr>
              <p:cNvPr id="172" name="Rectangle 405"/>
              <p:cNvSpPr>
                <a:spLocks noChangeArrowheads="1"/>
              </p:cNvSpPr>
              <p:nvPr/>
            </p:nvSpPr>
            <p:spPr bwMode="auto">
              <a:xfrm>
                <a:off x="11557" y="8243"/>
                <a:ext cx="151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none" lIns="0" tIns="0" rIns="0" bIns="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 b="1" dirty="0">
                    <a:solidFill>
                      <a:srgbClr val="000000"/>
                    </a:solidFill>
                    <a:effectLst/>
                    <a:latin typeface="Calibri"/>
                    <a:ea typeface="Calibri"/>
                    <a:cs typeface="Times New Roman"/>
                  </a:rPr>
                  <a:t>8</a:t>
                </a:r>
                <a:endParaRPr lang="pl-PL" sz="1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73" name="Oval 406"/>
              <p:cNvSpPr>
                <a:spLocks noChangeArrowheads="1"/>
              </p:cNvSpPr>
              <p:nvPr/>
            </p:nvSpPr>
            <p:spPr bwMode="auto">
              <a:xfrm rot="-5400000">
                <a:off x="12538" y="9128"/>
                <a:ext cx="636" cy="634"/>
              </a:xfrm>
              <a:prstGeom prst="ellipse">
                <a:avLst/>
              </a:prstGeom>
              <a:solidFill>
                <a:srgbClr val="FFFF66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74" name="Oval 407"/>
              <p:cNvSpPr>
                <a:spLocks noChangeArrowheads="1"/>
              </p:cNvSpPr>
              <p:nvPr/>
            </p:nvSpPr>
            <p:spPr bwMode="auto">
              <a:xfrm rot="-5400000">
                <a:off x="11693" y="9128"/>
                <a:ext cx="636" cy="634"/>
              </a:xfrm>
              <a:prstGeom prst="ellips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75" name="Oval 408"/>
              <p:cNvSpPr>
                <a:spLocks noChangeArrowheads="1"/>
              </p:cNvSpPr>
              <p:nvPr/>
            </p:nvSpPr>
            <p:spPr bwMode="auto">
              <a:xfrm rot="-5400000">
                <a:off x="10637" y="9125"/>
                <a:ext cx="636" cy="63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76" name="Oval 409"/>
              <p:cNvSpPr>
                <a:spLocks noChangeArrowheads="1"/>
              </p:cNvSpPr>
              <p:nvPr/>
            </p:nvSpPr>
            <p:spPr bwMode="auto">
              <a:xfrm rot="-5400000">
                <a:off x="10701" y="9191"/>
                <a:ext cx="508" cy="507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177" name="Line 410"/>
              <p:cNvCxnSpPr/>
              <p:nvPr/>
            </p:nvCxnSpPr>
            <p:spPr bwMode="auto">
              <a:xfrm rot="-5400000">
                <a:off x="12538" y="9866"/>
                <a:ext cx="2119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8" name="Line 411"/>
              <p:cNvCxnSpPr/>
              <p:nvPr/>
            </p:nvCxnSpPr>
            <p:spPr bwMode="auto">
              <a:xfrm rot="16200000" flipV="1">
                <a:off x="12010" y="7223"/>
                <a:ext cx="1" cy="31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9" name="Line 412"/>
              <p:cNvCxnSpPr/>
              <p:nvPr/>
            </p:nvCxnSpPr>
            <p:spPr bwMode="auto">
              <a:xfrm rot="16200000" flipH="1">
                <a:off x="9367" y="9867"/>
                <a:ext cx="2119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0" name="Line 413"/>
              <p:cNvCxnSpPr/>
              <p:nvPr/>
            </p:nvCxnSpPr>
            <p:spPr bwMode="auto">
              <a:xfrm rot="-5400000">
                <a:off x="12011" y="9342"/>
                <a:ext cx="1" cy="31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1" name="Line 414"/>
              <p:cNvCxnSpPr/>
              <p:nvPr/>
            </p:nvCxnSpPr>
            <p:spPr bwMode="auto">
              <a:xfrm rot="16200000" flipH="1">
                <a:off x="12398" y="10001"/>
                <a:ext cx="579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2" name="Line 415"/>
              <p:cNvCxnSpPr/>
              <p:nvPr/>
            </p:nvCxnSpPr>
            <p:spPr bwMode="auto">
              <a:xfrm rot="16200000" flipH="1">
                <a:off x="12736" y="10001"/>
                <a:ext cx="579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3" name="Line 416"/>
              <p:cNvCxnSpPr/>
              <p:nvPr/>
            </p:nvCxnSpPr>
            <p:spPr bwMode="auto">
              <a:xfrm rot="16200000" flipV="1">
                <a:off x="12856" y="10122"/>
                <a:ext cx="1" cy="338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4" name="Line 417"/>
              <p:cNvCxnSpPr/>
              <p:nvPr/>
            </p:nvCxnSpPr>
            <p:spPr bwMode="auto">
              <a:xfrm rot="16200000" flipV="1">
                <a:off x="12857" y="10291"/>
                <a:ext cx="1" cy="169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5" name="Line 418"/>
              <p:cNvCxnSpPr/>
              <p:nvPr/>
            </p:nvCxnSpPr>
            <p:spPr bwMode="auto">
              <a:xfrm rot="16200000" flipH="1">
                <a:off x="12688" y="10291"/>
                <a:ext cx="85" cy="8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6" name="Line 419"/>
              <p:cNvCxnSpPr/>
              <p:nvPr/>
            </p:nvCxnSpPr>
            <p:spPr bwMode="auto">
              <a:xfrm rot="-5400000" flipH="1" flipV="1">
                <a:off x="12941" y="10292"/>
                <a:ext cx="85" cy="84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7" name="Line 420"/>
              <p:cNvCxnSpPr/>
              <p:nvPr/>
            </p:nvCxnSpPr>
            <p:spPr bwMode="auto">
              <a:xfrm rot="16200000" flipH="1">
                <a:off x="11842" y="10291"/>
                <a:ext cx="85" cy="8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8" name="Line 421"/>
              <p:cNvCxnSpPr/>
              <p:nvPr/>
            </p:nvCxnSpPr>
            <p:spPr bwMode="auto">
              <a:xfrm rot="-5400000" flipH="1" flipV="1">
                <a:off x="12096" y="10291"/>
                <a:ext cx="85" cy="8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9" name="Line 422"/>
              <p:cNvCxnSpPr/>
              <p:nvPr/>
            </p:nvCxnSpPr>
            <p:spPr bwMode="auto">
              <a:xfrm rot="-5400000">
                <a:off x="12011" y="10291"/>
                <a:ext cx="1" cy="169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0" name="Line 423"/>
              <p:cNvCxnSpPr/>
              <p:nvPr/>
            </p:nvCxnSpPr>
            <p:spPr bwMode="auto">
              <a:xfrm rot="-5400000">
                <a:off x="12011" y="10121"/>
                <a:ext cx="1" cy="339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1" name="Line 424"/>
              <p:cNvCxnSpPr/>
              <p:nvPr/>
            </p:nvCxnSpPr>
            <p:spPr bwMode="auto">
              <a:xfrm rot="16200000" flipH="1">
                <a:off x="11552" y="10001"/>
                <a:ext cx="579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2" name="Line 425"/>
              <p:cNvCxnSpPr/>
              <p:nvPr/>
            </p:nvCxnSpPr>
            <p:spPr bwMode="auto">
              <a:xfrm rot="16200000" flipH="1">
                <a:off x="11891" y="10001"/>
                <a:ext cx="579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3" name="Oval 426"/>
              <p:cNvSpPr>
                <a:spLocks noChangeArrowheads="1"/>
              </p:cNvSpPr>
              <p:nvPr/>
            </p:nvSpPr>
            <p:spPr bwMode="auto">
              <a:xfrm rot="-5400000">
                <a:off x="10904" y="9394"/>
                <a:ext cx="102" cy="10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94" name="Oval 427"/>
              <p:cNvSpPr>
                <a:spLocks noChangeArrowheads="1"/>
              </p:cNvSpPr>
              <p:nvPr/>
            </p:nvSpPr>
            <p:spPr bwMode="auto">
              <a:xfrm rot="-5400000">
                <a:off x="10904" y="9563"/>
                <a:ext cx="102" cy="10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95" name="Oval 428"/>
              <p:cNvSpPr>
                <a:spLocks noChangeArrowheads="1"/>
              </p:cNvSpPr>
              <p:nvPr/>
            </p:nvSpPr>
            <p:spPr bwMode="auto">
              <a:xfrm rot="-5400000">
                <a:off x="10904" y="9224"/>
                <a:ext cx="101" cy="101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96" name="Freeform 429"/>
              <p:cNvSpPr>
                <a:spLocks/>
              </p:cNvSpPr>
              <p:nvPr/>
            </p:nvSpPr>
            <p:spPr bwMode="auto">
              <a:xfrm rot="-5400000">
                <a:off x="11948" y="10414"/>
                <a:ext cx="127" cy="51"/>
              </a:xfrm>
              <a:custGeom>
                <a:avLst/>
                <a:gdLst>
                  <a:gd name="T0" fmla="*/ 254 w 254"/>
                  <a:gd name="T1" fmla="*/ 52 h 102"/>
                  <a:gd name="T2" fmla="*/ 0 w 254"/>
                  <a:gd name="T3" fmla="*/ 102 h 102"/>
                  <a:gd name="T4" fmla="*/ 0 w 254"/>
                  <a:gd name="T5" fmla="*/ 0 h 102"/>
                  <a:gd name="T6" fmla="*/ 254 w 254"/>
                  <a:gd name="T7" fmla="*/ 5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102">
                    <a:moveTo>
                      <a:pt x="254" y="52"/>
                    </a:moveTo>
                    <a:lnTo>
                      <a:pt x="0" y="102"/>
                    </a:lnTo>
                    <a:lnTo>
                      <a:pt x="0" y="0"/>
                    </a:lnTo>
                    <a:lnTo>
                      <a:pt x="25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197" name="Line 430"/>
              <p:cNvCxnSpPr/>
              <p:nvPr/>
            </p:nvCxnSpPr>
            <p:spPr bwMode="auto">
              <a:xfrm rot="-5400000">
                <a:off x="11905" y="9764"/>
                <a:ext cx="1" cy="190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8" name="Line 431"/>
              <p:cNvCxnSpPr/>
              <p:nvPr/>
            </p:nvCxnSpPr>
            <p:spPr bwMode="auto">
              <a:xfrm rot="16200000" flipH="1">
                <a:off x="10694" y="9925"/>
                <a:ext cx="522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9" name="Line 432"/>
              <p:cNvCxnSpPr/>
              <p:nvPr/>
            </p:nvCxnSpPr>
            <p:spPr bwMode="auto">
              <a:xfrm rot="16200000" flipH="1">
                <a:off x="11843" y="10545"/>
                <a:ext cx="339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0" name="Line 433"/>
              <p:cNvCxnSpPr/>
              <p:nvPr/>
            </p:nvCxnSpPr>
            <p:spPr bwMode="auto">
              <a:xfrm rot="16200000" flipH="1">
                <a:off x="12688" y="10545"/>
                <a:ext cx="339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01" name="Freeform 434"/>
              <p:cNvSpPr>
                <a:spLocks/>
              </p:cNvSpPr>
              <p:nvPr/>
            </p:nvSpPr>
            <p:spPr bwMode="auto">
              <a:xfrm rot="-5400000">
                <a:off x="12793" y="10415"/>
                <a:ext cx="127" cy="50"/>
              </a:xfrm>
              <a:custGeom>
                <a:avLst/>
                <a:gdLst>
                  <a:gd name="T0" fmla="*/ 254 w 254"/>
                  <a:gd name="T1" fmla="*/ 50 h 101"/>
                  <a:gd name="T2" fmla="*/ 0 w 254"/>
                  <a:gd name="T3" fmla="*/ 101 h 101"/>
                  <a:gd name="T4" fmla="*/ 0 w 254"/>
                  <a:gd name="T5" fmla="*/ 0 h 101"/>
                  <a:gd name="T6" fmla="*/ 254 w 254"/>
                  <a:gd name="T7" fmla="*/ 5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4" h="101">
                    <a:moveTo>
                      <a:pt x="254" y="50"/>
                    </a:moveTo>
                    <a:lnTo>
                      <a:pt x="0" y="101"/>
                    </a:lnTo>
                    <a:lnTo>
                      <a:pt x="0" y="0"/>
                    </a:lnTo>
                    <a:lnTo>
                      <a:pt x="254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202" name="Line 435"/>
              <p:cNvCxnSpPr/>
              <p:nvPr/>
            </p:nvCxnSpPr>
            <p:spPr bwMode="auto">
              <a:xfrm rot="16200000" flipV="1">
                <a:off x="11786" y="9220"/>
                <a:ext cx="450" cy="44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3" name="Line 436"/>
              <p:cNvCxnSpPr/>
              <p:nvPr/>
            </p:nvCxnSpPr>
            <p:spPr bwMode="auto">
              <a:xfrm rot="-5400000" flipH="1" flipV="1">
                <a:off x="11786" y="9220"/>
                <a:ext cx="450" cy="44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4" name="Line 437"/>
              <p:cNvCxnSpPr/>
              <p:nvPr/>
            </p:nvCxnSpPr>
            <p:spPr bwMode="auto">
              <a:xfrm rot="-5400000" flipH="1" flipV="1">
                <a:off x="12631" y="9221"/>
                <a:ext cx="450" cy="44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5" name="Line 438"/>
              <p:cNvCxnSpPr/>
              <p:nvPr/>
            </p:nvCxnSpPr>
            <p:spPr bwMode="auto">
              <a:xfrm rot="16200000" flipV="1">
                <a:off x="12631" y="9221"/>
                <a:ext cx="450" cy="44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06" name="Freeform 439"/>
              <p:cNvSpPr>
                <a:spLocks/>
              </p:cNvSpPr>
              <p:nvPr/>
            </p:nvSpPr>
            <p:spPr bwMode="auto">
              <a:xfrm rot="-5400000">
                <a:off x="11753" y="9940"/>
                <a:ext cx="50" cy="126"/>
              </a:xfrm>
              <a:custGeom>
                <a:avLst/>
                <a:gdLst>
                  <a:gd name="T0" fmla="*/ 50 w 101"/>
                  <a:gd name="T1" fmla="*/ 253 h 253"/>
                  <a:gd name="T2" fmla="*/ 0 w 101"/>
                  <a:gd name="T3" fmla="*/ 0 h 253"/>
                  <a:gd name="T4" fmla="*/ 101 w 101"/>
                  <a:gd name="T5" fmla="*/ 0 h 253"/>
                  <a:gd name="T6" fmla="*/ 50 w 101"/>
                  <a:gd name="T7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" h="253">
                    <a:moveTo>
                      <a:pt x="50" y="253"/>
                    </a:moveTo>
                    <a:lnTo>
                      <a:pt x="0" y="0"/>
                    </a:lnTo>
                    <a:lnTo>
                      <a:pt x="101" y="0"/>
                    </a:lnTo>
                    <a:lnTo>
                      <a:pt x="50" y="2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207" name="Line 440"/>
              <p:cNvCxnSpPr/>
              <p:nvPr/>
            </p:nvCxnSpPr>
            <p:spPr bwMode="auto">
              <a:xfrm rot="16200000" flipV="1">
                <a:off x="11661" y="9823"/>
                <a:ext cx="1" cy="35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8" name="Line 441"/>
              <p:cNvCxnSpPr/>
              <p:nvPr/>
            </p:nvCxnSpPr>
            <p:spPr bwMode="auto">
              <a:xfrm rot="-5400000">
                <a:off x="11204" y="9722"/>
                <a:ext cx="559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09" name="Freeform 442"/>
              <p:cNvSpPr>
                <a:spLocks/>
              </p:cNvSpPr>
              <p:nvPr/>
            </p:nvSpPr>
            <p:spPr bwMode="auto">
              <a:xfrm rot="-5400000">
                <a:off x="13064" y="9939"/>
                <a:ext cx="50" cy="127"/>
              </a:xfrm>
              <a:custGeom>
                <a:avLst/>
                <a:gdLst>
                  <a:gd name="T0" fmla="*/ 50 w 101"/>
                  <a:gd name="T1" fmla="*/ 0 h 255"/>
                  <a:gd name="T2" fmla="*/ 101 w 101"/>
                  <a:gd name="T3" fmla="*/ 255 h 255"/>
                  <a:gd name="T4" fmla="*/ 0 w 101"/>
                  <a:gd name="T5" fmla="*/ 255 h 255"/>
                  <a:gd name="T6" fmla="*/ 50 w 101"/>
                  <a:gd name="T7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" h="255">
                    <a:moveTo>
                      <a:pt x="50" y="0"/>
                    </a:moveTo>
                    <a:lnTo>
                      <a:pt x="101" y="255"/>
                    </a:lnTo>
                    <a:lnTo>
                      <a:pt x="0" y="255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210" name="Line 443"/>
              <p:cNvCxnSpPr/>
              <p:nvPr/>
            </p:nvCxnSpPr>
            <p:spPr bwMode="auto">
              <a:xfrm rot="16200000" flipV="1">
                <a:off x="12168" y="7763"/>
                <a:ext cx="1" cy="243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1" name="Line 444"/>
              <p:cNvCxnSpPr/>
              <p:nvPr/>
            </p:nvCxnSpPr>
            <p:spPr bwMode="auto">
              <a:xfrm rot="-5400000">
                <a:off x="10829" y="9101"/>
                <a:ext cx="246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" name="Line 445"/>
              <p:cNvCxnSpPr/>
              <p:nvPr/>
            </p:nvCxnSpPr>
            <p:spPr bwMode="auto">
              <a:xfrm rot="-5400000">
                <a:off x="12873" y="9490"/>
                <a:ext cx="102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3" name="Line 446"/>
              <p:cNvCxnSpPr/>
              <p:nvPr/>
            </p:nvCxnSpPr>
            <p:spPr bwMode="auto">
              <a:xfrm rot="-5400000">
                <a:off x="13204" y="9822"/>
                <a:ext cx="1" cy="35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14" name="Freeform 447"/>
              <p:cNvSpPr>
                <a:spLocks/>
              </p:cNvSpPr>
              <p:nvPr/>
            </p:nvSpPr>
            <p:spPr bwMode="auto">
              <a:xfrm rot="-5400000">
                <a:off x="11942" y="9229"/>
                <a:ext cx="17" cy="8"/>
              </a:xfrm>
              <a:custGeom>
                <a:avLst/>
                <a:gdLst>
                  <a:gd name="T0" fmla="*/ 0 w 34"/>
                  <a:gd name="T1" fmla="*/ 0 h 16"/>
                  <a:gd name="T2" fmla="*/ 1 w 34"/>
                  <a:gd name="T3" fmla="*/ 7 h 16"/>
                  <a:gd name="T4" fmla="*/ 5 w 34"/>
                  <a:gd name="T5" fmla="*/ 12 h 16"/>
                  <a:gd name="T6" fmla="*/ 10 w 34"/>
                  <a:gd name="T7" fmla="*/ 15 h 16"/>
                  <a:gd name="T8" fmla="*/ 17 w 34"/>
                  <a:gd name="T9" fmla="*/ 16 h 16"/>
                  <a:gd name="T10" fmla="*/ 23 w 34"/>
                  <a:gd name="T11" fmla="*/ 15 h 16"/>
                  <a:gd name="T12" fmla="*/ 28 w 34"/>
                  <a:gd name="T13" fmla="*/ 12 h 16"/>
                  <a:gd name="T14" fmla="*/ 32 w 34"/>
                  <a:gd name="T15" fmla="*/ 7 h 16"/>
                  <a:gd name="T16" fmla="*/ 34 w 34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6">
                    <a:moveTo>
                      <a:pt x="0" y="0"/>
                    </a:moveTo>
                    <a:lnTo>
                      <a:pt x="1" y="7"/>
                    </a:lnTo>
                    <a:lnTo>
                      <a:pt x="5" y="12"/>
                    </a:lnTo>
                    <a:lnTo>
                      <a:pt x="10" y="15"/>
                    </a:lnTo>
                    <a:lnTo>
                      <a:pt x="17" y="16"/>
                    </a:lnTo>
                    <a:lnTo>
                      <a:pt x="23" y="15"/>
                    </a:lnTo>
                    <a:lnTo>
                      <a:pt x="28" y="12"/>
                    </a:lnTo>
                    <a:lnTo>
                      <a:pt x="32" y="7"/>
                    </a:lnTo>
                    <a:lnTo>
                      <a:pt x="34" y="0"/>
                    </a:lnTo>
                  </a:path>
                </a:pathLst>
              </a:custGeom>
              <a:solidFill>
                <a:srgbClr val="000000"/>
              </a:solidFill>
              <a:ln w="508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15" name="Freeform 448"/>
              <p:cNvSpPr>
                <a:spLocks/>
              </p:cNvSpPr>
              <p:nvPr/>
            </p:nvSpPr>
            <p:spPr bwMode="auto">
              <a:xfrm rot="-5400000">
                <a:off x="11934" y="9228"/>
                <a:ext cx="17" cy="9"/>
              </a:xfrm>
              <a:custGeom>
                <a:avLst/>
                <a:gdLst>
                  <a:gd name="T0" fmla="*/ 34 w 34"/>
                  <a:gd name="T1" fmla="*/ 18 h 18"/>
                  <a:gd name="T2" fmla="*/ 32 w 34"/>
                  <a:gd name="T3" fmla="*/ 11 h 18"/>
                  <a:gd name="T4" fmla="*/ 30 w 34"/>
                  <a:gd name="T5" fmla="*/ 6 h 18"/>
                  <a:gd name="T6" fmla="*/ 24 w 34"/>
                  <a:gd name="T7" fmla="*/ 2 h 18"/>
                  <a:gd name="T8" fmla="*/ 17 w 34"/>
                  <a:gd name="T9" fmla="*/ 0 h 18"/>
                  <a:gd name="T10" fmla="*/ 10 w 34"/>
                  <a:gd name="T11" fmla="*/ 2 h 18"/>
                  <a:gd name="T12" fmla="*/ 5 w 34"/>
                  <a:gd name="T13" fmla="*/ 6 h 18"/>
                  <a:gd name="T14" fmla="*/ 1 w 34"/>
                  <a:gd name="T15" fmla="*/ 11 h 18"/>
                  <a:gd name="T16" fmla="*/ 0 w 34"/>
                  <a:gd name="T1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8">
                    <a:moveTo>
                      <a:pt x="34" y="18"/>
                    </a:moveTo>
                    <a:lnTo>
                      <a:pt x="32" y="11"/>
                    </a:lnTo>
                    <a:lnTo>
                      <a:pt x="30" y="6"/>
                    </a:lnTo>
                    <a:lnTo>
                      <a:pt x="24" y="2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1" y="11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0000"/>
              </a:solidFill>
              <a:ln w="508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16" name="Freeform 449"/>
              <p:cNvSpPr>
                <a:spLocks/>
              </p:cNvSpPr>
              <p:nvPr/>
            </p:nvSpPr>
            <p:spPr bwMode="auto">
              <a:xfrm rot="-5400000">
                <a:off x="12788" y="9229"/>
                <a:ext cx="17" cy="8"/>
              </a:xfrm>
              <a:custGeom>
                <a:avLst/>
                <a:gdLst>
                  <a:gd name="T0" fmla="*/ 0 w 34"/>
                  <a:gd name="T1" fmla="*/ 0 h 16"/>
                  <a:gd name="T2" fmla="*/ 1 w 34"/>
                  <a:gd name="T3" fmla="*/ 5 h 16"/>
                  <a:gd name="T4" fmla="*/ 5 w 34"/>
                  <a:gd name="T5" fmla="*/ 10 h 16"/>
                  <a:gd name="T6" fmla="*/ 10 w 34"/>
                  <a:gd name="T7" fmla="*/ 15 h 16"/>
                  <a:gd name="T8" fmla="*/ 17 w 34"/>
                  <a:gd name="T9" fmla="*/ 16 h 16"/>
                  <a:gd name="T10" fmla="*/ 23 w 34"/>
                  <a:gd name="T11" fmla="*/ 15 h 16"/>
                  <a:gd name="T12" fmla="*/ 28 w 34"/>
                  <a:gd name="T13" fmla="*/ 10 h 16"/>
                  <a:gd name="T14" fmla="*/ 32 w 34"/>
                  <a:gd name="T15" fmla="*/ 5 h 16"/>
                  <a:gd name="T16" fmla="*/ 34 w 34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6">
                    <a:moveTo>
                      <a:pt x="0" y="0"/>
                    </a:moveTo>
                    <a:lnTo>
                      <a:pt x="1" y="5"/>
                    </a:lnTo>
                    <a:lnTo>
                      <a:pt x="5" y="10"/>
                    </a:lnTo>
                    <a:lnTo>
                      <a:pt x="10" y="15"/>
                    </a:lnTo>
                    <a:lnTo>
                      <a:pt x="17" y="16"/>
                    </a:lnTo>
                    <a:lnTo>
                      <a:pt x="23" y="15"/>
                    </a:lnTo>
                    <a:lnTo>
                      <a:pt x="28" y="10"/>
                    </a:lnTo>
                    <a:lnTo>
                      <a:pt x="32" y="5"/>
                    </a:lnTo>
                    <a:lnTo>
                      <a:pt x="34" y="0"/>
                    </a:lnTo>
                  </a:path>
                </a:pathLst>
              </a:custGeom>
              <a:solidFill>
                <a:srgbClr val="000000"/>
              </a:solidFill>
              <a:ln w="508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17" name="Freeform 450"/>
              <p:cNvSpPr>
                <a:spLocks/>
              </p:cNvSpPr>
              <p:nvPr/>
            </p:nvSpPr>
            <p:spPr bwMode="auto">
              <a:xfrm rot="-5400000">
                <a:off x="12780" y="9228"/>
                <a:ext cx="17" cy="9"/>
              </a:xfrm>
              <a:custGeom>
                <a:avLst/>
                <a:gdLst>
                  <a:gd name="T0" fmla="*/ 34 w 34"/>
                  <a:gd name="T1" fmla="*/ 18 h 18"/>
                  <a:gd name="T2" fmla="*/ 32 w 34"/>
                  <a:gd name="T3" fmla="*/ 11 h 18"/>
                  <a:gd name="T4" fmla="*/ 30 w 34"/>
                  <a:gd name="T5" fmla="*/ 5 h 18"/>
                  <a:gd name="T6" fmla="*/ 24 w 34"/>
                  <a:gd name="T7" fmla="*/ 1 h 18"/>
                  <a:gd name="T8" fmla="*/ 17 w 34"/>
                  <a:gd name="T9" fmla="*/ 0 h 18"/>
                  <a:gd name="T10" fmla="*/ 10 w 34"/>
                  <a:gd name="T11" fmla="*/ 1 h 18"/>
                  <a:gd name="T12" fmla="*/ 5 w 34"/>
                  <a:gd name="T13" fmla="*/ 5 h 18"/>
                  <a:gd name="T14" fmla="*/ 1 w 34"/>
                  <a:gd name="T15" fmla="*/ 11 h 18"/>
                  <a:gd name="T16" fmla="*/ 0 w 34"/>
                  <a:gd name="T1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8">
                    <a:moveTo>
                      <a:pt x="34" y="18"/>
                    </a:moveTo>
                    <a:lnTo>
                      <a:pt x="32" y="11"/>
                    </a:lnTo>
                    <a:lnTo>
                      <a:pt x="30" y="5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5" y="5"/>
                    </a:lnTo>
                    <a:lnTo>
                      <a:pt x="1" y="11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0000"/>
              </a:solidFill>
              <a:ln w="508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l-PL"/>
              </a:p>
            </p:txBody>
          </p:sp>
          <p:cxnSp>
            <p:nvCxnSpPr>
              <p:cNvPr id="218" name="Line 451"/>
              <p:cNvCxnSpPr/>
              <p:nvPr/>
            </p:nvCxnSpPr>
            <p:spPr bwMode="auto">
              <a:xfrm rot="16200000" flipV="1">
                <a:off x="11377" y="8661"/>
                <a:ext cx="720" cy="42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9" name="Line 452"/>
              <p:cNvCxnSpPr/>
              <p:nvPr/>
            </p:nvCxnSpPr>
            <p:spPr bwMode="auto">
              <a:xfrm rot="-5400000">
                <a:off x="11620" y="8418"/>
                <a:ext cx="0" cy="19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0" name="Line 453"/>
              <p:cNvCxnSpPr/>
              <p:nvPr/>
            </p:nvCxnSpPr>
            <p:spPr bwMode="auto">
              <a:xfrm rot="16200000" flipV="1">
                <a:off x="12222" y="8661"/>
                <a:ext cx="720" cy="42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1" name="Rectangle 454"/>
              <p:cNvSpPr>
                <a:spLocks noChangeArrowheads="1"/>
              </p:cNvSpPr>
              <p:nvPr/>
            </p:nvSpPr>
            <p:spPr bwMode="auto">
              <a:xfrm>
                <a:off x="12379" y="8243"/>
                <a:ext cx="151" cy="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none" lIns="0" tIns="0" rIns="0" bIns="0" anchor="t" anchorCtr="0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 b="1" dirty="0">
                    <a:solidFill>
                      <a:srgbClr val="000000"/>
                    </a:solidFill>
                    <a:effectLst/>
                    <a:latin typeface="Calibri"/>
                    <a:ea typeface="Calibri"/>
                    <a:cs typeface="Times New Roman"/>
                  </a:rPr>
                  <a:t>7</a:t>
                </a:r>
                <a:endParaRPr lang="pl-PL" sz="1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cxnSp>
            <p:nvCxnSpPr>
              <p:cNvPr id="222" name="Line 455"/>
              <p:cNvCxnSpPr/>
              <p:nvPr/>
            </p:nvCxnSpPr>
            <p:spPr bwMode="auto">
              <a:xfrm rot="-5400000">
                <a:off x="12455" y="8428"/>
                <a:ext cx="0" cy="16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3" name="Line 456"/>
              <p:cNvCxnSpPr/>
              <p:nvPr/>
            </p:nvCxnSpPr>
            <p:spPr bwMode="auto">
              <a:xfrm rot="16200000" flipV="1">
                <a:off x="10953" y="10101"/>
                <a:ext cx="1" cy="2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4" name="Line 457"/>
              <p:cNvCxnSpPr/>
              <p:nvPr/>
            </p:nvCxnSpPr>
            <p:spPr bwMode="auto">
              <a:xfrm rot="16200000" flipV="1">
                <a:off x="10954" y="10122"/>
                <a:ext cx="1" cy="12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5" name="Line 458"/>
              <p:cNvCxnSpPr/>
              <p:nvPr/>
            </p:nvCxnSpPr>
            <p:spPr bwMode="auto">
              <a:xfrm rot="16200000" flipH="1">
                <a:off x="10723" y="10482"/>
                <a:ext cx="466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69" name="Line 459"/>
            <p:cNvCxnSpPr/>
            <p:nvPr/>
          </p:nvCxnSpPr>
          <p:spPr bwMode="auto">
            <a:xfrm flipV="1">
              <a:off x="9977" y="9131"/>
              <a:ext cx="1506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0" name="Line 460"/>
            <p:cNvCxnSpPr/>
            <p:nvPr/>
          </p:nvCxnSpPr>
          <p:spPr bwMode="auto">
            <a:xfrm>
              <a:off x="10082" y="8963"/>
              <a:ext cx="86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" name="Line 461"/>
            <p:cNvCxnSpPr/>
            <p:nvPr/>
          </p:nvCxnSpPr>
          <p:spPr bwMode="auto">
            <a:xfrm>
              <a:off x="9976" y="9284"/>
              <a:ext cx="959" cy="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66551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1588" y="411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grpSp>
        <p:nvGrpSpPr>
          <p:cNvPr id="27651" name="Group 18"/>
          <p:cNvGrpSpPr>
            <a:grpSpLocks/>
          </p:cNvGrpSpPr>
          <p:nvPr/>
        </p:nvGrpSpPr>
        <p:grpSpPr bwMode="auto">
          <a:xfrm>
            <a:off x="1857375" y="411163"/>
            <a:ext cx="5430838" cy="6035675"/>
            <a:chOff x="0" y="0"/>
            <a:chExt cx="3421" cy="3802"/>
          </a:xfrm>
        </p:grpSpPr>
        <p:sp>
          <p:nvSpPr>
            <p:cNvPr id="27658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421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pl-PL" sz="1000">
                  <a:latin typeface="Verdana" pitchFamily="34" charset="0"/>
                </a:rPr>
                <a:t>  </a:t>
              </a:r>
              <a:r>
                <a:rPr lang="pl-PL" sz="5400">
                  <a:latin typeface="Verdana" pitchFamily="34" charset="0"/>
                </a:rPr>
                <a:t> </a:t>
              </a:r>
              <a:r>
                <a:rPr lang="pl-PL" sz="1000">
                  <a:latin typeface="Verdana" pitchFamily="34" charset="0"/>
                </a:rPr>
                <a:t>                    </a:t>
              </a:r>
              <a:r>
                <a:rPr lang="pl-PL" sz="300">
                  <a:latin typeface="Verdana" pitchFamily="34" charset="0"/>
                </a:rPr>
                <a:t> </a:t>
              </a:r>
              <a:r>
                <a:rPr lang="pl-PL" sz="1000">
                  <a:latin typeface="Verdana" pitchFamily="34" charset="0"/>
                </a:rPr>
                <a:t>  </a:t>
              </a:r>
              <a:r>
                <a:rPr lang="pl-PL" sz="1000" b="1">
                  <a:solidFill>
                    <a:srgbClr val="2B0E72"/>
                  </a:solidFill>
                  <a:latin typeface="Arial" charset="0"/>
                  <a:cs typeface="Arial" charset="0"/>
                </a:rPr>
                <a:t>budowa</a:t>
              </a:r>
              <a:r>
                <a:rPr lang="pl-PL" sz="1000">
                  <a:latin typeface="Verdana" pitchFamily="34" charset="0"/>
                </a:rPr>
                <a:t>   </a:t>
              </a:r>
              <a:r>
                <a:rPr lang="pl-PL" sz="300">
                  <a:latin typeface="Verdana" pitchFamily="34" charset="0"/>
                </a:rPr>
                <a:t> </a:t>
              </a:r>
              <a:r>
                <a:rPr lang="pl-PL" sz="1000">
                  <a:latin typeface="Verdana" pitchFamily="34" charset="0"/>
                </a:rPr>
                <a:t>  zasada działania   </a:t>
              </a:r>
              <a:r>
                <a:rPr lang="pl-PL" sz="300">
                  <a:latin typeface="Verdana" pitchFamily="34" charset="0"/>
                </a:rPr>
                <a:t> </a:t>
              </a:r>
              <a:r>
                <a:rPr lang="pl-PL" sz="1000">
                  <a:latin typeface="Verdana" pitchFamily="34" charset="0"/>
                </a:rPr>
                <a:t>  </a:t>
              </a:r>
              <a:r>
                <a:rPr lang="pl-PL" sz="1000">
                  <a:latin typeface="Verdana" pitchFamily="34" charset="0"/>
                  <a:hlinkClick r:id="rId2"/>
                </a:rPr>
                <a:t>przykład</a:t>
              </a:r>
              <a:r>
                <a:rPr lang="pl-PL" sz="1000">
                  <a:latin typeface="Verdana" pitchFamily="34" charset="0"/>
                </a:rPr>
                <a:t>   </a:t>
              </a:r>
              <a:r>
                <a:rPr lang="pl-PL" sz="300">
                  <a:latin typeface="Verdana" pitchFamily="34" charset="0"/>
                </a:rPr>
                <a:t> </a:t>
              </a:r>
              <a:r>
                <a:rPr lang="pl-PL" sz="1000">
                  <a:latin typeface="Verdana" pitchFamily="34" charset="0"/>
                </a:rPr>
                <a:t>  </a:t>
              </a:r>
              <a:r>
                <a:rPr lang="pl-PL" sz="1000">
                  <a:latin typeface="Verdana" pitchFamily="34" charset="0"/>
                  <a:hlinkClick r:id="rId3"/>
                </a:rPr>
                <a:t>menu</a:t>
              </a:r>
              <a:endParaRPr lang="pl-PL" sz="1000">
                <a:latin typeface="Verdana" pitchFamily="34" charset="0"/>
              </a:endParaRPr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0" y="576"/>
              <a:ext cx="3421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pl-PL" sz="1000">
                  <a:latin typeface="Verdana" pitchFamily="34" charset="0"/>
                </a:rPr>
                <a:t>  </a:t>
              </a:r>
              <a:r>
                <a:rPr lang="pl-PL" sz="2700">
                  <a:latin typeface="Verdana" pitchFamily="34" charset="0"/>
                </a:rPr>
                <a:t> </a:t>
              </a:r>
              <a:r>
                <a:rPr lang="pl-PL" sz="1000">
                  <a:latin typeface="Verdana" pitchFamily="34" charset="0"/>
                </a:rPr>
                <a:t>           </a:t>
              </a:r>
              <a:r>
                <a:rPr lang="pl-PL" sz="300">
                  <a:latin typeface="Verdana" pitchFamily="34" charset="0"/>
                </a:rPr>
                <a:t> </a:t>
              </a:r>
              <a:r>
                <a:rPr lang="pl-PL" sz="1000">
                  <a:latin typeface="Verdana" pitchFamily="34" charset="0"/>
                </a:rPr>
                <a:t>            </a:t>
              </a:r>
              <a:r>
                <a:rPr lang="pl-PL" sz="1000" i="1">
                  <a:solidFill>
                    <a:srgbClr val="2B0E72"/>
                  </a:solidFill>
                  <a:latin typeface="Arial" charset="0"/>
                  <a:cs typeface="Arial" charset="0"/>
                </a:rPr>
                <a:t>czujnik elektrostykowy</a:t>
              </a:r>
              <a:endParaRPr lang="pl-PL" sz="1000">
                <a:latin typeface="Verdana" pitchFamily="34" charset="0"/>
              </a:endParaRPr>
            </a:p>
          </p:txBody>
        </p:sp>
        <p:grpSp>
          <p:nvGrpSpPr>
            <p:cNvPr id="27660" name="Group 17"/>
            <p:cNvGrpSpPr>
              <a:grpSpLocks/>
            </p:cNvGrpSpPr>
            <p:nvPr/>
          </p:nvGrpSpPr>
          <p:grpSpPr bwMode="auto">
            <a:xfrm>
              <a:off x="0" y="893"/>
              <a:ext cx="1800" cy="2909"/>
              <a:chOff x="0" y="596"/>
              <a:chExt cx="1800" cy="2909"/>
            </a:xfrm>
          </p:grpSpPr>
          <p:sp>
            <p:nvSpPr>
              <p:cNvPr id="27661" name="Rectangle 14"/>
              <p:cNvSpPr>
                <a:spLocks noChangeArrowheads="1"/>
              </p:cNvSpPr>
              <p:nvPr/>
            </p:nvSpPr>
            <p:spPr bwMode="auto">
              <a:xfrm>
                <a:off x="0" y="596"/>
                <a:ext cx="1800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endParaRPr lang="pl-PL"/>
              </a:p>
            </p:txBody>
          </p:sp>
          <p:sp>
            <p:nvSpPr>
              <p:cNvPr id="27662" name="Rectangle 15"/>
              <p:cNvSpPr>
                <a:spLocks noChangeArrowheads="1"/>
              </p:cNvSpPr>
              <p:nvPr/>
            </p:nvSpPr>
            <p:spPr bwMode="auto">
              <a:xfrm>
                <a:off x="0" y="596"/>
                <a:ext cx="1800" cy="29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l-PL" sz="1000">
                    <a:latin typeface="Verdana" pitchFamily="34" charset="0"/>
                  </a:rPr>
                  <a:t>  </a:t>
                </a:r>
                <a:r>
                  <a:rPr lang="pl-PL" sz="28700">
                    <a:latin typeface="Verdana" pitchFamily="34" charset="0"/>
                  </a:rPr>
                  <a:t> </a:t>
                </a:r>
                <a:r>
                  <a:rPr lang="pl-PL" sz="1000">
                    <a:latin typeface="Verdana" pitchFamily="34" charset="0"/>
                  </a:rPr>
                  <a:t>                                                                                                     </a:t>
                </a:r>
              </a:p>
            </p:txBody>
          </p:sp>
        </p:grpSp>
      </p:grpSp>
      <p:pic>
        <p:nvPicPr>
          <p:cNvPr id="27652" name="Picture 7" descr="http://imisp.mech.pw.edu.pl/prezentacja/dyplom/images/przerw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0"/>
            <a:ext cx="11430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8" descr="http://imisp.mech.pw.edu.pl/prezentacja/dyplom/images/przerw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457200"/>
            <a:ext cx="11430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9" descr="http://imisp.mech.pw.edu.pl/prezentacja/dyplom/images/przerw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457200"/>
            <a:ext cx="11430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10" descr="http://imisp.mech.pw.edu.pl/prezentacja/dyplom/images/przerw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3" y="457200"/>
            <a:ext cx="11430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12" descr="http://imisp.mech.pw.edu.pl/prezentacja/dyplom/images/cz8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1371600"/>
            <a:ext cx="446088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16" descr="http://imisp.mech.pw.edu.pl/prezentacja/dyplom/elektryczne/czujnik_elektrostykowy_budow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6363"/>
            <a:ext cx="6769100" cy="675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139952" y="404664"/>
            <a:ext cx="4824536" cy="107721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l-PL" sz="3200" b="1" kern="0" dirty="0" smtClean="0">
                <a:latin typeface="Calibri" pitchFamily="34" charset="0"/>
                <a:cs typeface="Calibri" pitchFamily="34" charset="0"/>
              </a:rPr>
              <a:t>CZUJNIK ELEKTROSTYKOWY</a:t>
            </a:r>
          </a:p>
        </p:txBody>
      </p:sp>
    </p:spTree>
    <p:extLst>
      <p:ext uri="{BB962C8B-B14F-4D97-AF65-F5344CB8AC3E}">
        <p14:creationId xmlns:p14="http://schemas.microsoft.com/office/powerpoint/2010/main" val="1863799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53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ELEKTROSTYKOWE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690688" y="1371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43031"/>
              </p:ext>
            </p:extLst>
          </p:nvPr>
        </p:nvGraphicFramePr>
        <p:xfrm>
          <a:off x="1447800" y="1143000"/>
          <a:ext cx="6402388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71" name="Picture" r:id="rId3" imgW="4572000" imgH="3267456" progId="Word.Picture.8">
                  <p:embed/>
                </p:oleObj>
              </mc:Choice>
              <mc:Fallback>
                <p:oleObj name="Picture" r:id="rId3" imgW="4572000" imgH="3267456" progId="Word.Picture.8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143000"/>
                        <a:ext cx="6402388" cy="457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8"/>
          <p:cNvSpPr>
            <a:spLocks noChangeArrowheads="1"/>
          </p:cNvSpPr>
          <p:nvPr/>
        </p:nvSpPr>
        <p:spPr bwMode="auto">
          <a:xfrm>
            <a:off x="0" y="5867400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algn="ctr"/>
            <a:r>
              <a:rPr lang="pl-PL" sz="2400" b="1" dirty="0">
                <a:latin typeface="Calibri" pitchFamily="34" charset="0"/>
                <a:cs typeface="Calibri" pitchFamily="34" charset="0"/>
              </a:rPr>
              <a:t>Czujnik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elektrostykowy</a:t>
            </a:r>
            <a:r>
              <a:rPr lang="pl-PL" sz="2400" dirty="0">
                <a:latin typeface="Calibri" pitchFamily="34" charset="0"/>
                <a:cs typeface="Calibri" pitchFamily="34" charset="0"/>
              </a:rPr>
              <a:t>: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a) głowica pomiarowa, b) wskaźnik </a:t>
            </a:r>
            <a:r>
              <a:rPr lang="pl-PL" sz="2400" dirty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28678" name="Text Box 9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665238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776" y="679317"/>
            <a:ext cx="5486400" cy="2062103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GŁOWICA CZUJNIKA ELEKTROSTYKOWEGO</a:t>
            </a:r>
            <a:br>
              <a:rPr lang="pl-PL" sz="3200" b="1" dirty="0" smtClean="0">
                <a:latin typeface="Calibri" pitchFamily="34" charset="0"/>
                <a:cs typeface="Calibri" pitchFamily="34" charset="0"/>
              </a:rPr>
            </a:b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ELMESS 1100</a:t>
            </a:r>
            <a:br>
              <a:rPr lang="pl-PL" sz="3200" b="1" dirty="0" smtClean="0">
                <a:latin typeface="Calibri" pitchFamily="34" charset="0"/>
                <a:cs typeface="Calibri" pitchFamily="34" charset="0"/>
              </a:rPr>
            </a:b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PRODUKCJI FIRMY MAHR</a:t>
            </a:r>
          </a:p>
        </p:txBody>
      </p:sp>
      <p:pic>
        <p:nvPicPr>
          <p:cNvPr id="29699" name="Picture 5" descr="http://www.viba.nl/project/img/popup/m1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109696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0" y="2330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29701" name="Text Box 47"/>
          <p:cNvSpPr txBox="1">
            <a:spLocks noChangeArrowheads="1"/>
          </p:cNvSpPr>
          <p:nvPr/>
        </p:nvSpPr>
        <p:spPr bwMode="auto">
          <a:xfrm>
            <a:off x="3338264" y="3105542"/>
            <a:ext cx="54102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Zakres pomiarowy:   </a:t>
            </a:r>
            <a:r>
              <a:rPr lang="pl-PL" b="1" dirty="0">
                <a:latin typeface="Calibri" pitchFamily="34" charset="0"/>
                <a:cs typeface="Calibri" pitchFamily="34" charset="0"/>
                <a:sym typeface="Symbol" pitchFamily="18" charset="2"/>
              </a:rPr>
              <a:t>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0,4 mm;</a:t>
            </a:r>
          </a:p>
          <a:p>
            <a:pPr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Przesuw trzpienia:     2 mm;</a:t>
            </a:r>
          </a:p>
          <a:p>
            <a:pPr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Nacisk pomiarowy:   1,5 N</a:t>
            </a:r>
          </a:p>
          <a:p>
            <a:pPr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Średnica chwytu:       </a:t>
            </a:r>
            <a:r>
              <a:rPr lang="pl-PL" b="1" dirty="0">
                <a:latin typeface="Calibri" pitchFamily="34" charset="0"/>
                <a:cs typeface="Calibri" pitchFamily="34" charset="0"/>
                <a:sym typeface="Symbol" pitchFamily="18" charset="2"/>
              </a:rPr>
              <a:t>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8h6</a:t>
            </a:r>
          </a:p>
        </p:txBody>
      </p:sp>
    </p:spTree>
    <p:extLst>
      <p:ext uri="{BB962C8B-B14F-4D97-AF65-F5344CB8AC3E}">
        <p14:creationId xmlns:p14="http://schemas.microsoft.com/office/powerpoint/2010/main" val="149633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INDUKCYJNE – ZASADA DZIAŁANIA, PODZIAŁ</a:t>
            </a:r>
            <a:r>
              <a:rPr lang="pl-PL" sz="3200" dirty="0" smtClean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0" y="1828800"/>
            <a:ext cx="9144000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Zasada działania czujników indukcyjnych oparta jest na zależności zachodzącej pomiędzy położeniem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końcówki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pomiarowej a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indu-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kcyjnością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własną (lub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wzajemną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) cewek przetworników czujnika.</a:t>
            </a:r>
          </a:p>
          <a:p>
            <a:pPr>
              <a:spcAft>
                <a:spcPct val="50000"/>
              </a:spcAft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Wyróżnia się kilka odmian czujników indukcyjnych. Do najczęściej występujących zalicza się:</a:t>
            </a:r>
          </a:p>
          <a:p>
            <a:pPr>
              <a:spcAft>
                <a:spcPct val="25000"/>
              </a:spcAft>
            </a:pPr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  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Czujniki indukcyjne dławikowe;</a:t>
            </a:r>
          </a:p>
          <a:p>
            <a:pPr>
              <a:spcAft>
                <a:spcPct val="25000"/>
              </a:spcAft>
            </a:pPr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  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Czujniki indukcyjne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solenoidalne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;</a:t>
            </a:r>
          </a:p>
          <a:p>
            <a:pPr eaLnBrk="0" hangingPunct="0"/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  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Czujniki indukcyjne transformatorowe (LVDT);</a:t>
            </a:r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99943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1992"/>
            <a:ext cx="7772400" cy="1077218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INDUKCYJNE DŁAWIKOWE</a:t>
            </a:r>
            <a:br>
              <a:rPr lang="pl-PL" sz="3200" b="1" dirty="0" smtClean="0">
                <a:latin typeface="Calibri" pitchFamily="34" charset="0"/>
                <a:cs typeface="Calibri" pitchFamily="34" charset="0"/>
              </a:rPr>
            </a:b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ZASADA DZIAŁANIA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2781300" y="2057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285114"/>
              </p:ext>
            </p:extLst>
          </p:nvPr>
        </p:nvGraphicFramePr>
        <p:xfrm>
          <a:off x="251520" y="1997940"/>
          <a:ext cx="4128516" cy="3159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892" name="Obraz" r:id="rId3" imgW="2752344" imgH="2106168" progId="Word.Picture.8">
                  <p:embed/>
                </p:oleObj>
              </mc:Choice>
              <mc:Fallback>
                <p:oleObj name="Obraz" r:id="rId3" imgW="2752344" imgH="2106168" progId="Word.Picture.8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997940"/>
                        <a:ext cx="4128516" cy="31592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sp>
        <p:nvSpPr>
          <p:cNvPr id="2" name="Prostokąt 1"/>
          <p:cNvSpPr/>
          <p:nvPr/>
        </p:nvSpPr>
        <p:spPr>
          <a:xfrm>
            <a:off x="4572000" y="1844824"/>
            <a:ext cx="43204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Cewki CA i AB nawinięte na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dwóch U-kształtnych ferromagnetycznych 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rdze-</a:t>
            </a:r>
            <a:r>
              <a:rPr lang="pl-PL" sz="2000" b="1" dirty="0" err="1" smtClean="0">
                <a:latin typeface="Calibri" pitchFamily="34" charset="0"/>
                <a:cs typeface="Calibri" pitchFamily="34" charset="0"/>
              </a:rPr>
              <a:t>niach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 R, zasilane prądem przemiennym z generatora,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wytwarzają 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przemienne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pole magnetyczne, którego linie sił 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za-</a:t>
            </a:r>
            <a:r>
              <a:rPr lang="pl-PL" sz="2000" b="1" dirty="0" err="1" smtClean="0">
                <a:latin typeface="Calibri" pitchFamily="34" charset="0"/>
                <a:cs typeface="Calibri" pitchFamily="34" charset="0"/>
              </a:rPr>
              <a:t>mykają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się poprzez ferromagnetyczną zworę Z. Zwora ta połączona jest z 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koń-</a:t>
            </a:r>
            <a:r>
              <a:rPr lang="pl-PL" sz="2000" b="1" dirty="0" err="1" smtClean="0">
                <a:latin typeface="Calibri" pitchFamily="34" charset="0"/>
                <a:cs typeface="Calibri" pitchFamily="34" charset="0"/>
              </a:rPr>
              <a:t>cówką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pomiarową. Od położenia </a:t>
            </a:r>
            <a:r>
              <a:rPr lang="pl-PL" sz="2000" b="1" dirty="0" err="1" smtClean="0">
                <a:latin typeface="Calibri" pitchFamily="34" charset="0"/>
                <a:cs typeface="Calibri" pitchFamily="34" charset="0"/>
              </a:rPr>
              <a:t>ukła-du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 końcówka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pomiarowa- zwora zależą wielkości szczelin s1 i s2 , które mają bardzo istotny wpływ na oporność 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ma-</a:t>
            </a:r>
            <a:r>
              <a:rPr lang="pl-PL" sz="2000" b="1" dirty="0" err="1" smtClean="0">
                <a:latin typeface="Calibri" pitchFamily="34" charset="0"/>
                <a:cs typeface="Calibri" pitchFamily="34" charset="0"/>
              </a:rPr>
              <a:t>gnetyczną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obu obwodów, a w </a:t>
            </a:r>
            <a:r>
              <a:rPr lang="pl-PL" sz="2000" b="1" dirty="0" err="1" smtClean="0">
                <a:latin typeface="Calibri" pitchFamily="34" charset="0"/>
                <a:cs typeface="Calibri" pitchFamily="34" charset="0"/>
              </a:rPr>
              <a:t>konsek-wencji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i na indukcyjności </a:t>
            </a:r>
            <a:r>
              <a:rPr lang="pl-PL" sz="2000" b="1" dirty="0" err="1" smtClean="0">
                <a:latin typeface="Calibri" pitchFamily="34" charset="0"/>
                <a:cs typeface="Calibri" pitchFamily="34" charset="0"/>
              </a:rPr>
              <a:t>poszczegól-nych</a:t>
            </a:r>
            <a:r>
              <a:rPr lang="pl-PL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000" b="1" dirty="0">
                <a:latin typeface="Calibri" pitchFamily="34" charset="0"/>
                <a:cs typeface="Calibri" pitchFamily="34" charset="0"/>
              </a:rPr>
              <a:t>cewek. </a:t>
            </a:r>
          </a:p>
        </p:txBody>
      </p:sp>
    </p:spTree>
    <p:extLst>
      <p:ext uri="{BB962C8B-B14F-4D97-AF65-F5344CB8AC3E}">
        <p14:creationId xmlns:p14="http://schemas.microsoft.com/office/powerpoint/2010/main" val="306976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47154" y="332656"/>
            <a:ext cx="7772400" cy="8382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 INDUKCYJNE  SOLENOIDALNE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8263280" y="-5143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grpSp>
        <p:nvGrpSpPr>
          <p:cNvPr id="48" name="Grupa 47"/>
          <p:cNvGrpSpPr>
            <a:grpSpLocks noChangeAspect="1"/>
          </p:cNvGrpSpPr>
          <p:nvPr/>
        </p:nvGrpSpPr>
        <p:grpSpPr>
          <a:xfrm>
            <a:off x="683568" y="1619579"/>
            <a:ext cx="3340615" cy="4309562"/>
            <a:chOff x="4476204" y="1844398"/>
            <a:chExt cx="2783842" cy="3591302"/>
          </a:xfrm>
        </p:grpSpPr>
        <p:sp>
          <p:nvSpPr>
            <p:cNvPr id="12" name="Prostokąt 11"/>
            <p:cNvSpPr/>
            <p:nvPr/>
          </p:nvSpPr>
          <p:spPr>
            <a:xfrm>
              <a:off x="5543005" y="2215808"/>
              <a:ext cx="431800" cy="2158616"/>
            </a:xfrm>
            <a:prstGeom prst="rect">
              <a:avLst/>
            </a:prstGeom>
            <a:pattFill prst="diagBrick">
              <a:fgClr>
                <a:sysClr val="windowText" lastClr="000000"/>
              </a:fgClr>
              <a:bgClr>
                <a:sysClr val="window" lastClr="FFFFFF"/>
              </a:bgClr>
            </a:patt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7" name="Grupa 46"/>
            <p:cNvGrpSpPr/>
            <p:nvPr/>
          </p:nvGrpSpPr>
          <p:grpSpPr>
            <a:xfrm>
              <a:off x="4476204" y="1844398"/>
              <a:ext cx="2783842" cy="3591302"/>
              <a:chOff x="4476204" y="1844398"/>
              <a:chExt cx="2783842" cy="3591302"/>
            </a:xfrm>
          </p:grpSpPr>
          <p:grpSp>
            <p:nvGrpSpPr>
              <p:cNvPr id="5" name="Grupa 4"/>
              <p:cNvGrpSpPr/>
              <p:nvPr/>
            </p:nvGrpSpPr>
            <p:grpSpPr>
              <a:xfrm>
                <a:off x="4828628" y="2196761"/>
                <a:ext cx="1533751" cy="2847345"/>
                <a:chOff x="4828628" y="2196761"/>
                <a:chExt cx="1533751" cy="2847345"/>
              </a:xfrm>
            </p:grpSpPr>
            <p:cxnSp>
              <p:nvCxnSpPr>
                <p:cNvPr id="7" name="Łącznik prosty ze strzałką 6"/>
                <p:cNvCxnSpPr/>
                <p:nvPr/>
              </p:nvCxnSpPr>
              <p:spPr>
                <a:xfrm>
                  <a:off x="4828628" y="4786342"/>
                  <a:ext cx="0" cy="257764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  <a:tailEnd type="triangle" w="sm" len="lg"/>
                </a:ln>
                <a:effectLst/>
              </p:spPr>
            </p:cxnSp>
            <p:sp>
              <p:nvSpPr>
                <p:cNvPr id="8" name="Elipsa 7"/>
                <p:cNvSpPr/>
                <p:nvPr/>
              </p:nvSpPr>
              <p:spPr>
                <a:xfrm>
                  <a:off x="6333579" y="2196761"/>
                  <a:ext cx="28800" cy="28795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Elipsa 8"/>
                <p:cNvSpPr/>
                <p:nvPr/>
              </p:nvSpPr>
              <p:spPr>
                <a:xfrm>
                  <a:off x="6324055" y="3272894"/>
                  <a:ext cx="28800" cy="28795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" name="Elipsa 9"/>
                <p:cNvSpPr/>
                <p:nvPr/>
              </p:nvSpPr>
              <p:spPr>
                <a:xfrm>
                  <a:off x="6295479" y="4358551"/>
                  <a:ext cx="28800" cy="28795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" name="Grupa 3"/>
              <p:cNvGrpSpPr/>
              <p:nvPr/>
            </p:nvGrpSpPr>
            <p:grpSpPr>
              <a:xfrm>
                <a:off x="4476204" y="1844398"/>
                <a:ext cx="2783842" cy="3591302"/>
                <a:chOff x="4476204" y="1844398"/>
                <a:chExt cx="2783842" cy="3591302"/>
              </a:xfrm>
            </p:grpSpPr>
            <p:cxnSp>
              <p:nvCxnSpPr>
                <p:cNvPr id="14" name="Łącznik prostoliniowy 13"/>
                <p:cNvCxnSpPr/>
                <p:nvPr/>
              </p:nvCxnSpPr>
              <p:spPr>
                <a:xfrm>
                  <a:off x="4752428" y="5034707"/>
                  <a:ext cx="796291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15" name="Prostokąt 14"/>
                <p:cNvSpPr/>
                <p:nvPr/>
              </p:nvSpPr>
              <p:spPr>
                <a:xfrm>
                  <a:off x="4533354" y="2215808"/>
                  <a:ext cx="431800" cy="2158616"/>
                </a:xfrm>
                <a:prstGeom prst="rect">
                  <a:avLst/>
                </a:prstGeom>
                <a:pattFill prst="diagBrick">
                  <a:fgClr>
                    <a:sysClr val="windowText" lastClr="000000"/>
                  </a:fgClr>
                  <a:bgClr>
                    <a:sysClr val="window" lastClr="FFFFFF"/>
                  </a:bgClr>
                </a:pattFill>
                <a:ln w="381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Prostokąt 15"/>
                <p:cNvSpPr/>
                <p:nvPr/>
              </p:nvSpPr>
              <p:spPr>
                <a:xfrm>
                  <a:off x="5038178" y="2577694"/>
                  <a:ext cx="431800" cy="1438654"/>
                </a:xfrm>
                <a:prstGeom prst="rect">
                  <a:avLst/>
                </a:prstGeom>
                <a:solidFill>
                  <a:srgbClr val="1F497D">
                    <a:lumMod val="20000"/>
                    <a:lumOff val="80000"/>
                  </a:srgbClr>
                </a:solidFill>
                <a:ln w="381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" name="Grupa 1"/>
                <p:cNvGrpSpPr/>
                <p:nvPr/>
              </p:nvGrpSpPr>
              <p:grpSpPr>
                <a:xfrm>
                  <a:off x="4926098" y="1844398"/>
                  <a:ext cx="661661" cy="719872"/>
                  <a:chOff x="4926098" y="1844398"/>
                  <a:chExt cx="661661" cy="719872"/>
                </a:xfrm>
              </p:grpSpPr>
              <p:cxnSp>
                <p:nvCxnSpPr>
                  <p:cNvPr id="42" name="Łącznik prostoliniowy 41"/>
                  <p:cNvCxnSpPr/>
                  <p:nvPr/>
                </p:nvCxnSpPr>
                <p:spPr>
                  <a:xfrm>
                    <a:off x="5266778" y="1844398"/>
                    <a:ext cx="0" cy="719872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sp>
                <p:nvSpPr>
                  <p:cNvPr id="43" name="Prostokąt 42"/>
                  <p:cNvSpPr/>
                  <p:nvPr/>
                </p:nvSpPr>
                <p:spPr>
                  <a:xfrm>
                    <a:off x="4980388" y="1911064"/>
                    <a:ext cx="215900" cy="215862"/>
                  </a:xfrm>
                  <a:prstGeom prst="rect">
                    <a:avLst/>
                  </a:prstGeom>
                  <a:pattFill prst="wdUpDiag">
                    <a:fgClr>
                      <a:sysClr val="windowText" lastClr="000000"/>
                    </a:fgClr>
                    <a:bgClr>
                      <a:sysClr val="window" lastClr="FFFFFF"/>
                    </a:bgClr>
                  </a:pattFill>
                  <a:ln w="28575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Prostokąt 43"/>
                  <p:cNvSpPr/>
                  <p:nvPr/>
                </p:nvSpPr>
                <p:spPr>
                  <a:xfrm>
                    <a:off x="5316301" y="1911064"/>
                    <a:ext cx="215900" cy="215862"/>
                  </a:xfrm>
                  <a:prstGeom prst="rect">
                    <a:avLst/>
                  </a:prstGeom>
                  <a:pattFill prst="wdUpDiag">
                    <a:fgClr>
                      <a:sysClr val="windowText" lastClr="000000"/>
                    </a:fgClr>
                    <a:bgClr>
                      <a:sysClr val="window" lastClr="FFFFFF"/>
                    </a:bgClr>
                  </a:pattFill>
                  <a:ln w="28575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" name="Prostokąt 44"/>
                  <p:cNvSpPr/>
                  <p:nvPr/>
                </p:nvSpPr>
                <p:spPr>
                  <a:xfrm>
                    <a:off x="4926098" y="1872971"/>
                    <a:ext cx="90170" cy="313634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Prostokąt 45"/>
                  <p:cNvSpPr/>
                  <p:nvPr/>
                </p:nvSpPr>
                <p:spPr>
                  <a:xfrm>
                    <a:off x="5496321" y="1872971"/>
                    <a:ext cx="91438" cy="313634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" name="Grupa 2"/>
                <p:cNvGrpSpPr/>
                <p:nvPr/>
              </p:nvGrpSpPr>
              <p:grpSpPr>
                <a:xfrm>
                  <a:off x="4920068" y="4015712"/>
                  <a:ext cx="659766" cy="1009471"/>
                  <a:chOff x="4920068" y="4015712"/>
                  <a:chExt cx="659766" cy="1009471"/>
                </a:xfrm>
              </p:grpSpPr>
              <p:cxnSp>
                <p:nvCxnSpPr>
                  <p:cNvPr id="36" name="Łącznik prostoliniowy 35"/>
                  <p:cNvCxnSpPr/>
                  <p:nvPr/>
                </p:nvCxnSpPr>
                <p:spPr>
                  <a:xfrm>
                    <a:off x="5247728" y="4015712"/>
                    <a:ext cx="0" cy="1007821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sp>
                <p:nvSpPr>
                  <p:cNvPr id="37" name="Prostokąt 36"/>
                  <p:cNvSpPr/>
                  <p:nvPr/>
                </p:nvSpPr>
                <p:spPr>
                  <a:xfrm>
                    <a:off x="4975314" y="4491878"/>
                    <a:ext cx="214630" cy="215862"/>
                  </a:xfrm>
                  <a:prstGeom prst="rect">
                    <a:avLst/>
                  </a:prstGeom>
                  <a:pattFill prst="wdUpDiag">
                    <a:fgClr>
                      <a:sysClr val="windowText" lastClr="000000"/>
                    </a:fgClr>
                    <a:bgClr>
                      <a:sysClr val="window" lastClr="FFFFFF"/>
                    </a:bgClr>
                  </a:pattFill>
                  <a:ln w="28575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Prostokąt 37"/>
                  <p:cNvSpPr/>
                  <p:nvPr/>
                </p:nvSpPr>
                <p:spPr>
                  <a:xfrm>
                    <a:off x="5302014" y="4491878"/>
                    <a:ext cx="214630" cy="215862"/>
                  </a:xfrm>
                  <a:prstGeom prst="rect">
                    <a:avLst/>
                  </a:prstGeom>
                  <a:pattFill prst="wdUpDiag">
                    <a:fgClr>
                      <a:sysClr val="windowText" lastClr="000000"/>
                    </a:fgClr>
                    <a:bgClr>
                      <a:sysClr val="window" lastClr="FFFFFF"/>
                    </a:bgClr>
                  </a:pattFill>
                  <a:ln w="28575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9" name="Prostokąt 38"/>
                  <p:cNvSpPr/>
                  <p:nvPr/>
                </p:nvSpPr>
                <p:spPr>
                  <a:xfrm>
                    <a:off x="4920068" y="4453784"/>
                    <a:ext cx="88900" cy="313634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Prostokąt 39"/>
                  <p:cNvSpPr/>
                  <p:nvPr/>
                </p:nvSpPr>
                <p:spPr>
                  <a:xfrm>
                    <a:off x="5489664" y="4453784"/>
                    <a:ext cx="90170" cy="313634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Łuk 40"/>
                  <p:cNvSpPr/>
                  <p:nvPr/>
                </p:nvSpPr>
                <p:spPr>
                  <a:xfrm>
                    <a:off x="5085804" y="4701390"/>
                    <a:ext cx="323568" cy="323793"/>
                  </a:xfrm>
                  <a:prstGeom prst="arc">
                    <a:avLst>
                      <a:gd name="adj1" fmla="val 567743"/>
                      <a:gd name="adj2" fmla="val 10392149"/>
                    </a:avLst>
                  </a:prstGeom>
                  <a:noFill/>
                  <a:ln w="28575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19" name="Łącznik prostoliniowy 18"/>
                <p:cNvCxnSpPr/>
                <p:nvPr/>
              </p:nvCxnSpPr>
              <p:spPr>
                <a:xfrm>
                  <a:off x="4952454" y="2215808"/>
                  <a:ext cx="595630" cy="0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20" name="Łącznik prostoliniowy 19"/>
                <p:cNvCxnSpPr/>
                <p:nvPr/>
              </p:nvCxnSpPr>
              <p:spPr>
                <a:xfrm>
                  <a:off x="4952454" y="4368454"/>
                  <a:ext cx="681354" cy="0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21" name="Łącznik prostoliniowy 20"/>
                <p:cNvCxnSpPr/>
                <p:nvPr/>
              </p:nvCxnSpPr>
              <p:spPr>
                <a:xfrm>
                  <a:off x="5971629" y="2215808"/>
                  <a:ext cx="360000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2" name="Łącznik prostoliniowy 21"/>
                <p:cNvCxnSpPr/>
                <p:nvPr/>
              </p:nvCxnSpPr>
              <p:spPr>
                <a:xfrm>
                  <a:off x="5971629" y="3291941"/>
                  <a:ext cx="360000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3" name="Łącznik prostoliniowy 22"/>
                <p:cNvCxnSpPr/>
                <p:nvPr/>
              </p:nvCxnSpPr>
              <p:spPr>
                <a:xfrm>
                  <a:off x="5971629" y="4377598"/>
                  <a:ext cx="360000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4" name="Łącznik prosty ze strzałką 23"/>
                <p:cNvCxnSpPr/>
                <p:nvPr/>
              </p:nvCxnSpPr>
              <p:spPr>
                <a:xfrm>
                  <a:off x="6238329" y="2215808"/>
                  <a:ext cx="0" cy="1076133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  <a:headEnd type="triangle" w="sm" len="lg"/>
                  <a:tailEnd type="triangle" w="sm" len="lg"/>
                </a:ln>
                <a:effectLst/>
              </p:spPr>
            </p:cxnSp>
            <p:cxnSp>
              <p:nvCxnSpPr>
                <p:cNvPr id="25" name="Łącznik prosty ze strzałką 24"/>
                <p:cNvCxnSpPr/>
                <p:nvPr/>
              </p:nvCxnSpPr>
              <p:spPr>
                <a:xfrm>
                  <a:off x="6238329" y="3291941"/>
                  <a:ext cx="0" cy="1085657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  <a:headEnd type="triangle" w="sm" len="lg"/>
                  <a:tailEnd type="triangle" w="sm" len="lg"/>
                </a:ln>
                <a:effectLst/>
              </p:spPr>
            </p:cxnSp>
            <p:cxnSp>
              <p:nvCxnSpPr>
                <p:cNvPr id="26" name="Łącznik prostoliniowy 25"/>
                <p:cNvCxnSpPr/>
                <p:nvPr/>
              </p:nvCxnSpPr>
              <p:spPr>
                <a:xfrm>
                  <a:off x="4752428" y="5158509"/>
                  <a:ext cx="796367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" name="Łącznik prosty ze strzałką 26"/>
                <p:cNvCxnSpPr/>
                <p:nvPr/>
              </p:nvCxnSpPr>
              <p:spPr>
                <a:xfrm flipV="1">
                  <a:off x="4828628" y="5158889"/>
                  <a:ext cx="0" cy="276811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  <a:tailEnd type="triangle" w="sm" len="lg"/>
                </a:ln>
                <a:effectLst/>
              </p:spPr>
            </p:cxnSp>
            <p:cxnSp>
              <p:nvCxnSpPr>
                <p:cNvPr id="28" name="Łącznik prosty ze strzałką 27"/>
                <p:cNvCxnSpPr/>
                <p:nvPr/>
              </p:nvCxnSpPr>
              <p:spPr>
                <a:xfrm>
                  <a:off x="5247729" y="2882439"/>
                  <a:ext cx="0" cy="819004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  <a:headEnd type="triangle" w="sm" len="med"/>
                  <a:tailEnd type="triangle" w="sm" len="med"/>
                </a:ln>
                <a:effectLst/>
              </p:spPr>
            </p:cxnSp>
            <p:sp>
              <p:nvSpPr>
                <p:cNvPr id="29" name="Elipsa 28"/>
                <p:cNvSpPr/>
                <p:nvPr/>
              </p:nvSpPr>
              <p:spPr>
                <a:xfrm>
                  <a:off x="5228679" y="3282418"/>
                  <a:ext cx="27940" cy="27935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Pole tekstowe 42"/>
                <p:cNvSpPr txBox="1"/>
                <p:nvPr/>
              </p:nvSpPr>
              <p:spPr>
                <a:xfrm>
                  <a:off x="6336408" y="3110999"/>
                  <a:ext cx="304800" cy="359346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A</a:t>
                  </a:r>
                  <a:endParaRPr kumimoji="0" lang="pl-PL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31" name="Pole tekstowe 44"/>
                <p:cNvSpPr txBox="1"/>
                <p:nvPr/>
              </p:nvSpPr>
              <p:spPr>
                <a:xfrm>
                  <a:off x="6336408" y="4196656"/>
                  <a:ext cx="304800" cy="359346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B</a:t>
                  </a:r>
                  <a:endParaRPr kumimoji="0" lang="pl-PL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32" name="Pole tekstowe 45"/>
                <p:cNvSpPr txBox="1"/>
                <p:nvPr/>
              </p:nvSpPr>
              <p:spPr>
                <a:xfrm>
                  <a:off x="6336408" y="2044388"/>
                  <a:ext cx="304800" cy="359346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C</a:t>
                  </a:r>
                  <a:endParaRPr kumimoji="0" lang="pl-PL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33" name="Pole tekstowe 46"/>
                <p:cNvSpPr txBox="1"/>
                <p:nvPr/>
              </p:nvSpPr>
              <p:spPr>
                <a:xfrm>
                  <a:off x="4476204" y="4872810"/>
                  <a:ext cx="304800" cy="359346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x</a:t>
                  </a:r>
                  <a:endParaRPr kumimoji="0" lang="pl-PL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34" name="Pole tekstowe 47"/>
                <p:cNvSpPr txBox="1"/>
                <p:nvPr/>
              </p:nvSpPr>
              <p:spPr>
                <a:xfrm>
                  <a:off x="6295479" y="2549123"/>
                  <a:ext cx="935991" cy="359346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L</a:t>
                  </a:r>
                  <a:r>
                    <a:rPr kumimoji="0" lang="pl-PL" sz="2000" b="1" i="0" u="none" strike="noStrike" kern="0" cap="none" spc="0" normalizeH="0" baseline="-2500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1</a:t>
                  </a:r>
                  <a:r>
                    <a:rPr kumimoji="0" lang="pl-PL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=f</a:t>
                  </a:r>
                  <a:r>
                    <a:rPr kumimoji="0" lang="pl-PL" sz="2000" b="1" i="0" u="none" strike="noStrike" kern="0" cap="none" spc="0" normalizeH="0" baseline="-2500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1</a:t>
                  </a:r>
                  <a:r>
                    <a:rPr kumimoji="0" lang="pl-PL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(x</a:t>
                  </a:r>
                  <a:r>
                    <a:rPr kumimoji="0" lang="pl-PL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)</a:t>
                  </a:r>
                  <a:endParaRPr kumimoji="0" lang="pl-P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35" name="Pole tekstowe 49"/>
                <p:cNvSpPr txBox="1"/>
                <p:nvPr/>
              </p:nvSpPr>
              <p:spPr>
                <a:xfrm>
                  <a:off x="6324055" y="3615733"/>
                  <a:ext cx="935991" cy="359346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L</a:t>
                  </a:r>
                  <a:r>
                    <a:rPr kumimoji="0" lang="pl-PL" sz="2000" b="1" i="0" u="none" strike="noStrike" kern="0" cap="none" spc="0" normalizeH="0" baseline="-2500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2</a:t>
                  </a:r>
                  <a:r>
                    <a:rPr kumimoji="0" lang="pl-PL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=f</a:t>
                  </a:r>
                  <a:r>
                    <a:rPr kumimoji="0" lang="pl-PL" sz="2000" b="1" i="0" u="none" strike="noStrike" kern="0" cap="none" spc="0" normalizeH="0" baseline="-2500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2</a:t>
                  </a:r>
                  <a:r>
                    <a:rPr kumimoji="0" lang="pl-PL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Times New Roman"/>
                    </a:rPr>
                    <a:t>(x)</a:t>
                  </a:r>
                  <a:endParaRPr kumimoji="0" lang="pl-PL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/>
                    <a:cs typeface="Times New Roman"/>
                  </a:endParaRPr>
                </a:p>
              </p:txBody>
            </p:sp>
          </p:grpSp>
        </p:grpSp>
      </p:grpSp>
      <p:sp>
        <p:nvSpPr>
          <p:cNvPr id="49" name="Prostokąt 48"/>
          <p:cNvSpPr/>
          <p:nvPr/>
        </p:nvSpPr>
        <p:spPr>
          <a:xfrm>
            <a:off x="4112480" y="1556792"/>
            <a:ext cx="4608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Końcówka pomiarowa jest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sztyw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-no powiązana z 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ferromagnetycz-nym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rdzeniem, który przesuwa się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wewnątrz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dwóch jednakowych,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nawiniętych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jedna po drugiej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ce-wek (CA i AB).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Położenie końcówki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pomiarowej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decyduje o położeniu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rdzenia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a położenie rdzenia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o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in-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dukcyjności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poszczególnych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cewek. Zmiany indukcyjności cewek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zosta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-ją następnie przekształcone w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syg-nał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pomiarowy (następny slajd).</a:t>
            </a:r>
            <a:endParaRPr lang="pl-PL" sz="2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92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CZUJNIKI INDUKCYJNE – SYGNAŁ POMIAROWY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2971800" y="1928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3024188" y="1995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33799" name="Text Box 9"/>
          <p:cNvSpPr txBox="1">
            <a:spLocks noChangeArrowheads="1"/>
          </p:cNvSpPr>
          <p:nvPr/>
        </p:nvSpPr>
        <p:spPr bwMode="auto">
          <a:xfrm>
            <a:off x="4716016" y="5085184"/>
            <a:ext cx="3810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Charakterystyka układu pomiarowego </a:t>
            </a:r>
          </a:p>
        </p:txBody>
      </p:sp>
      <p:sp>
        <p:nvSpPr>
          <p:cNvPr id="33800" name="Text Box 10"/>
          <p:cNvSpPr txBox="1">
            <a:spLocks noChangeArrowheads="1"/>
          </p:cNvSpPr>
          <p:nvPr/>
        </p:nvSpPr>
        <p:spPr bwMode="auto">
          <a:xfrm>
            <a:off x="152400" y="5085184"/>
            <a:ext cx="4953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Do przekształcania zmian </a:t>
            </a:r>
            <a:r>
              <a:rPr lang="pl-PL" b="1" dirty="0" err="1">
                <a:latin typeface="Calibri" pitchFamily="34" charset="0"/>
                <a:cs typeface="Calibri" pitchFamily="34" charset="0"/>
              </a:rPr>
              <a:t>induk-cyjności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 w sygnał pomiarowy służy </a:t>
            </a:r>
            <a:r>
              <a:rPr lang="pl-PL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mostek </a:t>
            </a:r>
            <a:r>
              <a:rPr lang="pl-PL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Wheatstone’a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33801" name="Text Box 11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3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381571"/>
              </p:ext>
            </p:extLst>
          </p:nvPr>
        </p:nvGraphicFramePr>
        <p:xfrm>
          <a:off x="993775" y="1692275"/>
          <a:ext cx="7158038" cy="312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1" name="Picture" r:id="rId3" imgW="4751294" imgH="2070847" progId="Word.Picture.8">
                  <p:embed/>
                </p:oleObj>
              </mc:Choice>
              <mc:Fallback>
                <p:oleObj name="Picture" r:id="rId3" imgW="4751294" imgH="2070847" progId="Word.Picture.8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1692275"/>
                        <a:ext cx="7158038" cy="312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163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MOSTEK WHEATSTONE’A – ZASADA DZIAŁANIA</a:t>
            </a:r>
            <a:endParaRPr lang="pl-PL" sz="3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2971800" y="1928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3024188" y="1995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33801" name="Text Box 11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0" y="1181065"/>
            <a:ext cx="9144000" cy="5622496"/>
          </a:xfrm>
          <a:prstGeom prst="rect">
            <a:avLst/>
          </a:prstGeom>
        </p:spPr>
        <p:txBody>
          <a:bodyPr wrap="square" lIns="432000" tIns="36000" rIns="432000">
            <a:spAutoFit/>
          </a:bodyPr>
          <a:lstStyle/>
          <a:p>
            <a:pPr algn="just"/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Mostek jest zasilany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napięciem zmiennym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U</a:t>
            </a:r>
            <a:r>
              <a:rPr lang="pl-PL" sz="2400" b="1" baseline="-25000" dirty="0" err="1">
                <a:latin typeface="Calibri" pitchFamily="34" charset="0"/>
                <a:cs typeface="Calibri" pitchFamily="34" charset="0"/>
              </a:rPr>
              <a:t>z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z generatora. Przy równości indukcyjności L1 i L2 oraz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rezystancji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R</a:t>
            </a:r>
            <a:r>
              <a:rPr lang="pl-PL" sz="2400" b="1" baseline="-25000" dirty="0">
                <a:latin typeface="Calibri" pitchFamily="34" charset="0"/>
                <a:cs typeface="Calibri" pitchFamily="34" charset="0"/>
              </a:rPr>
              <a:t>1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i R</a:t>
            </a:r>
            <a:r>
              <a:rPr lang="pl-PL" sz="2400" b="1" baseline="-25000" dirty="0">
                <a:latin typeface="Calibri" pitchFamily="34" charset="0"/>
                <a:cs typeface="Calibri" pitchFamily="34" charset="0"/>
              </a:rPr>
              <a:t>2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spadki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na-pięć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w gałęziach AB i AC są jednakowe i pomiędzy punktami B i C nie występuje różnica potencjałów. Stan taki określa się mianem równowagi mostka. </a:t>
            </a:r>
          </a:p>
          <a:p>
            <a:pPr algn="just"/>
            <a:r>
              <a:rPr lang="pl-PL" sz="2400" b="1" dirty="0">
                <a:latin typeface="Calibri" pitchFamily="34" charset="0"/>
                <a:cs typeface="Calibri" pitchFamily="34" charset="0"/>
              </a:rPr>
              <a:t>Przesunięcie końcówki pomiarowej zmienia indukcyjność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posz-czególnych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gałęzi. Pomiędzy wierzchołkami B i C powstaje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zmien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-na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różnica potencjałów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U</a:t>
            </a:r>
            <a:r>
              <a:rPr lang="pl-PL" sz="2400" b="1" baseline="-25000" dirty="0" err="1">
                <a:latin typeface="Calibri" pitchFamily="34" charset="0"/>
                <a:cs typeface="Calibri" pitchFamily="34" charset="0"/>
              </a:rPr>
              <a:t>p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, której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amplituda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zależy od wielkości przesunięcia końcówki pomiarowej (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rys. b).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Przy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przechodzeniu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przez stan równowagi następuje zmiana fazy napięcia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U</a:t>
            </a:r>
            <a:r>
              <a:rPr lang="pl-PL" sz="2400" b="1" baseline="-25000" dirty="0" err="1">
                <a:latin typeface="Calibri" pitchFamily="34" charset="0"/>
                <a:cs typeface="Calibri" pitchFamily="34" charset="0"/>
              </a:rPr>
              <a:t>p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o 180</a:t>
            </a:r>
            <a:r>
              <a:rPr lang="pl-PL" sz="2400" b="1" dirty="0">
                <a:latin typeface="Calibri" pitchFamily="34" charset="0"/>
                <a:cs typeface="Calibri" pitchFamily="34" charset="0"/>
                <a:sym typeface="Symbol"/>
              </a:rPr>
              <a:t>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. Pozwala to na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określenie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usytuowania końcówki pomiarowej w stosunku do położenia równowagi i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zapewnienie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wskazaniom czujnika odpowiedniego znaku (+ lub -). Potencjometr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R</a:t>
            </a:r>
            <a:r>
              <a:rPr lang="pl-PL" sz="2400" b="1" baseline="-25000" dirty="0" err="1">
                <a:latin typeface="Calibri" pitchFamily="34" charset="0"/>
                <a:cs typeface="Calibri" pitchFamily="34" charset="0"/>
              </a:rPr>
              <a:t>k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(rys.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a)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służy do dodatkowej kompensacji zera.</a:t>
            </a:r>
          </a:p>
          <a:p>
            <a:endParaRPr lang="pl-PL" sz="2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43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9"/>
          <p:cNvSpPr txBox="1">
            <a:spLocks noChangeArrowheads="1"/>
          </p:cNvSpPr>
          <p:nvPr/>
        </p:nvSpPr>
        <p:spPr bwMode="auto">
          <a:xfrm>
            <a:off x="3429000" y="38862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sp>
        <p:nvSpPr>
          <p:cNvPr id="3481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76672"/>
            <a:ext cx="7772400" cy="4572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SCHEMAT BLOKOWY CZUJNIKA</a:t>
            </a:r>
          </a:p>
        </p:txBody>
      </p:sp>
      <p:sp>
        <p:nvSpPr>
          <p:cNvPr id="34820" name="Rectangle 7"/>
          <p:cNvSpPr>
            <a:spLocks noChangeArrowheads="1"/>
          </p:cNvSpPr>
          <p:nvPr/>
        </p:nvSpPr>
        <p:spPr bwMode="auto">
          <a:xfrm>
            <a:off x="1690688" y="1933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34822" name="Rectangle 8"/>
          <p:cNvSpPr>
            <a:spLocks noChangeArrowheads="1"/>
          </p:cNvSpPr>
          <p:nvPr/>
        </p:nvSpPr>
        <p:spPr bwMode="auto">
          <a:xfrm>
            <a:off x="0" y="1196752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r>
              <a:rPr lang="pl-PL" sz="2400" b="1" dirty="0">
                <a:latin typeface="Calibri" pitchFamily="34" charset="0"/>
                <a:cs typeface="Calibri" pitchFamily="34" charset="0"/>
              </a:rPr>
              <a:t>Sygnał pomiarowy 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U</a:t>
            </a:r>
            <a:r>
              <a:rPr lang="pl-PL" sz="2400" b="1" baseline="-30000" dirty="0" err="1">
                <a:latin typeface="Calibri" pitchFamily="34" charset="0"/>
                <a:cs typeface="Calibri" pitchFamily="34" charset="0"/>
              </a:rPr>
              <a:t>p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jest przetwarzany w sposób zależny od budowy i funkcji wskaźnika. </a:t>
            </a:r>
          </a:p>
          <a:p>
            <a:r>
              <a:rPr lang="pl-PL" sz="2400" b="1" dirty="0">
                <a:latin typeface="Calibri" pitchFamily="34" charset="0"/>
                <a:cs typeface="Calibri" pitchFamily="34" charset="0"/>
              </a:rPr>
              <a:t>Przykładowy schemat blokowy wskaźnika:</a:t>
            </a:r>
            <a:r>
              <a:rPr lang="pl-PL" sz="2400" dirty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34823" name="Text Box 10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grpSp>
        <p:nvGrpSpPr>
          <p:cNvPr id="8" name="Grupa 7"/>
          <p:cNvGrpSpPr>
            <a:grpSpLocks noChangeAspect="1"/>
          </p:cNvGrpSpPr>
          <p:nvPr/>
        </p:nvGrpSpPr>
        <p:grpSpPr bwMode="auto">
          <a:xfrm>
            <a:off x="785314" y="2636825"/>
            <a:ext cx="7387086" cy="3760926"/>
            <a:chOff x="6495" y="8304"/>
            <a:chExt cx="7181" cy="3656"/>
          </a:xfrm>
        </p:grpSpPr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8924" y="8859"/>
              <a:ext cx="1134" cy="85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6495" y="8484"/>
              <a:ext cx="2009" cy="200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7179" y="8861"/>
              <a:ext cx="1116" cy="833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10668" y="8859"/>
              <a:ext cx="1134" cy="85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12411" y="8865"/>
              <a:ext cx="1134" cy="85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12442" y="8304"/>
              <a:ext cx="1054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Sterowanie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10650" y="8304"/>
              <a:ext cx="115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Rejestrator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cxnSp>
          <p:nvCxnSpPr>
            <p:cNvPr id="16" name="Line 10"/>
            <p:cNvCxnSpPr/>
            <p:nvPr/>
          </p:nvCxnSpPr>
          <p:spPr bwMode="auto">
            <a:xfrm flipV="1">
              <a:off x="12676" y="8526"/>
              <a:ext cx="1" cy="3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Line 11"/>
            <p:cNvCxnSpPr/>
            <p:nvPr/>
          </p:nvCxnSpPr>
          <p:spPr bwMode="auto">
            <a:xfrm flipV="1">
              <a:off x="13263" y="8526"/>
              <a:ext cx="1" cy="3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12"/>
            <p:cNvCxnSpPr/>
            <p:nvPr/>
          </p:nvCxnSpPr>
          <p:spPr bwMode="auto">
            <a:xfrm flipV="1">
              <a:off x="11225" y="8484"/>
              <a:ext cx="1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13"/>
            <p:cNvCxnSpPr/>
            <p:nvPr/>
          </p:nvCxnSpPr>
          <p:spPr bwMode="auto">
            <a:xfrm>
              <a:off x="11225" y="8526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14"/>
            <p:cNvCxnSpPr/>
            <p:nvPr/>
          </p:nvCxnSpPr>
          <p:spPr bwMode="auto">
            <a:xfrm flipV="1">
              <a:off x="12969" y="8526"/>
              <a:ext cx="1" cy="3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10635" y="11715"/>
              <a:ext cx="478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sieć</a:t>
              </a:r>
              <a:endPara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10455" y="10946"/>
              <a:ext cx="862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Zasilacz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8380" y="10946"/>
              <a:ext cx="958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Generator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12547" y="9199"/>
              <a:ext cx="862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Selektor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>
              <a:off x="10804" y="8997"/>
              <a:ext cx="862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Detektor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 </a:t>
              </a: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fazoczuły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8964" y="9199"/>
              <a:ext cx="105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Wzmacniacz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10842" y="10380"/>
              <a:ext cx="76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Miernik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10974" y="9861"/>
              <a:ext cx="502" cy="501"/>
            </a:xfrm>
            <a:custGeom>
              <a:avLst/>
              <a:gdLst>
                <a:gd name="T0" fmla="*/ 1003 w 1005"/>
                <a:gd name="T1" fmla="*/ 464 h 1002"/>
                <a:gd name="T2" fmla="*/ 992 w 1005"/>
                <a:gd name="T3" fmla="*/ 390 h 1002"/>
                <a:gd name="T4" fmla="*/ 970 w 1005"/>
                <a:gd name="T5" fmla="*/ 319 h 1002"/>
                <a:gd name="T6" fmla="*/ 939 w 1005"/>
                <a:gd name="T7" fmla="*/ 252 h 1002"/>
                <a:gd name="T8" fmla="*/ 896 w 1005"/>
                <a:gd name="T9" fmla="*/ 191 h 1002"/>
                <a:gd name="T10" fmla="*/ 847 w 1005"/>
                <a:gd name="T11" fmla="*/ 136 h 1002"/>
                <a:gd name="T12" fmla="*/ 790 w 1005"/>
                <a:gd name="T13" fmla="*/ 90 h 1002"/>
                <a:gd name="T14" fmla="*/ 725 w 1005"/>
                <a:gd name="T15" fmla="*/ 52 h 1002"/>
                <a:gd name="T16" fmla="*/ 657 w 1005"/>
                <a:gd name="T17" fmla="*/ 24 h 1002"/>
                <a:gd name="T18" fmla="*/ 584 w 1005"/>
                <a:gd name="T19" fmla="*/ 7 h 1002"/>
                <a:gd name="T20" fmla="*/ 512 w 1005"/>
                <a:gd name="T21" fmla="*/ 0 h 1002"/>
                <a:gd name="T22" fmla="*/ 436 w 1005"/>
                <a:gd name="T23" fmla="*/ 4 h 1002"/>
                <a:gd name="T24" fmla="*/ 364 w 1005"/>
                <a:gd name="T25" fmla="*/ 19 h 1002"/>
                <a:gd name="T26" fmla="*/ 294 w 1005"/>
                <a:gd name="T27" fmla="*/ 45 h 1002"/>
                <a:gd name="T28" fmla="*/ 230 w 1005"/>
                <a:gd name="T29" fmla="*/ 79 h 1002"/>
                <a:gd name="T30" fmla="*/ 171 w 1005"/>
                <a:gd name="T31" fmla="*/ 124 h 1002"/>
                <a:gd name="T32" fmla="*/ 119 w 1005"/>
                <a:gd name="T33" fmla="*/ 177 h 1002"/>
                <a:gd name="T34" fmla="*/ 75 w 1005"/>
                <a:gd name="T35" fmla="*/ 237 h 1002"/>
                <a:gd name="T36" fmla="*/ 41 w 1005"/>
                <a:gd name="T37" fmla="*/ 303 h 1002"/>
                <a:gd name="T38" fmla="*/ 16 w 1005"/>
                <a:gd name="T39" fmla="*/ 372 h 1002"/>
                <a:gd name="T40" fmla="*/ 2 w 1005"/>
                <a:gd name="T41" fmla="*/ 445 h 1002"/>
                <a:gd name="T42" fmla="*/ 0 w 1005"/>
                <a:gd name="T43" fmla="*/ 519 h 1002"/>
                <a:gd name="T44" fmla="*/ 8 w 1005"/>
                <a:gd name="T45" fmla="*/ 592 h 1002"/>
                <a:gd name="T46" fmla="*/ 27 w 1005"/>
                <a:gd name="T47" fmla="*/ 665 h 1002"/>
                <a:gd name="T48" fmla="*/ 56 w 1005"/>
                <a:gd name="T49" fmla="*/ 731 h 1002"/>
                <a:gd name="T50" fmla="*/ 95 w 1005"/>
                <a:gd name="T51" fmla="*/ 794 h 1002"/>
                <a:gd name="T52" fmla="*/ 143 w 1005"/>
                <a:gd name="T53" fmla="*/ 852 h 1002"/>
                <a:gd name="T54" fmla="*/ 200 w 1005"/>
                <a:gd name="T55" fmla="*/ 901 h 1002"/>
                <a:gd name="T56" fmla="*/ 261 w 1005"/>
                <a:gd name="T57" fmla="*/ 940 h 1002"/>
                <a:gd name="T58" fmla="*/ 330 w 1005"/>
                <a:gd name="T59" fmla="*/ 970 h 1002"/>
                <a:gd name="T60" fmla="*/ 401 w 1005"/>
                <a:gd name="T61" fmla="*/ 991 h 1002"/>
                <a:gd name="T62" fmla="*/ 473 w 1005"/>
                <a:gd name="T63" fmla="*/ 1000 h 1002"/>
                <a:gd name="T64" fmla="*/ 549 w 1005"/>
                <a:gd name="T65" fmla="*/ 999 h 1002"/>
                <a:gd name="T66" fmla="*/ 621 w 1005"/>
                <a:gd name="T67" fmla="*/ 987 h 1002"/>
                <a:gd name="T68" fmla="*/ 692 w 1005"/>
                <a:gd name="T69" fmla="*/ 964 h 1002"/>
                <a:gd name="T70" fmla="*/ 758 w 1005"/>
                <a:gd name="T71" fmla="*/ 931 h 1002"/>
                <a:gd name="T72" fmla="*/ 820 w 1005"/>
                <a:gd name="T73" fmla="*/ 888 h 1002"/>
                <a:gd name="T74" fmla="*/ 873 w 1005"/>
                <a:gd name="T75" fmla="*/ 838 h 1002"/>
                <a:gd name="T76" fmla="*/ 918 w 1005"/>
                <a:gd name="T77" fmla="*/ 779 h 1002"/>
                <a:gd name="T78" fmla="*/ 955 w 1005"/>
                <a:gd name="T79" fmla="*/ 715 h 1002"/>
                <a:gd name="T80" fmla="*/ 983 w 1005"/>
                <a:gd name="T81" fmla="*/ 647 h 1002"/>
                <a:gd name="T82" fmla="*/ 999 w 1005"/>
                <a:gd name="T83" fmla="*/ 575 h 1002"/>
                <a:gd name="T84" fmla="*/ 1005 w 1005"/>
                <a:gd name="T85" fmla="*/ 501 h 1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5" h="1002">
                  <a:moveTo>
                    <a:pt x="1005" y="501"/>
                  </a:moveTo>
                  <a:lnTo>
                    <a:pt x="1003" y="464"/>
                  </a:lnTo>
                  <a:lnTo>
                    <a:pt x="999" y="427"/>
                  </a:lnTo>
                  <a:lnTo>
                    <a:pt x="992" y="390"/>
                  </a:lnTo>
                  <a:lnTo>
                    <a:pt x="983" y="355"/>
                  </a:lnTo>
                  <a:lnTo>
                    <a:pt x="970" y="319"/>
                  </a:lnTo>
                  <a:lnTo>
                    <a:pt x="955" y="285"/>
                  </a:lnTo>
                  <a:lnTo>
                    <a:pt x="939" y="252"/>
                  </a:lnTo>
                  <a:lnTo>
                    <a:pt x="918" y="221"/>
                  </a:lnTo>
                  <a:lnTo>
                    <a:pt x="896" y="191"/>
                  </a:lnTo>
                  <a:lnTo>
                    <a:pt x="873" y="164"/>
                  </a:lnTo>
                  <a:lnTo>
                    <a:pt x="847" y="136"/>
                  </a:lnTo>
                  <a:lnTo>
                    <a:pt x="818" y="112"/>
                  </a:lnTo>
                  <a:lnTo>
                    <a:pt x="790" y="90"/>
                  </a:lnTo>
                  <a:lnTo>
                    <a:pt x="758" y="69"/>
                  </a:lnTo>
                  <a:lnTo>
                    <a:pt x="725" y="52"/>
                  </a:lnTo>
                  <a:lnTo>
                    <a:pt x="692" y="37"/>
                  </a:lnTo>
                  <a:lnTo>
                    <a:pt x="657" y="24"/>
                  </a:lnTo>
                  <a:lnTo>
                    <a:pt x="621" y="13"/>
                  </a:lnTo>
                  <a:lnTo>
                    <a:pt x="584" y="7"/>
                  </a:lnTo>
                  <a:lnTo>
                    <a:pt x="549" y="1"/>
                  </a:lnTo>
                  <a:lnTo>
                    <a:pt x="512" y="0"/>
                  </a:lnTo>
                  <a:lnTo>
                    <a:pt x="473" y="0"/>
                  </a:lnTo>
                  <a:lnTo>
                    <a:pt x="436" y="4"/>
                  </a:lnTo>
                  <a:lnTo>
                    <a:pt x="401" y="9"/>
                  </a:lnTo>
                  <a:lnTo>
                    <a:pt x="364" y="19"/>
                  </a:lnTo>
                  <a:lnTo>
                    <a:pt x="330" y="30"/>
                  </a:lnTo>
                  <a:lnTo>
                    <a:pt x="294" y="45"/>
                  </a:lnTo>
                  <a:lnTo>
                    <a:pt x="261" y="61"/>
                  </a:lnTo>
                  <a:lnTo>
                    <a:pt x="230" y="79"/>
                  </a:lnTo>
                  <a:lnTo>
                    <a:pt x="200" y="101"/>
                  </a:lnTo>
                  <a:lnTo>
                    <a:pt x="171" y="124"/>
                  </a:lnTo>
                  <a:lnTo>
                    <a:pt x="143" y="150"/>
                  </a:lnTo>
                  <a:lnTo>
                    <a:pt x="119" y="177"/>
                  </a:lnTo>
                  <a:lnTo>
                    <a:pt x="95" y="206"/>
                  </a:lnTo>
                  <a:lnTo>
                    <a:pt x="75" y="237"/>
                  </a:lnTo>
                  <a:lnTo>
                    <a:pt x="56" y="269"/>
                  </a:lnTo>
                  <a:lnTo>
                    <a:pt x="41" y="303"/>
                  </a:lnTo>
                  <a:lnTo>
                    <a:pt x="27" y="337"/>
                  </a:lnTo>
                  <a:lnTo>
                    <a:pt x="16" y="372"/>
                  </a:lnTo>
                  <a:lnTo>
                    <a:pt x="8" y="408"/>
                  </a:lnTo>
                  <a:lnTo>
                    <a:pt x="2" y="445"/>
                  </a:lnTo>
                  <a:lnTo>
                    <a:pt x="0" y="482"/>
                  </a:lnTo>
                  <a:lnTo>
                    <a:pt x="0" y="519"/>
                  </a:lnTo>
                  <a:lnTo>
                    <a:pt x="2" y="555"/>
                  </a:lnTo>
                  <a:lnTo>
                    <a:pt x="8" y="592"/>
                  </a:lnTo>
                  <a:lnTo>
                    <a:pt x="16" y="629"/>
                  </a:lnTo>
                  <a:lnTo>
                    <a:pt x="27" y="665"/>
                  </a:lnTo>
                  <a:lnTo>
                    <a:pt x="41" y="699"/>
                  </a:lnTo>
                  <a:lnTo>
                    <a:pt x="56" y="731"/>
                  </a:lnTo>
                  <a:lnTo>
                    <a:pt x="75" y="764"/>
                  </a:lnTo>
                  <a:lnTo>
                    <a:pt x="95" y="794"/>
                  </a:lnTo>
                  <a:lnTo>
                    <a:pt x="119" y="824"/>
                  </a:lnTo>
                  <a:lnTo>
                    <a:pt x="143" y="852"/>
                  </a:lnTo>
                  <a:lnTo>
                    <a:pt x="171" y="876"/>
                  </a:lnTo>
                  <a:lnTo>
                    <a:pt x="200" y="901"/>
                  </a:lnTo>
                  <a:lnTo>
                    <a:pt x="230" y="921"/>
                  </a:lnTo>
                  <a:lnTo>
                    <a:pt x="261" y="940"/>
                  </a:lnTo>
                  <a:lnTo>
                    <a:pt x="295" y="957"/>
                  </a:lnTo>
                  <a:lnTo>
                    <a:pt x="330" y="970"/>
                  </a:lnTo>
                  <a:lnTo>
                    <a:pt x="364" y="983"/>
                  </a:lnTo>
                  <a:lnTo>
                    <a:pt x="401" y="991"/>
                  </a:lnTo>
                  <a:lnTo>
                    <a:pt x="436" y="998"/>
                  </a:lnTo>
                  <a:lnTo>
                    <a:pt x="473" y="1000"/>
                  </a:lnTo>
                  <a:lnTo>
                    <a:pt x="512" y="1002"/>
                  </a:lnTo>
                  <a:lnTo>
                    <a:pt x="549" y="999"/>
                  </a:lnTo>
                  <a:lnTo>
                    <a:pt x="586" y="995"/>
                  </a:lnTo>
                  <a:lnTo>
                    <a:pt x="621" y="987"/>
                  </a:lnTo>
                  <a:lnTo>
                    <a:pt x="657" y="977"/>
                  </a:lnTo>
                  <a:lnTo>
                    <a:pt x="692" y="964"/>
                  </a:lnTo>
                  <a:lnTo>
                    <a:pt x="725" y="949"/>
                  </a:lnTo>
                  <a:lnTo>
                    <a:pt x="758" y="931"/>
                  </a:lnTo>
                  <a:lnTo>
                    <a:pt x="790" y="912"/>
                  </a:lnTo>
                  <a:lnTo>
                    <a:pt x="820" y="888"/>
                  </a:lnTo>
                  <a:lnTo>
                    <a:pt x="847" y="864"/>
                  </a:lnTo>
                  <a:lnTo>
                    <a:pt x="873" y="838"/>
                  </a:lnTo>
                  <a:lnTo>
                    <a:pt x="896" y="809"/>
                  </a:lnTo>
                  <a:lnTo>
                    <a:pt x="918" y="779"/>
                  </a:lnTo>
                  <a:lnTo>
                    <a:pt x="939" y="748"/>
                  </a:lnTo>
                  <a:lnTo>
                    <a:pt x="955" y="715"/>
                  </a:lnTo>
                  <a:lnTo>
                    <a:pt x="970" y="681"/>
                  </a:lnTo>
                  <a:lnTo>
                    <a:pt x="983" y="647"/>
                  </a:lnTo>
                  <a:lnTo>
                    <a:pt x="992" y="610"/>
                  </a:lnTo>
                  <a:lnTo>
                    <a:pt x="999" y="575"/>
                  </a:lnTo>
                  <a:lnTo>
                    <a:pt x="1003" y="538"/>
                  </a:lnTo>
                  <a:lnTo>
                    <a:pt x="1005" y="501"/>
                  </a:lnTo>
                  <a:lnTo>
                    <a:pt x="1005" y="501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10974" y="9861"/>
              <a:ext cx="502" cy="501"/>
            </a:xfrm>
            <a:custGeom>
              <a:avLst/>
              <a:gdLst>
                <a:gd name="T0" fmla="*/ 1003 w 1005"/>
                <a:gd name="T1" fmla="*/ 464 h 1002"/>
                <a:gd name="T2" fmla="*/ 992 w 1005"/>
                <a:gd name="T3" fmla="*/ 390 h 1002"/>
                <a:gd name="T4" fmla="*/ 970 w 1005"/>
                <a:gd name="T5" fmla="*/ 319 h 1002"/>
                <a:gd name="T6" fmla="*/ 939 w 1005"/>
                <a:gd name="T7" fmla="*/ 252 h 1002"/>
                <a:gd name="T8" fmla="*/ 896 w 1005"/>
                <a:gd name="T9" fmla="*/ 191 h 1002"/>
                <a:gd name="T10" fmla="*/ 847 w 1005"/>
                <a:gd name="T11" fmla="*/ 136 h 1002"/>
                <a:gd name="T12" fmla="*/ 790 w 1005"/>
                <a:gd name="T13" fmla="*/ 90 h 1002"/>
                <a:gd name="T14" fmla="*/ 725 w 1005"/>
                <a:gd name="T15" fmla="*/ 52 h 1002"/>
                <a:gd name="T16" fmla="*/ 657 w 1005"/>
                <a:gd name="T17" fmla="*/ 24 h 1002"/>
                <a:gd name="T18" fmla="*/ 584 w 1005"/>
                <a:gd name="T19" fmla="*/ 7 h 1002"/>
                <a:gd name="T20" fmla="*/ 512 w 1005"/>
                <a:gd name="T21" fmla="*/ 0 h 1002"/>
                <a:gd name="T22" fmla="*/ 436 w 1005"/>
                <a:gd name="T23" fmla="*/ 4 h 1002"/>
                <a:gd name="T24" fmla="*/ 364 w 1005"/>
                <a:gd name="T25" fmla="*/ 19 h 1002"/>
                <a:gd name="T26" fmla="*/ 294 w 1005"/>
                <a:gd name="T27" fmla="*/ 45 h 1002"/>
                <a:gd name="T28" fmla="*/ 230 w 1005"/>
                <a:gd name="T29" fmla="*/ 79 h 1002"/>
                <a:gd name="T30" fmla="*/ 171 w 1005"/>
                <a:gd name="T31" fmla="*/ 124 h 1002"/>
                <a:gd name="T32" fmla="*/ 119 w 1005"/>
                <a:gd name="T33" fmla="*/ 177 h 1002"/>
                <a:gd name="T34" fmla="*/ 75 w 1005"/>
                <a:gd name="T35" fmla="*/ 237 h 1002"/>
                <a:gd name="T36" fmla="*/ 41 w 1005"/>
                <a:gd name="T37" fmla="*/ 303 h 1002"/>
                <a:gd name="T38" fmla="*/ 16 w 1005"/>
                <a:gd name="T39" fmla="*/ 372 h 1002"/>
                <a:gd name="T40" fmla="*/ 2 w 1005"/>
                <a:gd name="T41" fmla="*/ 445 h 1002"/>
                <a:gd name="T42" fmla="*/ 0 w 1005"/>
                <a:gd name="T43" fmla="*/ 519 h 1002"/>
                <a:gd name="T44" fmla="*/ 8 w 1005"/>
                <a:gd name="T45" fmla="*/ 592 h 1002"/>
                <a:gd name="T46" fmla="*/ 27 w 1005"/>
                <a:gd name="T47" fmla="*/ 665 h 1002"/>
                <a:gd name="T48" fmla="*/ 56 w 1005"/>
                <a:gd name="T49" fmla="*/ 731 h 1002"/>
                <a:gd name="T50" fmla="*/ 95 w 1005"/>
                <a:gd name="T51" fmla="*/ 794 h 1002"/>
                <a:gd name="T52" fmla="*/ 143 w 1005"/>
                <a:gd name="T53" fmla="*/ 852 h 1002"/>
                <a:gd name="T54" fmla="*/ 200 w 1005"/>
                <a:gd name="T55" fmla="*/ 901 h 1002"/>
                <a:gd name="T56" fmla="*/ 261 w 1005"/>
                <a:gd name="T57" fmla="*/ 940 h 1002"/>
                <a:gd name="T58" fmla="*/ 330 w 1005"/>
                <a:gd name="T59" fmla="*/ 970 h 1002"/>
                <a:gd name="T60" fmla="*/ 401 w 1005"/>
                <a:gd name="T61" fmla="*/ 991 h 1002"/>
                <a:gd name="T62" fmla="*/ 473 w 1005"/>
                <a:gd name="T63" fmla="*/ 1000 h 1002"/>
                <a:gd name="T64" fmla="*/ 549 w 1005"/>
                <a:gd name="T65" fmla="*/ 999 h 1002"/>
                <a:gd name="T66" fmla="*/ 621 w 1005"/>
                <a:gd name="T67" fmla="*/ 987 h 1002"/>
                <a:gd name="T68" fmla="*/ 692 w 1005"/>
                <a:gd name="T69" fmla="*/ 964 h 1002"/>
                <a:gd name="T70" fmla="*/ 758 w 1005"/>
                <a:gd name="T71" fmla="*/ 931 h 1002"/>
                <a:gd name="T72" fmla="*/ 820 w 1005"/>
                <a:gd name="T73" fmla="*/ 888 h 1002"/>
                <a:gd name="T74" fmla="*/ 873 w 1005"/>
                <a:gd name="T75" fmla="*/ 838 h 1002"/>
                <a:gd name="T76" fmla="*/ 918 w 1005"/>
                <a:gd name="T77" fmla="*/ 779 h 1002"/>
                <a:gd name="T78" fmla="*/ 955 w 1005"/>
                <a:gd name="T79" fmla="*/ 715 h 1002"/>
                <a:gd name="T80" fmla="*/ 983 w 1005"/>
                <a:gd name="T81" fmla="*/ 647 h 1002"/>
                <a:gd name="T82" fmla="*/ 999 w 1005"/>
                <a:gd name="T83" fmla="*/ 575 h 1002"/>
                <a:gd name="T84" fmla="*/ 1005 w 1005"/>
                <a:gd name="T85" fmla="*/ 501 h 1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5" h="1002">
                  <a:moveTo>
                    <a:pt x="1005" y="501"/>
                  </a:moveTo>
                  <a:lnTo>
                    <a:pt x="1003" y="464"/>
                  </a:lnTo>
                  <a:lnTo>
                    <a:pt x="999" y="427"/>
                  </a:lnTo>
                  <a:lnTo>
                    <a:pt x="992" y="390"/>
                  </a:lnTo>
                  <a:lnTo>
                    <a:pt x="983" y="355"/>
                  </a:lnTo>
                  <a:lnTo>
                    <a:pt x="970" y="319"/>
                  </a:lnTo>
                  <a:lnTo>
                    <a:pt x="955" y="285"/>
                  </a:lnTo>
                  <a:lnTo>
                    <a:pt x="939" y="252"/>
                  </a:lnTo>
                  <a:lnTo>
                    <a:pt x="918" y="221"/>
                  </a:lnTo>
                  <a:lnTo>
                    <a:pt x="896" y="191"/>
                  </a:lnTo>
                  <a:lnTo>
                    <a:pt x="873" y="164"/>
                  </a:lnTo>
                  <a:lnTo>
                    <a:pt x="847" y="136"/>
                  </a:lnTo>
                  <a:lnTo>
                    <a:pt x="818" y="112"/>
                  </a:lnTo>
                  <a:lnTo>
                    <a:pt x="790" y="90"/>
                  </a:lnTo>
                  <a:lnTo>
                    <a:pt x="758" y="69"/>
                  </a:lnTo>
                  <a:lnTo>
                    <a:pt x="725" y="52"/>
                  </a:lnTo>
                  <a:lnTo>
                    <a:pt x="692" y="37"/>
                  </a:lnTo>
                  <a:lnTo>
                    <a:pt x="657" y="24"/>
                  </a:lnTo>
                  <a:lnTo>
                    <a:pt x="621" y="13"/>
                  </a:lnTo>
                  <a:lnTo>
                    <a:pt x="584" y="7"/>
                  </a:lnTo>
                  <a:lnTo>
                    <a:pt x="549" y="1"/>
                  </a:lnTo>
                  <a:lnTo>
                    <a:pt x="512" y="0"/>
                  </a:lnTo>
                  <a:lnTo>
                    <a:pt x="473" y="0"/>
                  </a:lnTo>
                  <a:lnTo>
                    <a:pt x="436" y="4"/>
                  </a:lnTo>
                  <a:lnTo>
                    <a:pt x="401" y="9"/>
                  </a:lnTo>
                  <a:lnTo>
                    <a:pt x="364" y="19"/>
                  </a:lnTo>
                  <a:lnTo>
                    <a:pt x="330" y="30"/>
                  </a:lnTo>
                  <a:lnTo>
                    <a:pt x="294" y="45"/>
                  </a:lnTo>
                  <a:lnTo>
                    <a:pt x="261" y="61"/>
                  </a:lnTo>
                  <a:lnTo>
                    <a:pt x="230" y="79"/>
                  </a:lnTo>
                  <a:lnTo>
                    <a:pt x="200" y="101"/>
                  </a:lnTo>
                  <a:lnTo>
                    <a:pt x="171" y="124"/>
                  </a:lnTo>
                  <a:lnTo>
                    <a:pt x="143" y="150"/>
                  </a:lnTo>
                  <a:lnTo>
                    <a:pt x="119" y="177"/>
                  </a:lnTo>
                  <a:lnTo>
                    <a:pt x="95" y="206"/>
                  </a:lnTo>
                  <a:lnTo>
                    <a:pt x="75" y="237"/>
                  </a:lnTo>
                  <a:lnTo>
                    <a:pt x="56" y="269"/>
                  </a:lnTo>
                  <a:lnTo>
                    <a:pt x="41" y="303"/>
                  </a:lnTo>
                  <a:lnTo>
                    <a:pt x="27" y="337"/>
                  </a:lnTo>
                  <a:lnTo>
                    <a:pt x="16" y="372"/>
                  </a:lnTo>
                  <a:lnTo>
                    <a:pt x="8" y="408"/>
                  </a:lnTo>
                  <a:lnTo>
                    <a:pt x="2" y="445"/>
                  </a:lnTo>
                  <a:lnTo>
                    <a:pt x="0" y="482"/>
                  </a:lnTo>
                  <a:lnTo>
                    <a:pt x="0" y="519"/>
                  </a:lnTo>
                  <a:lnTo>
                    <a:pt x="2" y="555"/>
                  </a:lnTo>
                  <a:lnTo>
                    <a:pt x="8" y="592"/>
                  </a:lnTo>
                  <a:lnTo>
                    <a:pt x="16" y="629"/>
                  </a:lnTo>
                  <a:lnTo>
                    <a:pt x="27" y="665"/>
                  </a:lnTo>
                  <a:lnTo>
                    <a:pt x="41" y="699"/>
                  </a:lnTo>
                  <a:lnTo>
                    <a:pt x="56" y="731"/>
                  </a:lnTo>
                  <a:lnTo>
                    <a:pt x="75" y="764"/>
                  </a:lnTo>
                  <a:lnTo>
                    <a:pt x="95" y="794"/>
                  </a:lnTo>
                  <a:lnTo>
                    <a:pt x="119" y="824"/>
                  </a:lnTo>
                  <a:lnTo>
                    <a:pt x="143" y="852"/>
                  </a:lnTo>
                  <a:lnTo>
                    <a:pt x="171" y="876"/>
                  </a:lnTo>
                  <a:lnTo>
                    <a:pt x="200" y="901"/>
                  </a:lnTo>
                  <a:lnTo>
                    <a:pt x="230" y="921"/>
                  </a:lnTo>
                  <a:lnTo>
                    <a:pt x="261" y="940"/>
                  </a:lnTo>
                  <a:lnTo>
                    <a:pt x="295" y="957"/>
                  </a:lnTo>
                  <a:lnTo>
                    <a:pt x="330" y="970"/>
                  </a:lnTo>
                  <a:lnTo>
                    <a:pt x="364" y="983"/>
                  </a:lnTo>
                  <a:lnTo>
                    <a:pt x="401" y="991"/>
                  </a:lnTo>
                  <a:lnTo>
                    <a:pt x="436" y="998"/>
                  </a:lnTo>
                  <a:lnTo>
                    <a:pt x="473" y="1000"/>
                  </a:lnTo>
                  <a:lnTo>
                    <a:pt x="512" y="1002"/>
                  </a:lnTo>
                  <a:lnTo>
                    <a:pt x="549" y="999"/>
                  </a:lnTo>
                  <a:lnTo>
                    <a:pt x="586" y="995"/>
                  </a:lnTo>
                  <a:lnTo>
                    <a:pt x="621" y="987"/>
                  </a:lnTo>
                  <a:lnTo>
                    <a:pt x="657" y="977"/>
                  </a:lnTo>
                  <a:lnTo>
                    <a:pt x="692" y="964"/>
                  </a:lnTo>
                  <a:lnTo>
                    <a:pt x="725" y="949"/>
                  </a:lnTo>
                  <a:lnTo>
                    <a:pt x="758" y="931"/>
                  </a:lnTo>
                  <a:lnTo>
                    <a:pt x="790" y="912"/>
                  </a:lnTo>
                  <a:lnTo>
                    <a:pt x="820" y="888"/>
                  </a:lnTo>
                  <a:lnTo>
                    <a:pt x="847" y="864"/>
                  </a:lnTo>
                  <a:lnTo>
                    <a:pt x="873" y="838"/>
                  </a:lnTo>
                  <a:lnTo>
                    <a:pt x="896" y="809"/>
                  </a:lnTo>
                  <a:lnTo>
                    <a:pt x="918" y="779"/>
                  </a:lnTo>
                  <a:lnTo>
                    <a:pt x="939" y="748"/>
                  </a:lnTo>
                  <a:lnTo>
                    <a:pt x="955" y="715"/>
                  </a:lnTo>
                  <a:lnTo>
                    <a:pt x="970" y="681"/>
                  </a:lnTo>
                  <a:lnTo>
                    <a:pt x="983" y="647"/>
                  </a:lnTo>
                  <a:lnTo>
                    <a:pt x="992" y="610"/>
                  </a:lnTo>
                  <a:lnTo>
                    <a:pt x="999" y="575"/>
                  </a:lnTo>
                  <a:lnTo>
                    <a:pt x="1003" y="538"/>
                  </a:lnTo>
                  <a:lnTo>
                    <a:pt x="1005" y="501"/>
                  </a:lnTo>
                  <a:lnTo>
                    <a:pt x="1005" y="501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30" name="Line 24"/>
            <p:cNvCxnSpPr/>
            <p:nvPr/>
          </p:nvCxnSpPr>
          <p:spPr bwMode="auto">
            <a:xfrm flipV="1">
              <a:off x="10346" y="9444"/>
              <a:ext cx="0" cy="83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Line 25"/>
            <p:cNvCxnSpPr/>
            <p:nvPr/>
          </p:nvCxnSpPr>
          <p:spPr bwMode="auto">
            <a:xfrm>
              <a:off x="10346" y="9444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Line 26"/>
            <p:cNvCxnSpPr/>
            <p:nvPr/>
          </p:nvCxnSpPr>
          <p:spPr bwMode="auto">
            <a:xfrm>
              <a:off x="8711" y="10279"/>
              <a:ext cx="163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Line 27"/>
            <p:cNvCxnSpPr/>
            <p:nvPr/>
          </p:nvCxnSpPr>
          <p:spPr bwMode="auto">
            <a:xfrm flipV="1">
              <a:off x="9008" y="10280"/>
              <a:ext cx="0" cy="37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Line 28"/>
            <p:cNvCxnSpPr/>
            <p:nvPr/>
          </p:nvCxnSpPr>
          <p:spPr bwMode="auto">
            <a:xfrm flipH="1">
              <a:off x="12098" y="9444"/>
              <a:ext cx="2" cy="1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Line 29"/>
            <p:cNvCxnSpPr/>
            <p:nvPr/>
          </p:nvCxnSpPr>
          <p:spPr bwMode="auto">
            <a:xfrm>
              <a:off x="12097" y="9444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Line 30"/>
            <p:cNvCxnSpPr/>
            <p:nvPr/>
          </p:nvCxnSpPr>
          <p:spPr bwMode="auto">
            <a:xfrm>
              <a:off x="12097" y="11044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Line 31"/>
            <p:cNvCxnSpPr/>
            <p:nvPr/>
          </p:nvCxnSpPr>
          <p:spPr bwMode="auto">
            <a:xfrm flipV="1">
              <a:off x="11453" y="11044"/>
              <a:ext cx="6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Line 32"/>
            <p:cNvCxnSpPr/>
            <p:nvPr/>
          </p:nvCxnSpPr>
          <p:spPr bwMode="auto">
            <a:xfrm>
              <a:off x="12097" y="11044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Line 33"/>
            <p:cNvCxnSpPr/>
            <p:nvPr/>
          </p:nvCxnSpPr>
          <p:spPr bwMode="auto">
            <a:xfrm flipV="1">
              <a:off x="9761" y="9694"/>
              <a:ext cx="0" cy="1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Line 34"/>
            <p:cNvCxnSpPr/>
            <p:nvPr/>
          </p:nvCxnSpPr>
          <p:spPr bwMode="auto">
            <a:xfrm flipH="1">
              <a:off x="9761" y="10864"/>
              <a:ext cx="55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Line 35"/>
            <p:cNvCxnSpPr/>
            <p:nvPr/>
          </p:nvCxnSpPr>
          <p:spPr bwMode="auto">
            <a:xfrm>
              <a:off x="10876" y="11461"/>
              <a:ext cx="1" cy="2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 type="triangle" w="sm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Line 36"/>
            <p:cNvCxnSpPr/>
            <p:nvPr/>
          </p:nvCxnSpPr>
          <p:spPr bwMode="auto">
            <a:xfrm flipV="1">
              <a:off x="11100" y="9983"/>
              <a:ext cx="251" cy="2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37"/>
            <p:cNvCxnSpPr/>
            <p:nvPr/>
          </p:nvCxnSpPr>
          <p:spPr bwMode="auto">
            <a:xfrm>
              <a:off x="11100" y="10237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Line 38"/>
            <p:cNvCxnSpPr/>
            <p:nvPr/>
          </p:nvCxnSpPr>
          <p:spPr bwMode="auto">
            <a:xfrm>
              <a:off x="11225" y="9694"/>
              <a:ext cx="1" cy="16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39"/>
            <p:cNvCxnSpPr/>
            <p:nvPr/>
          </p:nvCxnSpPr>
          <p:spPr bwMode="auto">
            <a:xfrm>
              <a:off x="11225" y="9712"/>
              <a:ext cx="1" cy="1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40"/>
            <p:cNvCxnSpPr/>
            <p:nvPr/>
          </p:nvCxnSpPr>
          <p:spPr bwMode="auto">
            <a:xfrm>
              <a:off x="11225" y="9861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Line 41"/>
            <p:cNvCxnSpPr/>
            <p:nvPr/>
          </p:nvCxnSpPr>
          <p:spPr bwMode="auto">
            <a:xfrm>
              <a:off x="12097" y="9444"/>
              <a:ext cx="31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42"/>
            <p:cNvCxnSpPr/>
            <p:nvPr/>
          </p:nvCxnSpPr>
          <p:spPr bwMode="auto">
            <a:xfrm>
              <a:off x="12097" y="9444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43"/>
            <p:cNvCxnSpPr/>
            <p:nvPr/>
          </p:nvCxnSpPr>
          <p:spPr bwMode="auto">
            <a:xfrm>
              <a:off x="10346" y="9444"/>
              <a:ext cx="32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44"/>
            <p:cNvCxnSpPr/>
            <p:nvPr/>
          </p:nvCxnSpPr>
          <p:spPr bwMode="auto">
            <a:xfrm>
              <a:off x="10346" y="9444"/>
              <a:ext cx="321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Line 45"/>
            <p:cNvCxnSpPr/>
            <p:nvPr/>
          </p:nvCxnSpPr>
          <p:spPr bwMode="auto">
            <a:xfrm>
              <a:off x="10346" y="9444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Line 46"/>
            <p:cNvCxnSpPr/>
            <p:nvPr/>
          </p:nvCxnSpPr>
          <p:spPr bwMode="auto">
            <a:xfrm>
              <a:off x="8713" y="9444"/>
              <a:ext cx="0" cy="8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Line 47"/>
            <p:cNvCxnSpPr/>
            <p:nvPr/>
          </p:nvCxnSpPr>
          <p:spPr bwMode="auto">
            <a:xfrm>
              <a:off x="10058" y="9110"/>
              <a:ext cx="609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Line 48"/>
            <p:cNvCxnSpPr/>
            <p:nvPr/>
          </p:nvCxnSpPr>
          <p:spPr bwMode="auto">
            <a:xfrm>
              <a:off x="11800" y="9110"/>
              <a:ext cx="611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" name="Rectangle 49"/>
            <p:cNvSpPr>
              <a:spLocks noChangeArrowheads="1"/>
            </p:cNvSpPr>
            <p:nvPr/>
          </p:nvSpPr>
          <p:spPr bwMode="auto">
            <a:xfrm>
              <a:off x="7193" y="9945"/>
              <a:ext cx="1102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głowica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 </a:t>
              </a: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pomiarowa</a:t>
              </a:r>
              <a:endPara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56" name="Rectangle 50"/>
            <p:cNvSpPr>
              <a:spLocks noChangeArrowheads="1"/>
            </p:cNvSpPr>
            <p:nvPr/>
          </p:nvSpPr>
          <p:spPr bwMode="auto">
            <a:xfrm>
              <a:off x="7179" y="8986"/>
              <a:ext cx="1116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-50" normalizeH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Pozostała</a:t>
              </a:r>
              <a:r>
                <a:rPr kumimoji="0" lang="en-US" sz="1600" b="1" i="0" u="none" strike="noStrike" kern="0" cap="none" spc="-5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 </a:t>
              </a:r>
              <a:r>
                <a:rPr kumimoji="0" lang="en-US" sz="1600" b="1" i="0" u="none" strike="noStrike" kern="0" cap="none" spc="-50" normalizeH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część</a:t>
              </a:r>
              <a:r>
                <a:rPr kumimoji="0" lang="en-US" sz="1600" b="1" i="0" u="none" strike="noStrike" kern="0" cap="none" spc="-5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 </a:t>
              </a:r>
              <a:r>
                <a:rPr kumimoji="0" lang="en-US" sz="1600" b="1" i="0" u="none" strike="noStrike" kern="0" cap="none" spc="-50" normalizeH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mostka</a:t>
              </a:r>
              <a:endParaRPr kumimoji="0" lang="pl-PL" sz="1600" b="1" i="0" u="none" strike="noStrike" kern="0" cap="none" spc="-5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sp>
          <p:nvSpPr>
            <p:cNvPr id="57" name="Rectangle 51"/>
            <p:cNvSpPr>
              <a:spLocks noChangeArrowheads="1"/>
            </p:cNvSpPr>
            <p:nvPr/>
          </p:nvSpPr>
          <p:spPr bwMode="auto">
            <a:xfrm>
              <a:off x="6707" y="8581"/>
              <a:ext cx="1701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Mostek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 </a:t>
              </a: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pomiarowy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cxnSp>
          <p:nvCxnSpPr>
            <p:cNvPr id="58" name="Line 52"/>
            <p:cNvCxnSpPr/>
            <p:nvPr/>
          </p:nvCxnSpPr>
          <p:spPr bwMode="auto">
            <a:xfrm>
              <a:off x="6788" y="9778"/>
              <a:ext cx="461" cy="20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Line 53"/>
            <p:cNvCxnSpPr/>
            <p:nvPr/>
          </p:nvCxnSpPr>
          <p:spPr bwMode="auto">
            <a:xfrm>
              <a:off x="6788" y="9778"/>
              <a:ext cx="461" cy="20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Line 54"/>
            <p:cNvCxnSpPr/>
            <p:nvPr/>
          </p:nvCxnSpPr>
          <p:spPr bwMode="auto">
            <a:xfrm>
              <a:off x="7249" y="9986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" name="Freeform 55"/>
            <p:cNvSpPr>
              <a:spLocks/>
            </p:cNvSpPr>
            <p:nvPr/>
          </p:nvSpPr>
          <p:spPr bwMode="auto">
            <a:xfrm>
              <a:off x="6735" y="10261"/>
              <a:ext cx="50" cy="104"/>
            </a:xfrm>
            <a:custGeom>
              <a:avLst/>
              <a:gdLst>
                <a:gd name="T0" fmla="*/ 49 w 99"/>
                <a:gd name="T1" fmla="*/ 208 h 208"/>
                <a:gd name="T2" fmla="*/ 0 w 99"/>
                <a:gd name="T3" fmla="*/ 0 h 208"/>
                <a:gd name="T4" fmla="*/ 99 w 99"/>
                <a:gd name="T5" fmla="*/ 0 h 208"/>
                <a:gd name="T6" fmla="*/ 49 w 9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208">
                  <a:moveTo>
                    <a:pt x="49" y="208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49" y="20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62" name="Line 56"/>
            <p:cNvCxnSpPr/>
            <p:nvPr/>
          </p:nvCxnSpPr>
          <p:spPr bwMode="auto">
            <a:xfrm>
              <a:off x="6802" y="9903"/>
              <a:ext cx="1" cy="20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Line 57"/>
            <p:cNvCxnSpPr/>
            <p:nvPr/>
          </p:nvCxnSpPr>
          <p:spPr bwMode="auto">
            <a:xfrm>
              <a:off x="6802" y="9903"/>
              <a:ext cx="1" cy="20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Line 58"/>
            <p:cNvCxnSpPr/>
            <p:nvPr/>
          </p:nvCxnSpPr>
          <p:spPr bwMode="auto">
            <a:xfrm>
              <a:off x="6760" y="10111"/>
              <a:ext cx="1" cy="20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Line 59"/>
            <p:cNvCxnSpPr/>
            <p:nvPr/>
          </p:nvCxnSpPr>
          <p:spPr bwMode="auto">
            <a:xfrm>
              <a:off x="6760" y="10114"/>
              <a:ext cx="0" cy="2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Line 60"/>
            <p:cNvCxnSpPr/>
            <p:nvPr/>
          </p:nvCxnSpPr>
          <p:spPr bwMode="auto">
            <a:xfrm>
              <a:off x="6760" y="10320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Line 61"/>
            <p:cNvCxnSpPr/>
            <p:nvPr/>
          </p:nvCxnSpPr>
          <p:spPr bwMode="auto">
            <a:xfrm flipH="1">
              <a:off x="6761" y="9196"/>
              <a:ext cx="2" cy="1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" name="Line 62"/>
            <p:cNvCxnSpPr/>
            <p:nvPr/>
          </p:nvCxnSpPr>
          <p:spPr bwMode="auto">
            <a:xfrm>
              <a:off x="6760" y="9193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Line 63"/>
            <p:cNvCxnSpPr/>
            <p:nvPr/>
          </p:nvCxnSpPr>
          <p:spPr bwMode="auto">
            <a:xfrm flipH="1">
              <a:off x="6763" y="9196"/>
              <a:ext cx="4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Line 64"/>
            <p:cNvCxnSpPr/>
            <p:nvPr/>
          </p:nvCxnSpPr>
          <p:spPr bwMode="auto">
            <a:xfrm>
              <a:off x="6760" y="9193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Line 65"/>
            <p:cNvCxnSpPr/>
            <p:nvPr/>
          </p:nvCxnSpPr>
          <p:spPr bwMode="auto">
            <a:xfrm flipV="1">
              <a:off x="10667" y="8860"/>
              <a:ext cx="1" cy="83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Line 66"/>
            <p:cNvCxnSpPr/>
            <p:nvPr/>
          </p:nvCxnSpPr>
          <p:spPr bwMode="auto">
            <a:xfrm flipV="1">
              <a:off x="10667" y="8860"/>
              <a:ext cx="1" cy="83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" name="Oval 67"/>
            <p:cNvSpPr>
              <a:spLocks noChangeArrowheads="1"/>
            </p:cNvSpPr>
            <p:nvPr/>
          </p:nvSpPr>
          <p:spPr bwMode="auto">
            <a:xfrm>
              <a:off x="12783" y="10042"/>
              <a:ext cx="372" cy="37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Oval 68"/>
            <p:cNvSpPr>
              <a:spLocks noChangeArrowheads="1"/>
            </p:cNvSpPr>
            <p:nvPr/>
          </p:nvSpPr>
          <p:spPr bwMode="auto">
            <a:xfrm>
              <a:off x="13304" y="10042"/>
              <a:ext cx="372" cy="37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Oval 69"/>
            <p:cNvSpPr>
              <a:spLocks noChangeArrowheads="1"/>
            </p:cNvSpPr>
            <p:nvPr/>
          </p:nvSpPr>
          <p:spPr bwMode="auto">
            <a:xfrm>
              <a:off x="12262" y="10042"/>
              <a:ext cx="372" cy="37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Rectangle 70"/>
            <p:cNvSpPr>
              <a:spLocks noChangeArrowheads="1"/>
            </p:cNvSpPr>
            <p:nvPr/>
          </p:nvSpPr>
          <p:spPr bwMode="auto">
            <a:xfrm>
              <a:off x="12346" y="10547"/>
              <a:ext cx="1246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Sygnalizacja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dern"/>
                <a:ea typeface="Times New Roman"/>
                <a:cs typeface="Times New Roman"/>
              </a:endParaRPr>
            </a:p>
          </p:txBody>
        </p:sp>
        <p:cxnSp>
          <p:nvCxnSpPr>
            <p:cNvPr id="77" name="Line 71"/>
            <p:cNvCxnSpPr/>
            <p:nvPr/>
          </p:nvCxnSpPr>
          <p:spPr bwMode="auto">
            <a:xfrm>
              <a:off x="12969" y="9715"/>
              <a:ext cx="1" cy="3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Line 72"/>
            <p:cNvCxnSpPr/>
            <p:nvPr/>
          </p:nvCxnSpPr>
          <p:spPr bwMode="auto">
            <a:xfrm flipV="1">
              <a:off x="12530" y="9709"/>
              <a:ext cx="179" cy="34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Line 73"/>
            <p:cNvCxnSpPr/>
            <p:nvPr/>
          </p:nvCxnSpPr>
          <p:spPr bwMode="auto">
            <a:xfrm flipH="1" flipV="1">
              <a:off x="13230" y="9712"/>
              <a:ext cx="179" cy="3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" name="Line 74"/>
            <p:cNvCxnSpPr/>
            <p:nvPr/>
          </p:nvCxnSpPr>
          <p:spPr bwMode="auto">
            <a:xfrm flipV="1">
              <a:off x="12317" y="10096"/>
              <a:ext cx="263" cy="26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Line 75"/>
            <p:cNvCxnSpPr/>
            <p:nvPr/>
          </p:nvCxnSpPr>
          <p:spPr bwMode="auto">
            <a:xfrm flipH="1" flipV="1">
              <a:off x="12317" y="10096"/>
              <a:ext cx="263" cy="26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Line 76"/>
            <p:cNvCxnSpPr/>
            <p:nvPr/>
          </p:nvCxnSpPr>
          <p:spPr bwMode="auto">
            <a:xfrm flipH="1" flipV="1">
              <a:off x="12837" y="10096"/>
              <a:ext cx="264" cy="26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Line 77"/>
            <p:cNvCxnSpPr/>
            <p:nvPr/>
          </p:nvCxnSpPr>
          <p:spPr bwMode="auto">
            <a:xfrm flipV="1">
              <a:off x="12837" y="10096"/>
              <a:ext cx="264" cy="26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Line 78"/>
            <p:cNvCxnSpPr/>
            <p:nvPr/>
          </p:nvCxnSpPr>
          <p:spPr bwMode="auto">
            <a:xfrm flipH="1" flipV="1">
              <a:off x="13358" y="10096"/>
              <a:ext cx="264" cy="26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Line 79"/>
            <p:cNvCxnSpPr/>
            <p:nvPr/>
          </p:nvCxnSpPr>
          <p:spPr bwMode="auto">
            <a:xfrm flipV="1">
              <a:off x="13358" y="10096"/>
              <a:ext cx="264" cy="26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6" name="Rectangle 80"/>
            <p:cNvSpPr>
              <a:spLocks noChangeArrowheads="1"/>
            </p:cNvSpPr>
            <p:nvPr/>
          </p:nvSpPr>
          <p:spPr bwMode="auto">
            <a:xfrm>
              <a:off x="8292" y="10658"/>
              <a:ext cx="1134" cy="794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Rectangle 81"/>
            <p:cNvSpPr>
              <a:spLocks noChangeArrowheads="1"/>
            </p:cNvSpPr>
            <p:nvPr/>
          </p:nvSpPr>
          <p:spPr bwMode="auto">
            <a:xfrm>
              <a:off x="10319" y="10658"/>
              <a:ext cx="1134" cy="794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Freeform 82"/>
            <p:cNvSpPr>
              <a:spLocks/>
            </p:cNvSpPr>
            <p:nvPr/>
          </p:nvSpPr>
          <p:spPr bwMode="auto">
            <a:xfrm>
              <a:off x="6698" y="9309"/>
              <a:ext cx="125" cy="83"/>
            </a:xfrm>
            <a:custGeom>
              <a:avLst/>
              <a:gdLst>
                <a:gd name="T0" fmla="*/ 41 w 125"/>
                <a:gd name="T1" fmla="*/ 0 h 83"/>
                <a:gd name="T2" fmla="*/ 0 w 125"/>
                <a:gd name="T3" fmla="*/ 83 h 83"/>
                <a:gd name="T4" fmla="*/ 125 w 125"/>
                <a:gd name="T5" fmla="*/ 83 h 83"/>
                <a:gd name="T6" fmla="*/ 83 w 125"/>
                <a:gd name="T7" fmla="*/ 0 h 83"/>
                <a:gd name="T8" fmla="*/ 41 w 125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83">
                  <a:moveTo>
                    <a:pt x="41" y="0"/>
                  </a:moveTo>
                  <a:lnTo>
                    <a:pt x="0" y="83"/>
                  </a:lnTo>
                  <a:lnTo>
                    <a:pt x="125" y="83"/>
                  </a:lnTo>
                  <a:lnTo>
                    <a:pt x="83" y="0"/>
                  </a:lnTo>
                  <a:lnTo>
                    <a:pt x="41" y="0"/>
                  </a:lnTo>
                  <a:close/>
                </a:path>
              </a:pathLst>
            </a:cu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Rectangle 83"/>
            <p:cNvSpPr>
              <a:spLocks noChangeArrowheads="1"/>
            </p:cNvSpPr>
            <p:nvPr/>
          </p:nvSpPr>
          <p:spPr bwMode="auto">
            <a:xfrm>
              <a:off x="6676" y="9399"/>
              <a:ext cx="169" cy="501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Rectangle 84"/>
            <p:cNvSpPr>
              <a:spLocks noChangeArrowheads="1"/>
            </p:cNvSpPr>
            <p:nvPr/>
          </p:nvSpPr>
          <p:spPr bwMode="auto">
            <a:xfrm>
              <a:off x="6721" y="9903"/>
              <a:ext cx="79" cy="204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91" name="Line 85"/>
            <p:cNvCxnSpPr/>
            <p:nvPr/>
          </p:nvCxnSpPr>
          <p:spPr bwMode="auto">
            <a:xfrm>
              <a:off x="8292" y="9144"/>
              <a:ext cx="62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Line 86"/>
            <p:cNvCxnSpPr/>
            <p:nvPr/>
          </p:nvCxnSpPr>
          <p:spPr bwMode="auto">
            <a:xfrm>
              <a:off x="8292" y="9445"/>
              <a:ext cx="4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lg"/>
              <a:tailEnd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Line 87"/>
            <p:cNvCxnSpPr/>
            <p:nvPr/>
          </p:nvCxnSpPr>
          <p:spPr bwMode="auto">
            <a:xfrm flipH="1">
              <a:off x="9426" y="11162"/>
              <a:ext cx="89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21383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2656"/>
            <a:ext cx="7772400" cy="609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SCHEMAT BLOKOWY- KOMENTARZ</a:t>
            </a: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0" y="1052736"/>
            <a:ext cx="9144000" cy="559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6000" rIns="414000">
            <a:spAutoFit/>
          </a:bodyPr>
          <a:lstStyle/>
          <a:p>
            <a:pPr marL="265113" indent="-265113" algn="just">
              <a:spcAft>
                <a:spcPct val="30000"/>
              </a:spcAft>
              <a:tabLst>
                <a:tab pos="290513" algn="l"/>
              </a:tabLst>
            </a:pPr>
            <a:r>
              <a:rPr lang="pl-PL" b="1" dirty="0">
                <a:sym typeface="Wingdings" pitchFamily="2" charset="2"/>
              </a:rPr>
              <a:t> </a:t>
            </a:r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	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Mostek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pomiarowy, zasilany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napięciem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zmiennym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U</a:t>
            </a:r>
            <a:r>
              <a:rPr lang="pl-PL" sz="2400" b="1" baseline="-25000" dirty="0" err="1" smtClean="0">
                <a:latin typeface="Calibri" pitchFamily="34" charset="0"/>
                <a:cs typeface="Calibri" pitchFamily="34" charset="0"/>
              </a:rPr>
              <a:t>z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przez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ge-nerator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 zamienia zmiany indukcyjności cewek na sygnał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pomia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-rowy Up.</a:t>
            </a:r>
            <a:endParaRPr lang="pl-PL" sz="2400" b="1" dirty="0">
              <a:latin typeface="Calibri" pitchFamily="34" charset="0"/>
              <a:cs typeface="Calibri" pitchFamily="34" charset="0"/>
            </a:endParaRPr>
          </a:p>
          <a:p>
            <a:pPr algn="just" eaLnBrk="0" hangingPunct="0">
              <a:spcAft>
                <a:spcPct val="30000"/>
              </a:spcAft>
              <a:tabLst>
                <a:tab pos="290513" algn="l"/>
              </a:tabLst>
            </a:pPr>
            <a:r>
              <a:rPr lang="pl-PL" sz="2400" b="1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	</a:t>
            </a:r>
            <a:r>
              <a:rPr lang="pl-PL" sz="2400" b="1" spc="-10" dirty="0" smtClean="0">
                <a:latin typeface="Calibri" pitchFamily="34" charset="0"/>
                <a:cs typeface="Calibri" pitchFamily="34" charset="0"/>
              </a:rPr>
              <a:t>Sygnał pomiarowy, </a:t>
            </a:r>
            <a:r>
              <a:rPr lang="pl-PL" sz="2400" b="1" spc="-10" dirty="0">
                <a:latin typeface="Calibri" pitchFamily="34" charset="0"/>
                <a:cs typeface="Calibri" pitchFamily="34" charset="0"/>
              </a:rPr>
              <a:t>po wzmocnieniu, jest przesyłany do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detekto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	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ra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fazoczułego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. Tam następuje porównanie faz z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sygnałem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zasi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	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lającym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, wyprostowanie i nadanie mu odpowiedniego, zależne-	</a:t>
            </a:r>
            <a:r>
              <a:rPr lang="pl-PL" sz="2400" b="1" spc="-40" dirty="0" smtClean="0">
                <a:latin typeface="Calibri" pitchFamily="34" charset="0"/>
                <a:cs typeface="Calibri" pitchFamily="34" charset="0"/>
              </a:rPr>
              <a:t>go od zgodności faz znaku. Uzyskany w ten sposób sygnał 	</a:t>
            </a:r>
            <a:r>
              <a:rPr lang="pl-PL" sz="2400" b="1" spc="-40" dirty="0" err="1" smtClean="0">
                <a:latin typeface="Calibri" pitchFamily="34" charset="0"/>
                <a:cs typeface="Calibri" pitchFamily="34" charset="0"/>
              </a:rPr>
              <a:t>napię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-	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ciowy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stały doprowadzony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jest do miernika i  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ew. 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rejestratora.</a:t>
            </a:r>
          </a:p>
          <a:p>
            <a:pPr algn="just" eaLnBrk="0" hangingPunct="0">
              <a:spcAft>
                <a:spcPct val="30000"/>
              </a:spcAft>
              <a:tabLst>
                <a:tab pos="2905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	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Równolegle sygnał z detektora przysyłany jest do selektora 	zawierającego zespół przerzutników elektronicznych o nas-	</a:t>
            </a:r>
            <a:r>
              <a:rPr lang="pl-PL" sz="2400" b="1" dirty="0" err="1">
                <a:latin typeface="Calibri" pitchFamily="34" charset="0"/>
                <a:cs typeface="Calibri" pitchFamily="34" charset="0"/>
              </a:rPr>
              <a:t>tawnych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 napięciach zadziałania. Przekraczanie tych napięć 	powoduje zmiany sygnalizacji świetlnej poprzez odpowiednie 	otwieranie i zamykanie jej obwodów elektrycznych. </a:t>
            </a:r>
          </a:p>
          <a:p>
            <a:pPr algn="just" eaLnBrk="0" hangingPunct="0">
              <a:tabLst>
                <a:tab pos="290513" algn="l"/>
              </a:tabLst>
            </a:pPr>
            <a:r>
              <a:rPr lang="pl-PL" sz="2400" b="1" dirty="0">
                <a:latin typeface="Calibri" pitchFamily="34" charset="0"/>
                <a:cs typeface="Calibri" pitchFamily="34" charset="0"/>
                <a:sym typeface="Wingdings" pitchFamily="2" charset="2"/>
              </a:rPr>
              <a:t>	</a:t>
            </a:r>
            <a:r>
              <a:rPr lang="pl-PL" sz="2400" b="1" dirty="0">
                <a:latin typeface="Calibri" pitchFamily="34" charset="0"/>
                <a:cs typeface="Calibri" pitchFamily="34" charset="0"/>
              </a:rPr>
              <a:t>Analogiczne zmiany zachodzą w obwodach sterowania.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46108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4572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 GŁOWICE INDUKCYJNE  f-my TESA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6867" name="Object 4"/>
          <p:cNvGraphicFramePr>
            <a:graphicFrameLocks noChangeAspect="1"/>
          </p:cNvGraphicFramePr>
          <p:nvPr/>
        </p:nvGraphicFramePr>
        <p:xfrm>
          <a:off x="1219200" y="1219200"/>
          <a:ext cx="6615113" cy="548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86" name="CorelPhotoPaint.Image.7" r:id="rId3" imgW="4406349" imgH="3657143" progId="CorelPhotoPaint.Image.7">
                  <p:embed/>
                </p:oleObj>
              </mc:Choice>
              <mc:Fallback>
                <p:oleObj name="CorelPhotoPaint.Image.7" r:id="rId3" imgW="4406349" imgH="3657143" progId="CorelPhotoPaint.Image.7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219200"/>
                        <a:ext cx="6615113" cy="548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1043608" y="1447800"/>
            <a:ext cx="458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a)</a:t>
            </a:r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2438400" y="2286000"/>
            <a:ext cx="4459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b)</a:t>
            </a:r>
          </a:p>
        </p:txBody>
      </p:sp>
      <p:sp>
        <p:nvSpPr>
          <p:cNvPr id="36870" name="Rectangle 7"/>
          <p:cNvSpPr>
            <a:spLocks noChangeArrowheads="1"/>
          </p:cNvSpPr>
          <p:nvPr/>
        </p:nvSpPr>
        <p:spPr bwMode="auto">
          <a:xfrm>
            <a:off x="1043608" y="3200400"/>
            <a:ext cx="482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c)</a:t>
            </a:r>
          </a:p>
        </p:txBody>
      </p:sp>
      <p:sp>
        <p:nvSpPr>
          <p:cNvPr id="36871" name="Rectangle 8"/>
          <p:cNvSpPr>
            <a:spLocks noChangeArrowheads="1"/>
          </p:cNvSpPr>
          <p:nvPr/>
        </p:nvSpPr>
        <p:spPr bwMode="auto">
          <a:xfrm>
            <a:off x="1043608" y="4335487"/>
            <a:ext cx="522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d)</a:t>
            </a:r>
          </a:p>
        </p:txBody>
      </p:sp>
      <p:sp>
        <p:nvSpPr>
          <p:cNvPr id="36872" name="Rectangle 9"/>
          <p:cNvSpPr>
            <a:spLocks noChangeArrowheads="1"/>
          </p:cNvSpPr>
          <p:nvPr/>
        </p:nvSpPr>
        <p:spPr bwMode="auto">
          <a:xfrm>
            <a:off x="4283968" y="4335487"/>
            <a:ext cx="436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 b="1" dirty="0">
                <a:latin typeface="Calibri" pitchFamily="34" charset="0"/>
                <a:cs typeface="Calibri" pitchFamily="34" charset="0"/>
              </a:rPr>
              <a:t>e)</a:t>
            </a:r>
          </a:p>
        </p:txBody>
      </p:sp>
    </p:spTree>
    <p:extLst>
      <p:ext uri="{BB962C8B-B14F-4D97-AF65-F5344CB8AC3E}">
        <p14:creationId xmlns:p14="http://schemas.microsoft.com/office/powerpoint/2010/main" val="118684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672"/>
            <a:ext cx="7772400" cy="609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WSKAŹNIK CZUJNIKA INDUKCYJNEGO</a:t>
            </a: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28" y="1228179"/>
            <a:ext cx="4902200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572000" y="4460919"/>
            <a:ext cx="44644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0" rIns="360000">
            <a:spAutoFit/>
          </a:bodyPr>
          <a:lstStyle/>
          <a:p>
            <a:pPr algn="ctr"/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Przenośny, zasilany bateryjnie, cyfrowy wskaźnik produkcji firmy TESA</a:t>
            </a:r>
            <a:endParaRPr lang="pl-PL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70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0688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>
                <a:latin typeface="Calibri" pitchFamily="34" charset="0"/>
                <a:cs typeface="Calibri" pitchFamily="34" charset="0"/>
              </a:rPr>
              <a:t>WSKAŹNIK CZUJNIKA INDUKCYJNEGO</a:t>
            </a:r>
            <a:endParaRPr lang="pl-PL" sz="3200" b="1" dirty="0" smtClean="0"/>
          </a:p>
        </p:txBody>
      </p:sp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2744788" y="2228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pic>
        <p:nvPicPr>
          <p:cNvPr id="38916" name="Picture 6" descr="http://www.deterco.com/products/Mahr%20Federal/picture(large)_1222IC_1224I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8" r="13680"/>
          <a:stretch/>
        </p:blipFill>
        <p:spPr bwMode="auto">
          <a:xfrm>
            <a:off x="251520" y="2057399"/>
            <a:ext cx="4140000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1055688" y="-3429000"/>
            <a:ext cx="7056437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38918" name="Rectangle 8"/>
          <p:cNvSpPr>
            <a:spLocks noChangeArrowheads="1"/>
          </p:cNvSpPr>
          <p:nvPr/>
        </p:nvSpPr>
        <p:spPr bwMode="auto">
          <a:xfrm>
            <a:off x="1033463" y="3429000"/>
            <a:ext cx="5800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66654">
            <a:spAutoFit/>
          </a:bodyPr>
          <a:lstStyle/>
          <a:p>
            <a:endParaRPr lang="pl-PL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583906" y="1988840"/>
            <a:ext cx="4560094" cy="401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0" rIns="180000">
            <a:spAutoFit/>
          </a:bodyPr>
          <a:lstStyle/>
          <a:p>
            <a:pPr>
              <a:spcAft>
                <a:spcPts val="600"/>
              </a:spcAft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Sześciozakresowy analogowy wskaźnik produkcji firmy MAHR.</a:t>
            </a:r>
          </a:p>
          <a:p>
            <a:pPr>
              <a:spcAft>
                <a:spcPts val="600"/>
              </a:spcAft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Może współpracować z dwoma głowicami połączonymi w układ sumujący bądź różnicowy. </a:t>
            </a:r>
          </a:p>
          <a:p>
            <a:pPr>
              <a:spcAft>
                <a:spcPts val="600"/>
              </a:spcAft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Sygnalizuje wynik oceny mierzonego wymiaru.</a:t>
            </a:r>
          </a:p>
          <a:p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Może być wykorzystany do automatycznego sterowania procesami.</a:t>
            </a:r>
            <a:endParaRPr lang="pl-PL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74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58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WSKAŹNIK CZUJNIKA INDUKCYJNEGO TT60</a:t>
            </a: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1638300" y="1666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914400" y="1385888"/>
          <a:ext cx="7334250" cy="440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10" r:id="rId3" imgW="3675888" imgH="2200656" progId="Word.Picture.8">
                  <p:embed/>
                </p:oleObj>
              </mc:Choice>
              <mc:Fallback>
                <p:oleObj r:id="rId3" imgW="3675888" imgH="2200656" progId="Word.Picture.8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385888"/>
                        <a:ext cx="7334250" cy="440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79829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5813"/>
            <a:ext cx="8135937" cy="584775"/>
          </a:xfrm>
        </p:spPr>
        <p:txBody>
          <a:bodyPr lIns="0" rIns="0"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WSKAŹNIK CZUJNIKA INDUKCYJNEGO TT60</a:t>
            </a: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1638300" y="1666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pic>
        <p:nvPicPr>
          <p:cNvPr id="40965" name="Obraz 6" descr="TT60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50963"/>
            <a:ext cx="8815387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01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UKŁADY GŁOWIC</a:t>
            </a:r>
          </a:p>
        </p:txBody>
      </p:sp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2138363" y="18716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533400" y="1871663"/>
          <a:ext cx="3667125" cy="234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74" r:id="rId3" imgW="2438400" imgH="1563624" progId="Word.Picture.8">
                  <p:embed/>
                </p:oleObj>
              </mc:Choice>
              <mc:Fallback>
                <p:oleObj r:id="rId3" imgW="2438400" imgH="1563624" progId="Word.Picture.8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871663"/>
                        <a:ext cx="3667125" cy="2346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Rectangle 7"/>
          <p:cNvSpPr>
            <a:spLocks noChangeArrowheads="1"/>
          </p:cNvSpPr>
          <p:nvPr/>
        </p:nvSpPr>
        <p:spPr bwMode="auto">
          <a:xfrm>
            <a:off x="2105025" y="1885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4906963" y="1885950"/>
          <a:ext cx="3703637" cy="231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75" r:id="rId5" imgW="2447544" imgH="1542288" progId="Word.Picture.8">
                  <p:embed/>
                </p:oleObj>
              </mc:Choice>
              <mc:Fallback>
                <p:oleObj r:id="rId5" imgW="2447544" imgH="1542288" progId="Word.Picture.8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6963" y="1885950"/>
                        <a:ext cx="3703637" cy="2316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1" name="Rectangle 8"/>
          <p:cNvSpPr>
            <a:spLocks noChangeArrowheads="1"/>
          </p:cNvSpPr>
          <p:nvPr/>
        </p:nvSpPr>
        <p:spPr bwMode="auto">
          <a:xfrm>
            <a:off x="0" y="449580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0000" rIns="450000">
            <a:spAutoFit/>
          </a:bodyPr>
          <a:lstStyle/>
          <a:p>
            <a:pPr algn="ctr"/>
            <a:r>
              <a:rPr lang="pl-PL" sz="2400" b="1" dirty="0">
                <a:latin typeface="Calibri" pitchFamily="34" charset="0"/>
                <a:cs typeface="Calibri" pitchFamily="34" charset="0"/>
              </a:rPr>
              <a:t>Zasada działania układów głowic pomiarowych:</a:t>
            </a:r>
            <a:br>
              <a:rPr lang="pl-PL" sz="2400" b="1" dirty="0">
                <a:latin typeface="Calibri" pitchFamily="34" charset="0"/>
                <a:cs typeface="Calibri" pitchFamily="34" charset="0"/>
              </a:rPr>
            </a:br>
            <a:r>
              <a:rPr lang="pl-PL" sz="2400" b="1" dirty="0">
                <a:latin typeface="Calibri" pitchFamily="34" charset="0"/>
                <a:cs typeface="Calibri" pitchFamily="34" charset="0"/>
              </a:rPr>
              <a:t>  a - sumującego;      b - różnicowego; </a:t>
            </a:r>
          </a:p>
        </p:txBody>
      </p:sp>
      <p:sp>
        <p:nvSpPr>
          <p:cNvPr id="41992" name="Text Box 9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22668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8"/>
          <p:cNvSpPr txBox="1">
            <a:spLocks noChangeArrowheads="1"/>
          </p:cNvSpPr>
          <p:nvPr/>
        </p:nvSpPr>
        <p:spPr bwMode="auto">
          <a:xfrm>
            <a:off x="2362200" y="40386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541784" y="620688"/>
            <a:ext cx="8062664" cy="584775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UKŁADY GŁOWIC – PRZYKŁADY ZASTOSOWAŃ</a:t>
            </a:r>
          </a:p>
        </p:txBody>
      </p:sp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2681288" y="1962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457200" y="1962150"/>
          <a:ext cx="3781425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100" r:id="rId3" imgW="1886712" imgH="1456944" progId="Word.Picture.8">
                  <p:embed/>
                </p:oleObj>
              </mc:Choice>
              <mc:Fallback>
                <p:oleObj r:id="rId3" imgW="1886712" imgH="1456944" progId="Word.Picture.8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962150"/>
                        <a:ext cx="3781425" cy="291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4" name="Object 4"/>
          <p:cNvGraphicFramePr>
            <a:graphicFrameLocks noChangeAspect="1"/>
          </p:cNvGraphicFramePr>
          <p:nvPr/>
        </p:nvGraphicFramePr>
        <p:xfrm>
          <a:off x="4829175" y="1962150"/>
          <a:ext cx="3781425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101" r:id="rId5" imgW="1886712" imgH="1466088" progId="Word.Picture.8">
                  <p:embed/>
                </p:oleObj>
              </mc:Choice>
              <mc:Fallback>
                <p:oleObj r:id="rId5" imgW="1886712" imgH="1466088" progId="Word.Picture.8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9175" y="1962150"/>
                        <a:ext cx="3781425" cy="293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0" y="495300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l-PL" b="1" dirty="0">
                <a:latin typeface="Calibri" pitchFamily="34" charset="0"/>
                <a:cs typeface="Calibri" pitchFamily="34" charset="0"/>
              </a:rPr>
              <a:t>   pomiar nierównoległości              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  pomiar 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głębokości kanałka płaszczyzn (układ różnicowy)                </a:t>
            </a:r>
            <a:r>
              <a:rPr lang="pl-PL" b="1" dirty="0" smtClean="0">
                <a:latin typeface="Calibri" pitchFamily="34" charset="0"/>
                <a:cs typeface="Calibri" pitchFamily="34" charset="0"/>
              </a:rPr>
              <a:t>   (</a:t>
            </a:r>
            <a:r>
              <a:rPr lang="pl-PL" b="1" dirty="0">
                <a:latin typeface="Calibri" pitchFamily="34" charset="0"/>
                <a:cs typeface="Calibri" pitchFamily="34" charset="0"/>
              </a:rPr>
              <a:t>układ różnicowy) </a:t>
            </a:r>
          </a:p>
        </p:txBody>
      </p:sp>
      <p:sp>
        <p:nvSpPr>
          <p:cNvPr id="43016" name="Text Box 9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8796695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1"/>
          <p:cNvSpPr txBox="1">
            <a:spLocks noChangeArrowheads="1"/>
          </p:cNvSpPr>
          <p:nvPr/>
        </p:nvSpPr>
        <p:spPr bwMode="auto">
          <a:xfrm>
            <a:off x="5943600" y="47244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09600"/>
            <a:ext cx="8147248" cy="8382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UKŁADY GŁOWIC – PRZYKŁADY ZASTOSOWAŃ</a:t>
            </a:r>
          </a:p>
        </p:txBody>
      </p:sp>
      <p:sp>
        <p:nvSpPr>
          <p:cNvPr id="44036" name="Rectangle 5"/>
          <p:cNvSpPr>
            <a:spLocks noChangeArrowheads="1"/>
          </p:cNvSpPr>
          <p:nvPr/>
        </p:nvSpPr>
        <p:spPr bwMode="auto">
          <a:xfrm>
            <a:off x="2400300" y="2224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44037" name="Object 4"/>
          <p:cNvGraphicFramePr>
            <a:graphicFrameLocks noChangeAspect="1"/>
          </p:cNvGraphicFramePr>
          <p:nvPr/>
        </p:nvGraphicFramePr>
        <p:xfrm>
          <a:off x="304800" y="2233613"/>
          <a:ext cx="4116388" cy="226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22" name="Obraz" r:id="rId3" imgW="2286000" imgH="1258824" progId="Word.Picture.8">
                  <p:embed/>
                </p:oleObj>
              </mc:Choice>
              <mc:Fallback>
                <p:oleObj name="Obraz" r:id="rId3" imgW="2286000" imgH="1258824" progId="Word.Picture.8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233613"/>
                        <a:ext cx="4116388" cy="226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7"/>
          <p:cNvSpPr>
            <a:spLocks noChangeArrowheads="1"/>
          </p:cNvSpPr>
          <p:nvPr/>
        </p:nvSpPr>
        <p:spPr bwMode="auto">
          <a:xfrm>
            <a:off x="2528888" y="1571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graphicFrame>
        <p:nvGraphicFramePr>
          <p:cNvPr id="44039" name="Object 6"/>
          <p:cNvGraphicFramePr>
            <a:graphicFrameLocks noChangeAspect="1"/>
          </p:cNvGraphicFramePr>
          <p:nvPr/>
        </p:nvGraphicFramePr>
        <p:xfrm>
          <a:off x="4829175" y="1966913"/>
          <a:ext cx="3871913" cy="351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23" r:id="rId5" imgW="2151888" imgH="1953768" progId="Word.Picture.8">
                  <p:embed/>
                </p:oleObj>
              </mc:Choice>
              <mc:Fallback>
                <p:oleObj r:id="rId5" imgW="2151888" imgH="1953768" progId="Word.Picture.8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9175" y="1966913"/>
                        <a:ext cx="3871913" cy="3519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838200" y="4876800"/>
            <a:ext cx="2514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Pomiar grubości (układ sumujący) </a:t>
            </a:r>
          </a:p>
        </p:txBody>
      </p:sp>
      <p:sp>
        <p:nvSpPr>
          <p:cNvPr id="44041" name="Text Box 10"/>
          <p:cNvSpPr txBox="1">
            <a:spLocks noChangeArrowheads="1"/>
          </p:cNvSpPr>
          <p:nvPr/>
        </p:nvSpPr>
        <p:spPr bwMode="auto">
          <a:xfrm>
            <a:off x="4038600" y="5638800"/>
            <a:ext cx="449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b="1" dirty="0">
                <a:latin typeface="Calibri" pitchFamily="34" charset="0"/>
                <a:cs typeface="Calibri" pitchFamily="34" charset="0"/>
              </a:rPr>
              <a:t>pomiar prostopadłości tworzącej  (układ różnicowy) </a:t>
            </a:r>
          </a:p>
        </p:txBody>
      </p:sp>
      <p:sp>
        <p:nvSpPr>
          <p:cNvPr id="44042" name="Text Box 12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sz="800">
                <a:solidFill>
                  <a:schemeClr val="bg1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3185883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15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KĄTOMIERZE  - DEFINICJA, PODZIAŁ</a:t>
            </a:r>
          </a:p>
        </p:txBody>
      </p:sp>
      <p:sp>
        <p:nvSpPr>
          <p:cNvPr id="48131" name="Rectangle 4"/>
          <p:cNvSpPr>
            <a:spLocks noChangeArrowheads="1"/>
          </p:cNvSpPr>
          <p:nvPr/>
        </p:nvSpPr>
        <p:spPr bwMode="auto">
          <a:xfrm>
            <a:off x="0" y="1203325"/>
            <a:ext cx="9144000" cy="534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6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Kątomierze - grupa przyrządów przeznaczonych do bezpośredniego pomiaru wymiarów kątowych. Kątomierze wykorzystuje się również do odtwarzania żądanych wartości kątów względnie przenoszenia ustawionej wartości kąta na przedmiot sprawdzany.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Klasyfikacja kątomierzy: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Ze względu na </a:t>
            </a:r>
            <a:r>
              <a:rPr lang="pl-PL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zastosowania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kątomierze dzieli się na:</a:t>
            </a: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 </a:t>
            </a:r>
            <a:r>
              <a:rPr lang="en-GB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	kątomierze uniwersalne;</a:t>
            </a:r>
            <a:endParaRPr lang="en-GB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 </a:t>
            </a:r>
            <a:r>
              <a:rPr lang="en-GB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	kątomierze specjalne</a:t>
            </a:r>
            <a:r>
              <a:rPr lang="en-GB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(np. kątomierze narzędziowe przystosowane do 	pomiaru kątów skrawania w narzędziach skrawających)</a:t>
            </a: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Ze względu na </a:t>
            </a:r>
            <a:r>
              <a:rPr lang="pl-PL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zasadę działania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kątomierze dzieli się na: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 </a:t>
            </a:r>
            <a:r>
              <a:rPr lang="en-GB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	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kątomierze mechaniczne</a:t>
            </a:r>
            <a:endParaRPr lang="en-GB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      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noniuszowe;</a:t>
            </a:r>
            <a:endParaRPr lang="en-GB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      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zegarowe</a:t>
            </a:r>
            <a:endParaRPr lang="en-GB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 </a:t>
            </a:r>
            <a:r>
              <a:rPr lang="en-GB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	kątomierze optyczne;</a:t>
            </a:r>
            <a:endParaRPr lang="en-GB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 </a:t>
            </a:r>
            <a:r>
              <a:rPr lang="en-GB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</a:t>
            </a:r>
            <a:r>
              <a:rPr lang="pl-PL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	kątomierze elektroniczne</a:t>
            </a:r>
            <a:endParaRPr lang="en-GB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Symbol" pitchFamily="18" charset="2"/>
            </a:endParaRPr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1940676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89888" cy="609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KĄTOMIERZ MECHANICZNY NONIUSZOWY</a:t>
            </a:r>
          </a:p>
        </p:txBody>
      </p:sp>
      <p:sp>
        <p:nvSpPr>
          <p:cNvPr id="49155" name="Rectangle 5"/>
          <p:cNvSpPr>
            <a:spLocks noChangeArrowheads="1"/>
          </p:cNvSpPr>
          <p:nvPr/>
        </p:nvSpPr>
        <p:spPr bwMode="auto">
          <a:xfrm>
            <a:off x="2138363" y="18716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sp>
        <p:nvSpPr>
          <p:cNvPr id="49156" name="Rectangle 7"/>
          <p:cNvSpPr>
            <a:spLocks noChangeArrowheads="1"/>
          </p:cNvSpPr>
          <p:nvPr/>
        </p:nvSpPr>
        <p:spPr bwMode="auto">
          <a:xfrm>
            <a:off x="1647825" y="1652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sp>
        <p:nvSpPr>
          <p:cNvPr id="49157" name="Rectangle 9"/>
          <p:cNvSpPr>
            <a:spLocks noChangeArrowheads="1"/>
          </p:cNvSpPr>
          <p:nvPr/>
        </p:nvSpPr>
        <p:spPr bwMode="auto">
          <a:xfrm>
            <a:off x="671513" y="1057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49158" name="Object 8"/>
          <p:cNvGraphicFramePr>
            <a:graphicFrameLocks noChangeAspect="1"/>
          </p:cNvGraphicFramePr>
          <p:nvPr/>
        </p:nvGraphicFramePr>
        <p:xfrm>
          <a:off x="671513" y="1581150"/>
          <a:ext cx="7800975" cy="474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94" r:id="rId3" imgW="5571744" imgH="3380232" progId="Word.Picture.8">
                  <p:embed/>
                </p:oleObj>
              </mc:Choice>
              <mc:Fallback>
                <p:oleObj r:id="rId3" imgW="5571744" imgH="3380232" progId="Word.Picture.8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3" y="1581150"/>
                        <a:ext cx="7800975" cy="474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9" name="Text Box 10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7769925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pPr eaLnBrk="1" hangingPunct="1"/>
            <a:r>
              <a:rPr lang="pl-PL" sz="2800" b="1" smtClean="0"/>
              <a:t>Kątomierz noniuszowy – odczyt wskazania</a:t>
            </a:r>
          </a:p>
        </p:txBody>
      </p:sp>
      <p:pic>
        <p:nvPicPr>
          <p:cNvPr id="50179" name="Picture 6" descr="D:\GRAFIKA-METROL\protractor_2ob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3152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0033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066800"/>
          </a:xfrm>
        </p:spPr>
        <p:txBody>
          <a:bodyPr/>
          <a:lstStyle/>
          <a:p>
            <a:pPr eaLnBrk="1" hangingPunct="1"/>
            <a:r>
              <a:rPr lang="pl-PL" sz="2800" b="1" smtClean="0"/>
              <a:t>Kątomierz noniuszowy – lupka ułatwiająca odczyt</a:t>
            </a:r>
          </a:p>
        </p:txBody>
      </p:sp>
      <p:pic>
        <p:nvPicPr>
          <p:cNvPr id="51203" name="Picture 5" descr="http://www.micro-machine-shop.com/protractor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4653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16863" cy="990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KĄTOMIERZ MECHANICZNY NONIUSZOWY PARAMETRY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0" y="1905000"/>
            <a:ext cx="91440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fontAlgn="base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 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zakres pomiarowy: 4 x 90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 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(0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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</a:t>
            </a:r>
            <a:r>
              <a:rPr lang="pl-PL" sz="2400" b="1" spc="-5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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90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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; 90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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</a:t>
            </a:r>
            <a:r>
              <a:rPr lang="pl-PL" sz="2400" b="1" spc="-5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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0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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; 0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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</a:t>
            </a:r>
            <a:r>
              <a:rPr lang="pl-PL" sz="2400" b="1" spc="-5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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90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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; 90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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</a:t>
            </a:r>
            <a:r>
              <a:rPr lang="pl-PL" sz="2400" b="1" spc="-5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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0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</a:t>
            </a:r>
            <a:r>
              <a:rPr lang="pl-PL" sz="2400" b="1" spc="-5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) </a:t>
            </a:r>
            <a:endParaRPr lang="pl-PL" sz="2400" b="1" spc="-5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zdolność rozdzielcza: 5</a:t>
            </a: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niepewność pomiaru: 5</a:t>
            </a: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wyposażenie:</a:t>
            </a: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	dwa lub trzy wymienne obrotowe ramiona pomiarowe o róż-	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nych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długościach + podstawa pomiarowa do zamocowania 	kątomierza przy pomiarach na płycie mierniczej;</a:t>
            </a: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wykonanie:</a:t>
            </a: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	wykonany ze stali nierdzewnej, hartowanej, podziałka i 	noniusz 	chromowane matowo; </a:t>
            </a: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Symbol" pitchFamily="18" charset="2"/>
            </a:endParaRPr>
          </a:p>
        </p:txBody>
      </p:sp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41435045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KĄTOMIERZ MECHANICZNY ZEGAROWY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3251" name="Rectangle 5"/>
          <p:cNvSpPr>
            <a:spLocks noChangeArrowheads="1"/>
          </p:cNvSpPr>
          <p:nvPr/>
        </p:nvSpPr>
        <p:spPr bwMode="auto">
          <a:xfrm>
            <a:off x="671513" y="1057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671513" y="1581150"/>
          <a:ext cx="7800975" cy="474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18" r:id="rId3" imgW="5571744" imgH="3380232" progId="Word.Picture.8">
                  <p:embed/>
                </p:oleObj>
              </mc:Choice>
              <mc:Fallback>
                <p:oleObj r:id="rId3" imgW="5571744" imgH="3380232" progId="Word.Picture.8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3" y="1581150"/>
                        <a:ext cx="7800975" cy="474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9583505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42491"/>
            <a:ext cx="7772400" cy="1077218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KĄTOMIERZ MECHANICZNY ZEGAROWY PARAMETRY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0" y="1981200"/>
            <a:ext cx="9144000" cy="430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fontAlgn="base">
              <a:spcBef>
                <a:spcPct val="0"/>
              </a:spcBef>
              <a:spcAft>
                <a:spcPct val="30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Zakres pomiarowy: 4 x 90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</a:t>
            </a: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30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Wartość działki elementarnej: 5</a:t>
            </a: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30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Niepewność pomiaru: 5</a:t>
            </a:r>
          </a:p>
          <a:p>
            <a:pPr eaLnBrk="0" fontAlgn="base" hangingPunct="0">
              <a:spcBef>
                <a:spcPct val="0"/>
              </a:spcBef>
              <a:spcAft>
                <a:spcPct val="20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Wyposażenie:	</a:t>
            </a:r>
          </a:p>
          <a:p>
            <a:pPr algn="just" eaLnBrk="0" fontAlgn="base" hangingPunct="0">
              <a:spcBef>
                <a:spcPct val="0"/>
              </a:spcBef>
              <a:spcAft>
                <a:spcPct val="30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	dwa lub trzy wymienne obrotowe ramiona pomiarowe o róż-	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nych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długościach + podstawa pomiarowa do zamocowania 	kątomierza przy pomiarach na płycie mierniczej (ramiona 	pomiarowe ze stali nierdzewnej, hartowanej);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Wygodny i niezawodny odczyt (można dzieląc działkę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ele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-	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mentarną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na pięć części odczytywać z rozdzielczością 1) </a:t>
            </a:r>
          </a:p>
        </p:txBody>
      </p:sp>
      <p:sp>
        <p:nvSpPr>
          <p:cNvPr id="54276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0916261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1512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KĄTOMIERZ OPTYCZNY</a:t>
            </a:r>
          </a:p>
        </p:txBody>
      </p:sp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0" y="1295400"/>
            <a:ext cx="9144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Kątomierze optyczne działają w oparciu o kreskowy wzorzec kąta naniesiony na płytce szklanej znajdującej się wewnątrz obudowy przyrządu.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Do odczytu wskazania służy okular o powiększeniu (16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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40)x. Okular może być zaopatrzony w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przeciwwskaźnik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(wtedy podział-ka kątowa wzorca jest gęsta, wartości działek elementarnych wynoszą od 2,5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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do 10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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 albo w noniusz (wtedy podziałka wzorca kreskowego posiada wartość działki elementarnej w</a:t>
            </a:r>
            <a:r>
              <a:rPr lang="pl-PL" sz="2400" b="1" baseline="-30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e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= 1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a no-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niusz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umożliwia odczyt ze zdolnością rozdzielczą 5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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Kątomierze optyczne produkowały m.in. Polskie Zakłady Optyczne oraz niemiecka firma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Mahr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Obecnie w ofertach tych producentów kątomierze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optyczne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nie występują.</a:t>
            </a: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Symbol" pitchFamily="18" charset="2"/>
            </a:endParaRPr>
          </a:p>
        </p:txBody>
      </p:sp>
      <p:sp>
        <p:nvSpPr>
          <p:cNvPr id="55300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0597643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17700" y="459715"/>
            <a:ext cx="7772400" cy="5334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KĄTOMIERZ ELEKTRONICZNY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323" name="Rectangle 6"/>
          <p:cNvSpPr>
            <a:spLocks noChangeArrowheads="1"/>
          </p:cNvSpPr>
          <p:nvPr/>
        </p:nvSpPr>
        <p:spPr bwMode="auto">
          <a:xfrm>
            <a:off x="962025" y="9953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sp>
        <p:nvSpPr>
          <p:cNvPr id="56324" name="Rectangle 8"/>
          <p:cNvSpPr>
            <a:spLocks noChangeArrowheads="1"/>
          </p:cNvSpPr>
          <p:nvPr/>
        </p:nvSpPr>
        <p:spPr bwMode="auto">
          <a:xfrm>
            <a:off x="1171575" y="1166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sp>
        <p:nvSpPr>
          <p:cNvPr id="56326" name="Text Box 9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grpSp>
        <p:nvGrpSpPr>
          <p:cNvPr id="56357" name="Grupa 56356"/>
          <p:cNvGrpSpPr/>
          <p:nvPr/>
        </p:nvGrpSpPr>
        <p:grpSpPr>
          <a:xfrm>
            <a:off x="971600" y="1380527"/>
            <a:ext cx="7196551" cy="4672348"/>
            <a:chOff x="971600" y="1380527"/>
            <a:chExt cx="7196551" cy="4672348"/>
          </a:xfrm>
        </p:grpSpPr>
        <p:grpSp>
          <p:nvGrpSpPr>
            <p:cNvPr id="56354" name="Grupa 56353"/>
            <p:cNvGrpSpPr/>
            <p:nvPr/>
          </p:nvGrpSpPr>
          <p:grpSpPr>
            <a:xfrm>
              <a:off x="971600" y="1380527"/>
              <a:ext cx="7196551" cy="4672348"/>
              <a:chOff x="971600" y="1380527"/>
              <a:chExt cx="7196551" cy="4672348"/>
            </a:xfrm>
          </p:grpSpPr>
          <p:grpSp>
            <p:nvGrpSpPr>
              <p:cNvPr id="9" name="Group 9"/>
              <p:cNvGrpSpPr>
                <a:grpSpLocks/>
              </p:cNvGrpSpPr>
              <p:nvPr/>
            </p:nvGrpSpPr>
            <p:grpSpPr bwMode="auto">
              <a:xfrm rot="600000">
                <a:off x="971600" y="1427535"/>
                <a:ext cx="6884663" cy="4625340"/>
                <a:chOff x="6343" y="9766"/>
                <a:chExt cx="9033" cy="6072"/>
              </a:xfrm>
            </p:grpSpPr>
            <p:sp>
              <p:nvSpPr>
                <p:cNvPr id="10" name="Line 10"/>
                <p:cNvSpPr>
                  <a:spLocks noChangeShapeType="1"/>
                </p:cNvSpPr>
                <p:nvPr/>
              </p:nvSpPr>
              <p:spPr bwMode="auto">
                <a:xfrm rot="8400000">
                  <a:off x="6361" y="12979"/>
                  <a:ext cx="9015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1" name="Line 11"/>
                <p:cNvSpPr>
                  <a:spLocks noChangeShapeType="1"/>
                </p:cNvSpPr>
                <p:nvPr/>
              </p:nvSpPr>
              <p:spPr bwMode="auto">
                <a:xfrm rot="8400000">
                  <a:off x="13643" y="9766"/>
                  <a:ext cx="564" cy="56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2" name="Line 12"/>
                <p:cNvSpPr>
                  <a:spLocks noChangeShapeType="1"/>
                </p:cNvSpPr>
                <p:nvPr/>
              </p:nvSpPr>
              <p:spPr bwMode="auto">
                <a:xfrm rot="8400000" flipH="1">
                  <a:off x="7202" y="15274"/>
                  <a:ext cx="316" cy="56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3" name="Line 13"/>
                <p:cNvSpPr>
                  <a:spLocks noChangeShapeType="1"/>
                </p:cNvSpPr>
                <p:nvPr/>
              </p:nvSpPr>
              <p:spPr bwMode="auto">
                <a:xfrm rot="8400000">
                  <a:off x="6343" y="12627"/>
                  <a:ext cx="813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4" name="Line 14"/>
                <p:cNvSpPr>
                  <a:spLocks noChangeShapeType="1"/>
                </p:cNvSpPr>
                <p:nvPr/>
              </p:nvSpPr>
              <p:spPr bwMode="auto">
                <a:xfrm rot="8400000">
                  <a:off x="6354" y="12777"/>
                  <a:ext cx="8517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5" name="Line 15"/>
                <p:cNvSpPr>
                  <a:spLocks noChangeShapeType="1"/>
                </p:cNvSpPr>
                <p:nvPr/>
              </p:nvSpPr>
              <p:spPr bwMode="auto">
                <a:xfrm rot="8400000">
                  <a:off x="6365" y="12824"/>
                  <a:ext cx="8634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</p:grpSp>
          <p:sp>
            <p:nvSpPr>
              <p:cNvPr id="20" name="Oval 20"/>
              <p:cNvSpPr>
                <a:spLocks noChangeAspect="1" noChangeArrowheads="1"/>
              </p:cNvSpPr>
              <p:nvPr/>
            </p:nvSpPr>
            <p:spPr bwMode="auto">
              <a:xfrm>
                <a:off x="2253664" y="2028983"/>
                <a:ext cx="1986912" cy="198691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grpSp>
            <p:nvGrpSpPr>
              <p:cNvPr id="57" name="Grupa 56"/>
              <p:cNvGrpSpPr/>
              <p:nvPr/>
            </p:nvGrpSpPr>
            <p:grpSpPr>
              <a:xfrm>
                <a:off x="1785399" y="1380527"/>
                <a:ext cx="2699385" cy="2909363"/>
                <a:chOff x="3779557" y="2451778"/>
                <a:chExt cx="2699385" cy="2909363"/>
              </a:xfrm>
            </p:grpSpPr>
            <p:sp>
              <p:nvSpPr>
                <p:cNvPr id="56" name="Dowolny kształt 55"/>
                <p:cNvSpPr/>
                <p:nvPr/>
              </p:nvSpPr>
              <p:spPr>
                <a:xfrm>
                  <a:off x="5416961" y="4759838"/>
                  <a:ext cx="745331" cy="578644"/>
                </a:xfrm>
                <a:custGeom>
                  <a:avLst/>
                  <a:gdLst>
                    <a:gd name="connsiteX0" fmla="*/ 0 w 745331"/>
                    <a:gd name="connsiteY0" fmla="*/ 364331 h 578644"/>
                    <a:gd name="connsiteX1" fmla="*/ 126206 w 745331"/>
                    <a:gd name="connsiteY1" fmla="*/ 578644 h 578644"/>
                    <a:gd name="connsiteX2" fmla="*/ 745331 w 745331"/>
                    <a:gd name="connsiteY2" fmla="*/ 219075 h 578644"/>
                    <a:gd name="connsiteX3" fmla="*/ 614362 w 745331"/>
                    <a:gd name="connsiteY3" fmla="*/ 0 h 578644"/>
                    <a:gd name="connsiteX4" fmla="*/ 464343 w 745331"/>
                    <a:gd name="connsiteY4" fmla="*/ 135731 h 578644"/>
                    <a:gd name="connsiteX5" fmla="*/ 350043 w 745331"/>
                    <a:gd name="connsiteY5" fmla="*/ 214312 h 578644"/>
                    <a:gd name="connsiteX6" fmla="*/ 180975 w 745331"/>
                    <a:gd name="connsiteY6" fmla="*/ 300037 h 578644"/>
                    <a:gd name="connsiteX7" fmla="*/ 0 w 745331"/>
                    <a:gd name="connsiteY7" fmla="*/ 364331 h 578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45331" h="578644">
                      <a:moveTo>
                        <a:pt x="0" y="364331"/>
                      </a:moveTo>
                      <a:lnTo>
                        <a:pt x="126206" y="578644"/>
                      </a:lnTo>
                      <a:lnTo>
                        <a:pt x="745331" y="219075"/>
                      </a:lnTo>
                      <a:lnTo>
                        <a:pt x="614362" y="0"/>
                      </a:lnTo>
                      <a:lnTo>
                        <a:pt x="464343" y="135731"/>
                      </a:lnTo>
                      <a:lnTo>
                        <a:pt x="350043" y="214312"/>
                      </a:lnTo>
                      <a:lnTo>
                        <a:pt x="180975" y="300037"/>
                      </a:lnTo>
                      <a:lnTo>
                        <a:pt x="0" y="36433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grpSp>
              <p:nvGrpSpPr>
                <p:cNvPr id="25" name="Grupa 24"/>
                <p:cNvGrpSpPr/>
                <p:nvPr/>
              </p:nvGrpSpPr>
              <p:grpSpPr>
                <a:xfrm rot="19800000">
                  <a:off x="3779557" y="2451778"/>
                  <a:ext cx="2699385" cy="2909363"/>
                  <a:chOff x="0" y="0"/>
                  <a:chExt cx="2699385" cy="2909363"/>
                </a:xfrm>
              </p:grpSpPr>
              <p:grpSp>
                <p:nvGrpSpPr>
                  <p:cNvPr id="28" name="Grupa 27"/>
                  <p:cNvGrpSpPr/>
                  <p:nvPr/>
                </p:nvGrpSpPr>
                <p:grpSpPr>
                  <a:xfrm>
                    <a:off x="1035844" y="2712243"/>
                    <a:ext cx="631825" cy="151130"/>
                    <a:chOff x="0" y="0"/>
                    <a:chExt cx="632143" cy="151130"/>
                  </a:xfrm>
                </p:grpSpPr>
                <p:sp>
                  <p:nvSpPr>
                    <p:cNvPr id="30" name="Elipsa 29"/>
                    <p:cNvSpPr/>
                    <p:nvPr/>
                  </p:nvSpPr>
                  <p:spPr>
                    <a:xfrm>
                      <a:off x="0" y="0"/>
                      <a:ext cx="151130" cy="151130"/>
                    </a:xfrm>
                    <a:prstGeom prst="ellipse">
                      <a:avLst/>
                    </a:prstGeom>
                    <a:solidFill>
                      <a:sysClr val="window" lastClr="FFFFFF">
                        <a:lumMod val="75000"/>
                      </a:sysClr>
                    </a:solidFill>
                    <a:ln w="190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1" name="Elipsa 30"/>
                    <p:cNvSpPr/>
                    <p:nvPr/>
                  </p:nvSpPr>
                  <p:spPr>
                    <a:xfrm>
                      <a:off x="481013" y="0"/>
                      <a:ext cx="151130" cy="151130"/>
                    </a:xfrm>
                    <a:prstGeom prst="ellipse">
                      <a:avLst/>
                    </a:prstGeom>
                    <a:solidFill>
                      <a:sysClr val="window" lastClr="FFFFFF">
                        <a:lumMod val="75000"/>
                      </a:sysClr>
                    </a:solidFill>
                    <a:ln w="190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9" name="Łuk 28"/>
                  <p:cNvSpPr>
                    <a:spLocks noChangeAspect="1"/>
                  </p:cNvSpPr>
                  <p:nvPr/>
                </p:nvSpPr>
                <p:spPr>
                  <a:xfrm>
                    <a:off x="0" y="0"/>
                    <a:ext cx="2699385" cy="2699385"/>
                  </a:xfrm>
                  <a:prstGeom prst="arc">
                    <a:avLst>
                      <a:gd name="adj1" fmla="val 4454841"/>
                      <a:gd name="adj2" fmla="val 6331950"/>
                    </a:avLst>
                  </a:prstGeom>
                  <a:noFill/>
                  <a:ln w="190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Dowolny kształt 26"/>
                  <p:cNvSpPr/>
                  <p:nvPr/>
                </p:nvSpPr>
                <p:spPr>
                  <a:xfrm>
                    <a:off x="993099" y="2647743"/>
                    <a:ext cx="716280" cy="261620"/>
                  </a:xfrm>
                  <a:custGeom>
                    <a:avLst/>
                    <a:gdLst>
                      <a:gd name="connsiteX0" fmla="*/ 0 w 716756"/>
                      <a:gd name="connsiteY0" fmla="*/ 11906 h 273843"/>
                      <a:gd name="connsiteX1" fmla="*/ 0 w 716756"/>
                      <a:gd name="connsiteY1" fmla="*/ 273843 h 273843"/>
                      <a:gd name="connsiteX2" fmla="*/ 716756 w 716756"/>
                      <a:gd name="connsiteY2" fmla="*/ 273843 h 273843"/>
                      <a:gd name="connsiteX3" fmla="*/ 716756 w 716756"/>
                      <a:gd name="connsiteY3" fmla="*/ 0 h 273843"/>
                      <a:gd name="connsiteX4" fmla="*/ 711993 w 716756"/>
                      <a:gd name="connsiteY4" fmla="*/ 0 h 273843"/>
                      <a:gd name="connsiteX5" fmla="*/ 711993 w 716756"/>
                      <a:gd name="connsiteY5" fmla="*/ 0 h 273843"/>
                      <a:gd name="connsiteX6" fmla="*/ 716756 w 716756"/>
                      <a:gd name="connsiteY6" fmla="*/ 0 h 273843"/>
                      <a:gd name="connsiteX0" fmla="*/ 0 w 716756"/>
                      <a:gd name="connsiteY0" fmla="*/ 11906 h 273843"/>
                      <a:gd name="connsiteX1" fmla="*/ 0 w 716756"/>
                      <a:gd name="connsiteY1" fmla="*/ 273843 h 273843"/>
                      <a:gd name="connsiteX2" fmla="*/ 716756 w 716756"/>
                      <a:gd name="connsiteY2" fmla="*/ 273843 h 273843"/>
                      <a:gd name="connsiteX3" fmla="*/ 716756 w 716756"/>
                      <a:gd name="connsiteY3" fmla="*/ 0 h 273843"/>
                      <a:gd name="connsiteX4" fmla="*/ 711993 w 716756"/>
                      <a:gd name="connsiteY4" fmla="*/ 0 h 273843"/>
                      <a:gd name="connsiteX5" fmla="*/ 711993 w 716756"/>
                      <a:gd name="connsiteY5" fmla="*/ 0 h 273843"/>
                      <a:gd name="connsiteX6" fmla="*/ 716756 w 716756"/>
                      <a:gd name="connsiteY6" fmla="*/ 0 h 273843"/>
                      <a:gd name="connsiteX0" fmla="*/ 0 w 716756"/>
                      <a:gd name="connsiteY0" fmla="*/ 11906 h 273843"/>
                      <a:gd name="connsiteX1" fmla="*/ 0 w 716756"/>
                      <a:gd name="connsiteY1" fmla="*/ 273843 h 273843"/>
                      <a:gd name="connsiteX2" fmla="*/ 716756 w 716756"/>
                      <a:gd name="connsiteY2" fmla="*/ 273843 h 273843"/>
                      <a:gd name="connsiteX3" fmla="*/ 716756 w 716756"/>
                      <a:gd name="connsiteY3" fmla="*/ 0 h 273843"/>
                      <a:gd name="connsiteX4" fmla="*/ 711993 w 716756"/>
                      <a:gd name="connsiteY4" fmla="*/ 0 h 273843"/>
                      <a:gd name="connsiteX5" fmla="*/ 711993 w 716756"/>
                      <a:gd name="connsiteY5" fmla="*/ 0 h 273843"/>
                      <a:gd name="connsiteX6" fmla="*/ 716756 w 716756"/>
                      <a:gd name="connsiteY6" fmla="*/ 33357 h 273843"/>
                      <a:gd name="connsiteX0" fmla="*/ 0 w 716756"/>
                      <a:gd name="connsiteY0" fmla="*/ 11906 h 273843"/>
                      <a:gd name="connsiteX1" fmla="*/ 0 w 716756"/>
                      <a:gd name="connsiteY1" fmla="*/ 273843 h 273843"/>
                      <a:gd name="connsiteX2" fmla="*/ 716756 w 716756"/>
                      <a:gd name="connsiteY2" fmla="*/ 273843 h 273843"/>
                      <a:gd name="connsiteX3" fmla="*/ 716756 w 716756"/>
                      <a:gd name="connsiteY3" fmla="*/ 0 h 273843"/>
                      <a:gd name="connsiteX4" fmla="*/ 711993 w 716756"/>
                      <a:gd name="connsiteY4" fmla="*/ 0 h 273843"/>
                      <a:gd name="connsiteX5" fmla="*/ 716756 w 716756"/>
                      <a:gd name="connsiteY5" fmla="*/ 33357 h 273843"/>
                      <a:gd name="connsiteX0" fmla="*/ 0 w 716756"/>
                      <a:gd name="connsiteY0" fmla="*/ 11906 h 273843"/>
                      <a:gd name="connsiteX1" fmla="*/ 0 w 716756"/>
                      <a:gd name="connsiteY1" fmla="*/ 273843 h 273843"/>
                      <a:gd name="connsiteX2" fmla="*/ 716756 w 716756"/>
                      <a:gd name="connsiteY2" fmla="*/ 273843 h 273843"/>
                      <a:gd name="connsiteX3" fmla="*/ 716756 w 716756"/>
                      <a:gd name="connsiteY3" fmla="*/ 0 h 273843"/>
                      <a:gd name="connsiteX4" fmla="*/ 716756 w 716756"/>
                      <a:gd name="connsiteY4" fmla="*/ 0 h 273843"/>
                      <a:gd name="connsiteX5" fmla="*/ 716756 w 716756"/>
                      <a:gd name="connsiteY5" fmla="*/ 33357 h 273843"/>
                      <a:gd name="connsiteX0" fmla="*/ 0 w 716756"/>
                      <a:gd name="connsiteY0" fmla="*/ 11906 h 273843"/>
                      <a:gd name="connsiteX1" fmla="*/ 0 w 716756"/>
                      <a:gd name="connsiteY1" fmla="*/ 273843 h 273843"/>
                      <a:gd name="connsiteX2" fmla="*/ 716756 w 716756"/>
                      <a:gd name="connsiteY2" fmla="*/ 273843 h 273843"/>
                      <a:gd name="connsiteX3" fmla="*/ 716756 w 716756"/>
                      <a:gd name="connsiteY3" fmla="*/ 0 h 273843"/>
                      <a:gd name="connsiteX4" fmla="*/ 716756 w 716756"/>
                      <a:gd name="connsiteY4" fmla="*/ 0 h 273843"/>
                      <a:gd name="connsiteX5" fmla="*/ 716756 w 716756"/>
                      <a:gd name="connsiteY5" fmla="*/ 33357 h 273843"/>
                      <a:gd name="connsiteX0" fmla="*/ 0 w 716756"/>
                      <a:gd name="connsiteY0" fmla="*/ 11906 h 273843"/>
                      <a:gd name="connsiteX1" fmla="*/ 0 w 716756"/>
                      <a:gd name="connsiteY1" fmla="*/ 273843 h 273843"/>
                      <a:gd name="connsiteX2" fmla="*/ 716756 w 716756"/>
                      <a:gd name="connsiteY2" fmla="*/ 273843 h 273843"/>
                      <a:gd name="connsiteX3" fmla="*/ 716756 w 716756"/>
                      <a:gd name="connsiteY3" fmla="*/ 0 h 273843"/>
                      <a:gd name="connsiteX4" fmla="*/ 716756 w 716756"/>
                      <a:gd name="connsiteY4" fmla="*/ 33357 h 273843"/>
                      <a:gd name="connsiteX0" fmla="*/ 0 w 716756"/>
                      <a:gd name="connsiteY0" fmla="*/ 11906 h 273843"/>
                      <a:gd name="connsiteX1" fmla="*/ 0 w 716756"/>
                      <a:gd name="connsiteY1" fmla="*/ 273843 h 273843"/>
                      <a:gd name="connsiteX2" fmla="*/ 716756 w 716756"/>
                      <a:gd name="connsiteY2" fmla="*/ 273843 h 273843"/>
                      <a:gd name="connsiteX3" fmla="*/ 716756 w 716756"/>
                      <a:gd name="connsiteY3" fmla="*/ 0 h 273843"/>
                      <a:gd name="connsiteX0" fmla="*/ 0 w 716756"/>
                      <a:gd name="connsiteY0" fmla="*/ 0 h 261937"/>
                      <a:gd name="connsiteX1" fmla="*/ 0 w 716756"/>
                      <a:gd name="connsiteY1" fmla="*/ 261937 h 261937"/>
                      <a:gd name="connsiteX2" fmla="*/ 716756 w 716756"/>
                      <a:gd name="connsiteY2" fmla="*/ 261937 h 261937"/>
                      <a:gd name="connsiteX3" fmla="*/ 716756 w 716756"/>
                      <a:gd name="connsiteY3" fmla="*/ 2390 h 2619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6756" h="261937">
                        <a:moveTo>
                          <a:pt x="0" y="0"/>
                        </a:moveTo>
                        <a:lnTo>
                          <a:pt x="0" y="261937"/>
                        </a:lnTo>
                        <a:lnTo>
                          <a:pt x="716756" y="261937"/>
                        </a:lnTo>
                        <a:lnTo>
                          <a:pt x="716756" y="239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ysClr val="windowText" lastClr="000000">
                        <a:shade val="95000"/>
                        <a:satMod val="105000"/>
                      </a:sysClr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56329" name="AutoShape 30"/>
              <p:cNvSpPr>
                <a:spLocks noChangeAspect="1" noChangeArrowheads="1"/>
              </p:cNvSpPr>
              <p:nvPr/>
            </p:nvSpPr>
            <p:spPr bwMode="auto">
              <a:xfrm rot="19800000">
                <a:off x="2937035" y="3521767"/>
                <a:ext cx="276225" cy="42291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" name="Line 2"/>
              <p:cNvSpPr>
                <a:spLocks noChangeShapeType="1"/>
              </p:cNvSpPr>
              <p:nvPr/>
            </p:nvSpPr>
            <p:spPr bwMode="auto">
              <a:xfrm>
                <a:off x="7930027" y="3857855"/>
                <a:ext cx="0" cy="44386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3" name="Freeform 3"/>
              <p:cNvSpPr>
                <a:spLocks/>
              </p:cNvSpPr>
              <p:nvPr/>
            </p:nvSpPr>
            <p:spPr bwMode="auto">
              <a:xfrm>
                <a:off x="5028714" y="3865475"/>
                <a:ext cx="2901313" cy="1906"/>
              </a:xfrm>
              <a:custGeom>
                <a:avLst/>
                <a:gdLst>
                  <a:gd name="T0" fmla="*/ 0 w 3806"/>
                  <a:gd name="T1" fmla="*/ 0 h 2"/>
                  <a:gd name="T2" fmla="*/ 3806 w 3806"/>
                  <a:gd name="T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806" h="2">
                    <a:moveTo>
                      <a:pt x="0" y="0"/>
                    </a:moveTo>
                    <a:lnTo>
                      <a:pt x="3806" y="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4" name="Line 4"/>
              <p:cNvSpPr>
                <a:spLocks noChangeShapeType="1"/>
              </p:cNvSpPr>
              <p:nvPr/>
            </p:nvSpPr>
            <p:spPr bwMode="auto">
              <a:xfrm>
                <a:off x="3672356" y="4301721"/>
                <a:ext cx="4257671" cy="190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" name="Line 5"/>
              <p:cNvSpPr>
                <a:spLocks noChangeShapeType="1"/>
              </p:cNvSpPr>
              <p:nvPr/>
            </p:nvSpPr>
            <p:spPr bwMode="auto">
              <a:xfrm flipH="1">
                <a:off x="4501030" y="3867381"/>
                <a:ext cx="527684" cy="3695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6" name="Arc 6"/>
              <p:cNvSpPr>
                <a:spLocks/>
              </p:cNvSpPr>
              <p:nvPr/>
            </p:nvSpPr>
            <p:spPr bwMode="auto">
              <a:xfrm flipH="1">
                <a:off x="4478170" y="4236951"/>
                <a:ext cx="125730" cy="72390"/>
              </a:xfrm>
              <a:custGeom>
                <a:avLst/>
                <a:gdLst>
                  <a:gd name="G0" fmla="+- 0 0 0"/>
                  <a:gd name="G1" fmla="+- 11718 0 0"/>
                  <a:gd name="G2" fmla="+- 21600 0 0"/>
                  <a:gd name="T0" fmla="*/ 18145 w 21600"/>
                  <a:gd name="T1" fmla="*/ 0 h 12516"/>
                  <a:gd name="T2" fmla="*/ 21585 w 21600"/>
                  <a:gd name="T3" fmla="*/ 12516 h 12516"/>
                  <a:gd name="T4" fmla="*/ 0 w 21600"/>
                  <a:gd name="T5" fmla="*/ 11718 h 12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12516" fill="none" extrusionOk="0">
                    <a:moveTo>
                      <a:pt x="18145" y="-1"/>
                    </a:moveTo>
                    <a:cubicBezTo>
                      <a:pt x="20400" y="3492"/>
                      <a:pt x="21600" y="7560"/>
                      <a:pt x="21600" y="11718"/>
                    </a:cubicBezTo>
                    <a:cubicBezTo>
                      <a:pt x="21600" y="11984"/>
                      <a:pt x="21595" y="12250"/>
                      <a:pt x="21585" y="12516"/>
                    </a:cubicBezTo>
                  </a:path>
                  <a:path w="21600" h="12516" stroke="0" extrusionOk="0">
                    <a:moveTo>
                      <a:pt x="18145" y="-1"/>
                    </a:moveTo>
                    <a:cubicBezTo>
                      <a:pt x="20400" y="3492"/>
                      <a:pt x="21600" y="7560"/>
                      <a:pt x="21600" y="11718"/>
                    </a:cubicBezTo>
                    <a:cubicBezTo>
                      <a:pt x="21600" y="11984"/>
                      <a:pt x="21595" y="12250"/>
                      <a:pt x="21585" y="12516"/>
                    </a:cubicBezTo>
                    <a:lnTo>
                      <a:pt x="0" y="11718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7" name="Text Box 7"/>
              <p:cNvSpPr txBox="1">
                <a:spLocks noChangeArrowheads="1"/>
              </p:cNvSpPr>
              <p:nvPr/>
            </p:nvSpPr>
            <p:spPr bwMode="auto">
              <a:xfrm>
                <a:off x="6903232" y="3979775"/>
                <a:ext cx="811529" cy="186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sz="1000" b="1" i="0" u="none" strike="noStrike" cap="none" normalizeH="0" baseline="0" smtClean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Calibri" pitchFamily="34" charset="0"/>
                  </a:rPr>
                  <a:t>INOXYD</a:t>
                </a:r>
                <a:endParaRPr kumimoji="0" lang="pl-P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8" name="Text Box 8"/>
              <p:cNvSpPr txBox="1">
                <a:spLocks noChangeArrowheads="1"/>
              </p:cNvSpPr>
              <p:nvPr/>
            </p:nvSpPr>
            <p:spPr bwMode="auto">
              <a:xfrm>
                <a:off x="7067062" y="4606521"/>
                <a:ext cx="1101089" cy="5048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ramię </a:t>
                </a:r>
                <a:r>
                  <a:rPr kumimoji="0" lang="pl-PL" sz="1400" b="1" i="0" u="none" strike="noStrike" cap="none" normalizeH="0" baseline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pomia-rowe</a:t>
                </a:r>
                <a:r>
                  <a:rPr kumimoji="0" lang="pl-PL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 stałe</a:t>
                </a:r>
                <a:endParaRPr kumimoji="0" lang="pl-PL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6" name="Arc 16"/>
              <p:cNvSpPr>
                <a:spLocks noChangeAspect="1"/>
              </p:cNvSpPr>
              <p:nvPr/>
            </p:nvSpPr>
            <p:spPr bwMode="auto">
              <a:xfrm flipH="1">
                <a:off x="2150794" y="1928552"/>
                <a:ext cx="2211702" cy="21850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0 w 43200"/>
                  <a:gd name="T1" fmla="*/ 22533 h 42653"/>
                  <a:gd name="T2" fmla="*/ 26430 w 43200"/>
                  <a:gd name="T3" fmla="*/ 42653 h 42653"/>
                  <a:gd name="T4" fmla="*/ 21600 w 43200"/>
                  <a:gd name="T5" fmla="*/ 21600 h 42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2653" fill="none" extrusionOk="0">
                    <a:moveTo>
                      <a:pt x="20" y="22532"/>
                    </a:moveTo>
                    <a:cubicBezTo>
                      <a:pt x="6" y="22222"/>
                      <a:pt x="0" y="2191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1668"/>
                      <a:pt x="36243" y="40401"/>
                      <a:pt x="26430" y="42653"/>
                    </a:cubicBezTo>
                  </a:path>
                  <a:path w="43200" h="42653" stroke="0" extrusionOk="0">
                    <a:moveTo>
                      <a:pt x="20" y="22532"/>
                    </a:moveTo>
                    <a:cubicBezTo>
                      <a:pt x="6" y="22222"/>
                      <a:pt x="0" y="2191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1668"/>
                      <a:pt x="36243" y="40401"/>
                      <a:pt x="26430" y="42653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7" name="Freeform 17"/>
              <p:cNvSpPr>
                <a:spLocks/>
              </p:cNvSpPr>
              <p:nvPr/>
            </p:nvSpPr>
            <p:spPr bwMode="auto">
              <a:xfrm>
                <a:off x="4511086" y="1945163"/>
                <a:ext cx="434340" cy="1149496"/>
              </a:xfrm>
              <a:custGeom>
                <a:avLst/>
                <a:gdLst>
                  <a:gd name="T0" fmla="*/ 567 w 570"/>
                  <a:gd name="T1" fmla="*/ 2077 h 2077"/>
                  <a:gd name="T2" fmla="*/ 570 w 570"/>
                  <a:gd name="T3" fmla="*/ 0 h 2077"/>
                  <a:gd name="T4" fmla="*/ 3 w 570"/>
                  <a:gd name="T5" fmla="*/ 0 h 2077"/>
                  <a:gd name="T6" fmla="*/ 0 w 570"/>
                  <a:gd name="T7" fmla="*/ 1510 h 2077"/>
                  <a:gd name="connsiteX0" fmla="*/ 9947 w 10000"/>
                  <a:gd name="connsiteY0" fmla="*/ 7051 h 7270"/>
                  <a:gd name="connsiteX1" fmla="*/ 10000 w 10000"/>
                  <a:gd name="connsiteY1" fmla="*/ 0 h 7270"/>
                  <a:gd name="connsiteX2" fmla="*/ 53 w 10000"/>
                  <a:gd name="connsiteY2" fmla="*/ 0 h 7270"/>
                  <a:gd name="connsiteX3" fmla="*/ 0 w 10000"/>
                  <a:gd name="connsiteY3" fmla="*/ 7270 h 7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0" h="7270">
                    <a:moveTo>
                      <a:pt x="9947" y="7051"/>
                    </a:moveTo>
                    <a:cubicBezTo>
                      <a:pt x="9965" y="4701"/>
                      <a:pt x="9982" y="2350"/>
                      <a:pt x="10000" y="0"/>
                    </a:cubicBezTo>
                    <a:lnTo>
                      <a:pt x="53" y="0"/>
                    </a:lnTo>
                    <a:cubicBezTo>
                      <a:pt x="35" y="2423"/>
                      <a:pt x="18" y="4847"/>
                      <a:pt x="0" y="7270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8" name="Arc 18"/>
              <p:cNvSpPr>
                <a:spLocks/>
              </p:cNvSpPr>
              <p:nvPr/>
            </p:nvSpPr>
            <p:spPr bwMode="auto">
              <a:xfrm flipH="1" flipV="1">
                <a:off x="4972040" y="3545897"/>
                <a:ext cx="320040" cy="3200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9" name="Arc 19"/>
              <p:cNvSpPr>
                <a:spLocks noChangeAspect="1"/>
              </p:cNvSpPr>
              <p:nvPr/>
            </p:nvSpPr>
            <p:spPr bwMode="auto">
              <a:xfrm rot="321096" flipH="1" flipV="1">
                <a:off x="4359164" y="3084353"/>
                <a:ext cx="146685" cy="7810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62 w 43200"/>
                  <a:gd name="T1" fmla="*/ 23233 h 23233"/>
                  <a:gd name="T2" fmla="*/ 43200 w 43200"/>
                  <a:gd name="T3" fmla="*/ 21600 h 23233"/>
                  <a:gd name="T4" fmla="*/ 21600 w 43200"/>
                  <a:gd name="T5" fmla="*/ 21600 h 23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233" fill="none" extrusionOk="0">
                    <a:moveTo>
                      <a:pt x="61" y="23233"/>
                    </a:moveTo>
                    <a:cubicBezTo>
                      <a:pt x="20" y="22689"/>
                      <a:pt x="0" y="2214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3233" stroke="0" extrusionOk="0">
                    <a:moveTo>
                      <a:pt x="61" y="23233"/>
                    </a:moveTo>
                    <a:cubicBezTo>
                      <a:pt x="20" y="22689"/>
                      <a:pt x="0" y="2214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1" name="AutoShape 21"/>
              <p:cNvSpPr>
                <a:spLocks noChangeArrowheads="1"/>
              </p:cNvSpPr>
              <p:nvPr/>
            </p:nvSpPr>
            <p:spPr bwMode="auto">
              <a:xfrm rot="19800000">
                <a:off x="3525680" y="3161722"/>
                <a:ext cx="302894" cy="42481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2" name="AutoShape 22"/>
              <p:cNvSpPr>
                <a:spLocks noChangeArrowheads="1"/>
              </p:cNvSpPr>
              <p:nvPr/>
            </p:nvSpPr>
            <p:spPr bwMode="auto">
              <a:xfrm rot="19800000">
                <a:off x="3822859" y="2990272"/>
                <a:ext cx="302894" cy="42481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" name="WordArt 23"/>
              <p:cNvSpPr>
                <a:spLocks noChangeAspect="1" noChangeArrowheads="1" noChangeShapeType="1" noTextEdit="1"/>
              </p:cNvSpPr>
              <p:nvPr/>
            </p:nvSpPr>
            <p:spPr bwMode="auto">
              <a:xfrm rot="19800000">
                <a:off x="3493294" y="3213157"/>
                <a:ext cx="224790" cy="8763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>
                  <a:buNone/>
                </a:pPr>
                <a:r>
                  <a:rPr lang="pl-PL" sz="800" kern="10" spc="0" smtClean="0">
                    <a:ln w="0">
                      <a:solidFill>
                        <a:srgbClr val="0000FF"/>
                      </a:solidFill>
                      <a:round/>
                      <a:headEnd/>
                      <a:tailEnd/>
                    </a:ln>
                    <a:solidFill>
                      <a:srgbClr val="0000FF"/>
                    </a:solidFill>
                    <a:effectLst/>
                    <a:latin typeface="Arial"/>
                    <a:cs typeface="Arial"/>
                  </a:rPr>
                  <a:t>PRINT</a:t>
                </a:r>
                <a:endParaRPr lang="pl-PL" sz="800" kern="10" spc="0">
                  <a:ln w="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24" name="WordArt 24"/>
              <p:cNvSpPr>
                <a:spLocks noChangeAspect="1" noChangeArrowheads="1" noChangeShapeType="1" noTextEdit="1"/>
              </p:cNvSpPr>
              <p:nvPr/>
            </p:nvSpPr>
            <p:spPr bwMode="auto">
              <a:xfrm rot="19800000">
                <a:off x="3794284" y="3039802"/>
                <a:ext cx="224790" cy="8763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>
                  <a:buNone/>
                </a:pPr>
                <a:r>
                  <a:rPr lang="pl-PL" sz="800" kern="10" spc="0" smtClean="0">
                    <a:ln w="0">
                      <a:solidFill>
                        <a:srgbClr val="0000FF"/>
                      </a:solidFill>
                      <a:round/>
                      <a:headEnd/>
                      <a:tailEnd/>
                    </a:ln>
                    <a:solidFill>
                      <a:srgbClr val="0000FF"/>
                    </a:solidFill>
                    <a:effectLst/>
                    <a:latin typeface="Arial"/>
                    <a:cs typeface="Arial"/>
                  </a:rPr>
                  <a:t>RESET</a:t>
                </a:r>
                <a:endParaRPr lang="pl-PL" sz="800" kern="10" spc="0">
                  <a:ln w="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56320" name="AutoShape 25"/>
              <p:cNvSpPr>
                <a:spLocks noChangeArrowheads="1"/>
              </p:cNvSpPr>
              <p:nvPr/>
            </p:nvSpPr>
            <p:spPr bwMode="auto">
              <a:xfrm rot="19800000">
                <a:off x="3207545" y="3354127"/>
                <a:ext cx="300990" cy="424816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6321" name="AutoShape 26"/>
              <p:cNvSpPr>
                <a:spLocks noChangeAspect="1" noChangeArrowheads="1"/>
              </p:cNvSpPr>
              <p:nvPr/>
            </p:nvSpPr>
            <p:spPr bwMode="auto">
              <a:xfrm rot="19800000">
                <a:off x="3340894" y="3504622"/>
                <a:ext cx="154305" cy="192404"/>
              </a:xfrm>
              <a:prstGeom prst="roundRect">
                <a:avLst>
                  <a:gd name="adj" fmla="val 16667"/>
                </a:avLst>
              </a:prstGeom>
              <a:solidFill>
                <a:srgbClr val="C0C0C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6330" name="Freeform 31"/>
              <p:cNvSpPr>
                <a:spLocks/>
              </p:cNvSpPr>
              <p:nvPr/>
            </p:nvSpPr>
            <p:spPr bwMode="auto">
              <a:xfrm>
                <a:off x="2824640" y="3590345"/>
                <a:ext cx="241934" cy="377190"/>
              </a:xfrm>
              <a:custGeom>
                <a:avLst/>
                <a:gdLst>
                  <a:gd name="T0" fmla="*/ 0 w 318"/>
                  <a:gd name="T1" fmla="*/ 48 h 480"/>
                  <a:gd name="T2" fmla="*/ 75 w 318"/>
                  <a:gd name="T3" fmla="*/ 0 h 480"/>
                  <a:gd name="T4" fmla="*/ 318 w 318"/>
                  <a:gd name="T5" fmla="*/ 480 h 480"/>
                  <a:gd name="T6" fmla="*/ 241 w 318"/>
                  <a:gd name="T7" fmla="*/ 449 h 480"/>
                  <a:gd name="T8" fmla="*/ 0 w 318"/>
                  <a:gd name="T9" fmla="*/ 48 h 480"/>
                  <a:gd name="connsiteX0" fmla="*/ 0 w 10000"/>
                  <a:gd name="connsiteY0" fmla="*/ 1000 h 10000"/>
                  <a:gd name="connsiteX1" fmla="*/ 2358 w 10000"/>
                  <a:gd name="connsiteY1" fmla="*/ 0 h 10000"/>
                  <a:gd name="connsiteX2" fmla="*/ 10000 w 10000"/>
                  <a:gd name="connsiteY2" fmla="*/ 10000 h 10000"/>
                  <a:gd name="connsiteX3" fmla="*/ 7107 w 10000"/>
                  <a:gd name="connsiteY3" fmla="*/ 9430 h 10000"/>
                  <a:gd name="connsiteX4" fmla="*/ 0 w 10000"/>
                  <a:gd name="connsiteY4" fmla="*/ 1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"/>
                    </a:moveTo>
                    <a:lnTo>
                      <a:pt x="2358" y="0"/>
                    </a:lnTo>
                    <a:lnTo>
                      <a:pt x="10000" y="10000"/>
                    </a:lnTo>
                    <a:lnTo>
                      <a:pt x="7107" y="9430"/>
                    </a:lnTo>
                    <a:lnTo>
                      <a:pt x="0" y="1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6325" name="AutoShape 27"/>
              <p:cNvSpPr>
                <a:spLocks noChangeAspect="1" noChangeArrowheads="1"/>
              </p:cNvSpPr>
              <p:nvPr/>
            </p:nvSpPr>
            <p:spPr bwMode="auto">
              <a:xfrm rot="19800000">
                <a:off x="3626644" y="3338887"/>
                <a:ext cx="156210" cy="194310"/>
              </a:xfrm>
              <a:prstGeom prst="roundRect">
                <a:avLst>
                  <a:gd name="adj" fmla="val 16667"/>
                </a:avLst>
              </a:prstGeom>
              <a:solidFill>
                <a:srgbClr val="C0C0C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6327" name="AutoShape 28"/>
              <p:cNvSpPr>
                <a:spLocks noChangeAspect="1" noChangeArrowheads="1"/>
              </p:cNvSpPr>
              <p:nvPr/>
            </p:nvSpPr>
            <p:spPr bwMode="auto">
              <a:xfrm rot="19800000">
                <a:off x="3935254" y="3161722"/>
                <a:ext cx="154305" cy="192404"/>
              </a:xfrm>
              <a:prstGeom prst="roundRect">
                <a:avLst>
                  <a:gd name="adj" fmla="val 16667"/>
                </a:avLst>
              </a:prstGeom>
              <a:solidFill>
                <a:srgbClr val="C0C0C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6328" name="WordArt 29"/>
              <p:cNvSpPr>
                <a:spLocks noChangeAspect="1" noChangeArrowheads="1" noChangeShapeType="1" noTextEdit="1"/>
              </p:cNvSpPr>
              <p:nvPr/>
            </p:nvSpPr>
            <p:spPr bwMode="auto">
              <a:xfrm rot="19800000">
                <a:off x="2665575" y="3627493"/>
                <a:ext cx="466725" cy="93344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>
                  <a:buNone/>
                </a:pPr>
                <a:r>
                  <a:rPr lang="pl-PL" sz="800" kern="10" spc="0" dirty="0" smtClean="0">
                    <a:ln w="0">
                      <a:solidFill>
                        <a:srgbClr val="0000FF"/>
                      </a:solidFill>
                      <a:round/>
                      <a:headEnd/>
                      <a:tailEnd/>
                    </a:ln>
                    <a:solidFill>
                      <a:srgbClr val="0000FF"/>
                    </a:solidFill>
                    <a:effectLst/>
                    <a:latin typeface="Arial"/>
                    <a:cs typeface="Arial"/>
                  </a:rPr>
                  <a:t>90°/180°/360°</a:t>
                </a:r>
                <a:endParaRPr lang="pl-PL" sz="800" kern="10" spc="0" dirty="0">
                  <a:ln w="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56331" name="Freeform 32"/>
              <p:cNvSpPr>
                <a:spLocks/>
              </p:cNvSpPr>
              <p:nvPr/>
            </p:nvSpPr>
            <p:spPr bwMode="auto">
              <a:xfrm>
                <a:off x="2620805" y="3584632"/>
                <a:ext cx="443865" cy="382904"/>
              </a:xfrm>
              <a:custGeom>
                <a:avLst/>
                <a:gdLst>
                  <a:gd name="T0" fmla="*/ 375 w 582"/>
                  <a:gd name="T1" fmla="*/ 0 h 501"/>
                  <a:gd name="T2" fmla="*/ 0 w 582"/>
                  <a:gd name="T3" fmla="*/ 216 h 501"/>
                  <a:gd name="T4" fmla="*/ 109 w 582"/>
                  <a:gd name="T5" fmla="*/ 368 h 501"/>
                  <a:gd name="T6" fmla="*/ 240 w 582"/>
                  <a:gd name="T7" fmla="*/ 403 h 501"/>
                  <a:gd name="T8" fmla="*/ 329 w 582"/>
                  <a:gd name="T9" fmla="*/ 427 h 501"/>
                  <a:gd name="T10" fmla="*/ 458 w 582"/>
                  <a:gd name="T11" fmla="*/ 468 h 501"/>
                  <a:gd name="T12" fmla="*/ 582 w 582"/>
                  <a:gd name="T13" fmla="*/ 501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2" h="501">
                    <a:moveTo>
                      <a:pt x="375" y="0"/>
                    </a:moveTo>
                    <a:lnTo>
                      <a:pt x="0" y="216"/>
                    </a:lnTo>
                    <a:lnTo>
                      <a:pt x="109" y="368"/>
                    </a:lnTo>
                    <a:lnTo>
                      <a:pt x="240" y="403"/>
                    </a:lnTo>
                    <a:lnTo>
                      <a:pt x="329" y="427"/>
                    </a:lnTo>
                    <a:lnTo>
                      <a:pt x="458" y="468"/>
                    </a:lnTo>
                    <a:lnTo>
                      <a:pt x="582" y="50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6332" name="WordArt 33"/>
              <p:cNvSpPr>
                <a:spLocks noChangeAspect="1" noChangeArrowheads="1" noChangeShapeType="1" noTextEdit="1"/>
              </p:cNvSpPr>
              <p:nvPr/>
            </p:nvSpPr>
            <p:spPr bwMode="auto">
              <a:xfrm rot="19800000">
                <a:off x="3164322" y="3401818"/>
                <a:ext cx="251460" cy="9906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>
                  <a:buNone/>
                </a:pPr>
                <a:r>
                  <a:rPr lang="pl-PL" sz="800" kern="10" spc="0" smtClean="0">
                    <a:ln w="0">
                      <a:solidFill>
                        <a:srgbClr val="0000FF"/>
                      </a:solidFill>
                      <a:round/>
                      <a:headEnd/>
                      <a:tailEnd/>
                    </a:ln>
                    <a:solidFill>
                      <a:srgbClr val="0000FF"/>
                    </a:solidFill>
                    <a:effectLst/>
                    <a:latin typeface="Arial"/>
                    <a:cs typeface="Arial"/>
                  </a:rPr>
                  <a:t>1'/0,01°</a:t>
                </a:r>
                <a:endParaRPr lang="pl-PL" sz="800" kern="10" spc="0">
                  <a:ln w="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45" name="AutoShape 26"/>
              <p:cNvSpPr>
                <a:spLocks noChangeAspect="1" noChangeArrowheads="1"/>
              </p:cNvSpPr>
              <p:nvPr/>
            </p:nvSpPr>
            <p:spPr bwMode="auto">
              <a:xfrm rot="19800000">
                <a:off x="3044348" y="3688369"/>
                <a:ext cx="154305" cy="192404"/>
              </a:xfrm>
              <a:prstGeom prst="roundRect">
                <a:avLst>
                  <a:gd name="adj" fmla="val 16667"/>
                </a:avLst>
              </a:prstGeom>
              <a:solidFill>
                <a:srgbClr val="C0C0C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6333" name="Rectangle 34"/>
              <p:cNvSpPr>
                <a:spLocks noChangeAspect="1" noChangeArrowheads="1"/>
              </p:cNvSpPr>
              <p:nvPr/>
            </p:nvSpPr>
            <p:spPr bwMode="auto">
              <a:xfrm rot="19800000">
                <a:off x="2568608" y="2310647"/>
                <a:ext cx="790575" cy="325754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grpSp>
            <p:nvGrpSpPr>
              <p:cNvPr id="56334" name="Group 35"/>
              <p:cNvGrpSpPr>
                <a:grpSpLocks/>
              </p:cNvGrpSpPr>
              <p:nvPr/>
            </p:nvGrpSpPr>
            <p:grpSpPr bwMode="auto">
              <a:xfrm rot="19800000">
                <a:off x="2996027" y="2781857"/>
                <a:ext cx="474344" cy="474346"/>
                <a:chOff x="7356" y="11072"/>
                <a:chExt cx="624" cy="624"/>
              </a:xfrm>
            </p:grpSpPr>
            <p:sp>
              <p:nvSpPr>
                <p:cNvPr id="56335" name="Oval 36"/>
                <p:cNvSpPr>
                  <a:spLocks noChangeAspect="1" noChangeArrowheads="1"/>
                </p:cNvSpPr>
                <p:nvPr/>
              </p:nvSpPr>
              <p:spPr bwMode="auto">
                <a:xfrm>
                  <a:off x="7385" y="11100"/>
                  <a:ext cx="567" cy="567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56336" name="Oval 37"/>
                <p:cNvSpPr>
                  <a:spLocks noChangeAspect="1" noChangeArrowheads="1"/>
                </p:cNvSpPr>
                <p:nvPr/>
              </p:nvSpPr>
              <p:spPr bwMode="auto">
                <a:xfrm>
                  <a:off x="7356" y="11072"/>
                  <a:ext cx="624" cy="624"/>
                </a:xfrm>
                <a:prstGeom prst="ellips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</p:grpSp>
          <p:sp>
            <p:nvSpPr>
              <p:cNvPr id="56337" name="WordArt 38"/>
              <p:cNvSpPr>
                <a:spLocks noChangeArrowheads="1" noChangeShapeType="1" noTextEdit="1"/>
              </p:cNvSpPr>
              <p:nvPr/>
            </p:nvSpPr>
            <p:spPr bwMode="auto">
              <a:xfrm rot="19800000">
                <a:off x="2699989" y="2382189"/>
                <a:ext cx="565785" cy="18288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>
                  <a:buNone/>
                </a:pPr>
                <a:r>
                  <a:rPr lang="pl-PL" sz="1000" kern="10" spc="0" dirty="0" smtClean="0">
                    <a:ln w="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solidFill>
                      <a:srgbClr val="808080"/>
                    </a:solidFill>
                    <a:effectLst/>
                    <a:latin typeface="Arial"/>
                    <a:cs typeface="Arial"/>
                  </a:rPr>
                  <a:t>29°28'</a:t>
                </a:r>
                <a:endParaRPr lang="pl-PL" sz="1000" kern="10" spc="0" dirty="0">
                  <a:ln w="0">
                    <a:solidFill>
                      <a:srgbClr val="808080"/>
                    </a:solidFill>
                    <a:round/>
                    <a:headEnd/>
                    <a:tailEnd/>
                  </a:ln>
                  <a:solidFill>
                    <a:srgbClr val="808080"/>
                  </a:solidFill>
                  <a:effectLst/>
                  <a:latin typeface="Arial"/>
                  <a:cs typeface="Arial"/>
                </a:endParaRPr>
              </a:p>
            </p:txBody>
          </p:sp>
          <p:grpSp>
            <p:nvGrpSpPr>
              <p:cNvPr id="56338" name="Group 39"/>
              <p:cNvGrpSpPr>
                <a:grpSpLocks/>
              </p:cNvGrpSpPr>
              <p:nvPr/>
            </p:nvGrpSpPr>
            <p:grpSpPr bwMode="auto">
              <a:xfrm>
                <a:off x="2380712" y="2999027"/>
                <a:ext cx="502919" cy="302896"/>
                <a:chOff x="8805" y="11281"/>
                <a:chExt cx="658" cy="398"/>
              </a:xfrm>
            </p:grpSpPr>
            <p:sp>
              <p:nvSpPr>
                <p:cNvPr id="56339" name="WordArt 40"/>
                <p:cNvSpPr>
                  <a:spLocks noChangeAspect="1" noChangeArrowheads="1" noChangeShapeType="1" noTextEdit="1"/>
                </p:cNvSpPr>
                <p:nvPr/>
              </p:nvSpPr>
              <p:spPr bwMode="auto">
                <a:xfrm rot="19800000">
                  <a:off x="8932" y="11379"/>
                  <a:ext cx="403" cy="202"/>
                </a:xfrm>
                <a:prstGeom prst="rect">
                  <a:avLst/>
                </a:prstGeom>
                <a:extLs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 rtl="0">
                    <a:buNone/>
                  </a:pPr>
                  <a:r>
                    <a:rPr lang="pl-PL" sz="900" b="1" kern="10" spc="0" smtClean="0">
                      <a:ln w="9525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  <a:solidFill>
                        <a:srgbClr val="0000FF"/>
                      </a:solidFill>
                      <a:effectLst/>
                      <a:latin typeface="Arial"/>
                      <a:cs typeface="Arial"/>
                    </a:rPr>
                    <a:t>Mahr</a:t>
                  </a:r>
                  <a:endParaRPr lang="pl-PL" sz="900" b="1" kern="10" spc="0">
                    <a:ln w="9525">
                      <a:solidFill>
                        <a:srgbClr val="0000FF"/>
                      </a:solidFill>
                      <a:round/>
                      <a:headEnd/>
                      <a:tailEnd/>
                    </a:ln>
                    <a:solidFill>
                      <a:srgbClr val="0000FF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  <p:sp>
              <p:nvSpPr>
                <p:cNvPr id="56340" name="Oval 41"/>
                <p:cNvSpPr>
                  <a:spLocks noChangeAspect="1" noChangeArrowheads="1"/>
                </p:cNvSpPr>
                <p:nvPr/>
              </p:nvSpPr>
              <p:spPr bwMode="auto">
                <a:xfrm rot="19800000">
                  <a:off x="8805" y="11281"/>
                  <a:ext cx="658" cy="398"/>
                </a:xfrm>
                <a:prstGeom prst="ellips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</p:grpSp>
          <p:sp>
            <p:nvSpPr>
              <p:cNvPr id="55" name="Elipsa 54"/>
              <p:cNvSpPr/>
              <p:nvPr/>
            </p:nvSpPr>
            <p:spPr>
              <a:xfrm rot="19800000">
                <a:off x="3883675" y="2406604"/>
                <a:ext cx="181265" cy="18135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342" name="Text Box 43"/>
              <p:cNvSpPr txBox="1">
                <a:spLocks noChangeArrowheads="1"/>
              </p:cNvSpPr>
              <p:nvPr/>
            </p:nvSpPr>
            <p:spPr bwMode="auto">
              <a:xfrm>
                <a:off x="1759888" y="1424642"/>
                <a:ext cx="1332000" cy="476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wyświetlacz ciekłokrystaliczny</a:t>
                </a:r>
                <a:endParaRPr kumimoji="0" lang="pl-PL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6343" name="Text Box 44"/>
              <p:cNvSpPr txBox="1">
                <a:spLocks noChangeArrowheads="1"/>
              </p:cNvSpPr>
              <p:nvPr/>
            </p:nvSpPr>
            <p:spPr bwMode="auto">
              <a:xfrm>
                <a:off x="3233040" y="1424641"/>
                <a:ext cx="1080134" cy="476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blokada obrotu tarczy</a:t>
                </a:r>
                <a:endParaRPr kumimoji="0" lang="pl-PL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8" name="Pole tekstowe 87"/>
              <p:cNvSpPr txBox="1">
                <a:spLocks noChangeArrowheads="1"/>
              </p:cNvSpPr>
              <p:nvPr/>
            </p:nvSpPr>
            <p:spPr bwMode="auto">
              <a:xfrm>
                <a:off x="4532838" y="1421739"/>
                <a:ext cx="1123187" cy="50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l-PL" sz="1400" b="1" dirty="0">
                    <a:effectLst/>
                    <a:latin typeface="Calibri"/>
                    <a:ea typeface="Calibri"/>
                    <a:cs typeface="Times New Roman"/>
                  </a:rPr>
                  <a:t>precyzyjny obrót ramienia </a:t>
                </a:r>
                <a:endParaRPr lang="pl-PL" sz="1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56344" name="Line 45"/>
              <p:cNvSpPr>
                <a:spLocks noChangeShapeType="1"/>
              </p:cNvSpPr>
              <p:nvPr/>
            </p:nvSpPr>
            <p:spPr bwMode="auto">
              <a:xfrm flipV="1">
                <a:off x="2366288" y="4606521"/>
                <a:ext cx="556259" cy="3200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sm" len="med"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6345" name="Text Box 46"/>
              <p:cNvSpPr txBox="1">
                <a:spLocks noChangeArrowheads="1"/>
              </p:cNvSpPr>
              <p:nvPr/>
            </p:nvSpPr>
            <p:spPr bwMode="auto">
              <a:xfrm>
                <a:off x="2590317" y="5306731"/>
                <a:ext cx="2438397" cy="213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ramię pomiarowe obrotowe</a:t>
                </a:r>
                <a:endParaRPr kumimoji="0" lang="pl-PL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6346" name="Text Box 47"/>
              <p:cNvSpPr txBox="1">
                <a:spLocks noChangeArrowheads="1"/>
              </p:cNvSpPr>
              <p:nvPr/>
            </p:nvSpPr>
            <p:spPr bwMode="auto">
              <a:xfrm>
                <a:off x="4014244" y="4657003"/>
                <a:ext cx="2425062" cy="468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blokada przesuwu ramienia obrotowego względem tarczy</a:t>
                </a:r>
                <a:endParaRPr kumimoji="0" lang="pl-PL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6347" name="Arc 48"/>
              <p:cNvSpPr>
                <a:spLocks noChangeAspect="1"/>
              </p:cNvSpPr>
              <p:nvPr/>
            </p:nvSpPr>
            <p:spPr bwMode="auto">
              <a:xfrm flipV="1">
                <a:off x="4428676" y="2824511"/>
                <a:ext cx="2057398" cy="1028700"/>
              </a:xfrm>
              <a:custGeom>
                <a:avLst/>
                <a:gdLst>
                  <a:gd name="G0" fmla="+- 0 0 0"/>
                  <a:gd name="G1" fmla="+- 15 0 0"/>
                  <a:gd name="G2" fmla="+- 21600 0 0"/>
                  <a:gd name="T0" fmla="*/ 21600 w 21600"/>
                  <a:gd name="T1" fmla="*/ 0 h 10799"/>
                  <a:gd name="T2" fmla="*/ 18716 w 21600"/>
                  <a:gd name="T3" fmla="*/ 10799 h 10799"/>
                  <a:gd name="T4" fmla="*/ 0 w 21600"/>
                  <a:gd name="T5" fmla="*/ 15 h 10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10799" fill="none" extrusionOk="0">
                    <a:moveTo>
                      <a:pt x="21599" y="0"/>
                    </a:moveTo>
                    <a:cubicBezTo>
                      <a:pt x="21599" y="5"/>
                      <a:pt x="21600" y="10"/>
                      <a:pt x="21600" y="15"/>
                    </a:cubicBezTo>
                    <a:cubicBezTo>
                      <a:pt x="21600" y="3800"/>
                      <a:pt x="20605" y="7518"/>
                      <a:pt x="18715" y="10798"/>
                    </a:cubicBezTo>
                  </a:path>
                  <a:path w="21600" h="10799" stroke="0" extrusionOk="0">
                    <a:moveTo>
                      <a:pt x="21599" y="0"/>
                    </a:moveTo>
                    <a:cubicBezTo>
                      <a:pt x="21599" y="5"/>
                      <a:pt x="21600" y="10"/>
                      <a:pt x="21600" y="15"/>
                    </a:cubicBezTo>
                    <a:cubicBezTo>
                      <a:pt x="21600" y="3800"/>
                      <a:pt x="20605" y="7518"/>
                      <a:pt x="18715" y="10798"/>
                    </a:cubicBezTo>
                    <a:lnTo>
                      <a:pt x="0" y="15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triangle" w="sm" len="med"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6348" name="Line 49"/>
              <p:cNvSpPr>
                <a:spLocks noChangeShapeType="1"/>
              </p:cNvSpPr>
              <p:nvPr/>
            </p:nvSpPr>
            <p:spPr bwMode="auto">
              <a:xfrm flipV="1">
                <a:off x="6436087" y="3223571"/>
                <a:ext cx="140970" cy="1162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56349" name="Text Box 50"/>
              <p:cNvSpPr txBox="1">
                <a:spLocks noChangeArrowheads="1"/>
              </p:cNvSpPr>
              <p:nvPr/>
            </p:nvSpPr>
            <p:spPr bwMode="auto">
              <a:xfrm>
                <a:off x="6613253" y="3092126"/>
                <a:ext cx="1106803" cy="213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l-PL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mierzony kąt</a:t>
                </a:r>
                <a:endParaRPr kumimoji="0" lang="pl-PL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56351" name="Łącznik prostoliniowy 56350"/>
              <p:cNvCxnSpPr/>
              <p:nvPr/>
            </p:nvCxnSpPr>
            <p:spPr>
              <a:xfrm>
                <a:off x="2150794" y="5111345"/>
                <a:ext cx="371044" cy="26701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Łącznik prostoliniowy 32"/>
              <p:cNvCxnSpPr/>
              <p:nvPr/>
            </p:nvCxnSpPr>
            <p:spPr>
              <a:xfrm>
                <a:off x="3608319" y="4170720"/>
                <a:ext cx="265963" cy="2833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Łącznik prostoliniowy 34"/>
              <p:cNvCxnSpPr/>
              <p:nvPr/>
            </p:nvCxnSpPr>
            <p:spPr>
              <a:xfrm flipH="1">
                <a:off x="3883471" y="3891300"/>
                <a:ext cx="155697" cy="5627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Łącznik prostoliniowy 36"/>
              <p:cNvCxnSpPr/>
              <p:nvPr/>
            </p:nvCxnSpPr>
            <p:spPr>
              <a:xfrm>
                <a:off x="3882966" y="4452726"/>
                <a:ext cx="217475" cy="2042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Łącznik prostoliniowy 47"/>
              <p:cNvCxnSpPr/>
              <p:nvPr/>
            </p:nvCxnSpPr>
            <p:spPr>
              <a:xfrm>
                <a:off x="6577057" y="4166465"/>
                <a:ext cx="326175" cy="4905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Łącznik prostoliniowy 49"/>
              <p:cNvCxnSpPr>
                <a:stCxn id="55" idx="7"/>
              </p:cNvCxnSpPr>
              <p:nvPr/>
            </p:nvCxnSpPr>
            <p:spPr>
              <a:xfrm flipV="1">
                <a:off x="3997748" y="1786437"/>
                <a:ext cx="480422" cy="6232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Łącznik prostoliniowy 51"/>
              <p:cNvCxnSpPr>
                <a:stCxn id="56336" idx="7"/>
                <a:endCxn id="56343" idx="2"/>
              </p:cNvCxnSpPr>
              <p:nvPr/>
            </p:nvCxnSpPr>
            <p:spPr>
              <a:xfrm flipV="1">
                <a:off x="3294583" y="1900891"/>
                <a:ext cx="478524" cy="8890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Łącznik prostoliniowy 59"/>
              <p:cNvCxnSpPr>
                <a:stCxn id="16" idx="1"/>
              </p:cNvCxnSpPr>
              <p:nvPr/>
            </p:nvCxnSpPr>
            <p:spPr>
              <a:xfrm>
                <a:off x="3009364" y="4113588"/>
                <a:ext cx="11213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Łącznik prostoliniowy 45"/>
              <p:cNvCxnSpPr>
                <a:stCxn id="56342" idx="2"/>
                <a:endCxn id="56333" idx="0"/>
              </p:cNvCxnSpPr>
              <p:nvPr/>
            </p:nvCxnSpPr>
            <p:spPr>
              <a:xfrm>
                <a:off x="2425888" y="1900892"/>
                <a:ext cx="456569" cy="4315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6356" name="Łącznik prostoliniowy 56355"/>
            <p:cNvCxnSpPr/>
            <p:nvPr/>
          </p:nvCxnSpPr>
          <p:spPr>
            <a:xfrm>
              <a:off x="7714761" y="3857855"/>
              <a:ext cx="0" cy="44386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 Box 11"/>
          <p:cNvSpPr txBox="1">
            <a:spLocks noChangeArrowheads="1"/>
          </p:cNvSpPr>
          <p:nvPr/>
        </p:nvSpPr>
        <p:spPr bwMode="auto">
          <a:xfrm>
            <a:off x="0" y="5919663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Kątomierz elektroniczny produkcji niemieckiej firmy MAHR</a:t>
            </a:r>
          </a:p>
        </p:txBody>
      </p:sp>
    </p:spTree>
    <p:extLst>
      <p:ext uri="{BB962C8B-B14F-4D97-AF65-F5344CB8AC3E}">
        <p14:creationId xmlns:p14="http://schemas.microsoft.com/office/powerpoint/2010/main" val="28961627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KĄTOMIERZ ELEKTRONICZNY - PARAMETRY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7347" name="Rectangle 4"/>
          <p:cNvSpPr>
            <a:spLocks noChangeArrowheads="1"/>
          </p:cNvSpPr>
          <p:nvPr/>
        </p:nvSpPr>
        <p:spPr bwMode="auto">
          <a:xfrm>
            <a:off x="0" y="1447800"/>
            <a:ext cx="91440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/>
          <a:p>
            <a:pPr fontAlgn="base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Podstawowe dane metrologiczne kątomierzy elektronicznych: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zakres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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360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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który w zależności od zadania pomiarowego 	można przełączyć na 2x180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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lub 4x90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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;</a:t>
            </a: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wartość działki elementarnej - 1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(z możliwością przełączenia 	na 0,01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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);</a:t>
            </a: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graniczna wartość błędu  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2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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;</a:t>
            </a: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powtarzalność wskazań  1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;</a:t>
            </a: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możliwość wyzerowania wskazań dla dowolnego położenia 	ramion pomiarowych (istotna zaleta przy pomiarach porów-	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nawczych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);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możliwość precyzyjnego ustawiania wartości kąta pochylenia 	ramienia obrotowego (tzw.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precyzer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);</a:t>
            </a:r>
          </a:p>
        </p:txBody>
      </p:sp>
      <p:sp>
        <p:nvSpPr>
          <p:cNvPr id="57348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4088231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6"/>
          <p:cNvSpPr txBox="1">
            <a:spLocks noChangeArrowheads="1"/>
          </p:cNvSpPr>
          <p:nvPr/>
        </p:nvSpPr>
        <p:spPr bwMode="auto">
          <a:xfrm>
            <a:off x="685800" y="64008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58371" name="Text Box 15"/>
          <p:cNvSpPr txBox="1">
            <a:spLocks noChangeArrowheads="1"/>
          </p:cNvSpPr>
          <p:nvPr/>
        </p:nvSpPr>
        <p:spPr bwMode="auto">
          <a:xfrm>
            <a:off x="7391400" y="32766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3810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POZIOMNICE</a:t>
            </a:r>
          </a:p>
        </p:txBody>
      </p:sp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0" y="990600"/>
            <a:ext cx="9144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68000" rIns="468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Poziomnice są przyrządami służącymi do pomiaru bardzo małych kątów odchylenia od poziomu lub pionu.</a:t>
            </a:r>
          </a:p>
          <a:p>
            <a:pPr algn="ju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Ze względu na zasadę działania dzielimy je na ampułkowe i </a:t>
            </a:r>
            <a:r>
              <a:rPr lang="pl-PL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wahadełkowe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Jedne i drugie wykorzystują jako odniesienie kierunek linii sił pola grawitacyjnego</a:t>
            </a:r>
          </a:p>
        </p:txBody>
      </p:sp>
      <p:sp>
        <p:nvSpPr>
          <p:cNvPr id="58374" name="Rectangle 5"/>
          <p:cNvSpPr>
            <a:spLocks noChangeArrowheads="1"/>
          </p:cNvSpPr>
          <p:nvPr/>
        </p:nvSpPr>
        <p:spPr bwMode="auto">
          <a:xfrm>
            <a:off x="0" y="1692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pic>
        <p:nvPicPr>
          <p:cNvPr id="58375" name="Picture 8" descr="Solid Brass Bubble Clinome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76600"/>
            <a:ext cx="36798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6" name="Rectangle 10"/>
          <p:cNvSpPr>
            <a:spLocks noChangeArrowheads="1"/>
          </p:cNvSpPr>
          <p:nvPr/>
        </p:nvSpPr>
        <p:spPr bwMode="auto">
          <a:xfrm>
            <a:off x="0" y="1692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pic>
        <p:nvPicPr>
          <p:cNvPr id="58377" name="Picture 13" descr="Solid Brass Pendulum Inclinome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00400"/>
            <a:ext cx="34639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8" name="Text Box 1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9988478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2"/>
          <p:cNvSpPr txBox="1">
            <a:spLocks noChangeArrowheads="1"/>
          </p:cNvSpPr>
          <p:nvPr/>
        </p:nvSpPr>
        <p:spPr bwMode="auto">
          <a:xfrm>
            <a:off x="2895600" y="20574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POZIOMNICA AMPUŁKOWA</a:t>
            </a:r>
          </a:p>
        </p:txBody>
      </p:sp>
      <p:sp>
        <p:nvSpPr>
          <p:cNvPr id="59396" name="Rectangle 5"/>
          <p:cNvSpPr>
            <a:spLocks noChangeArrowheads="1"/>
          </p:cNvSpPr>
          <p:nvPr/>
        </p:nvSpPr>
        <p:spPr bwMode="auto">
          <a:xfrm>
            <a:off x="2557463" y="2152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59397" name="Object 4"/>
          <p:cNvGraphicFramePr>
            <a:graphicFrameLocks noChangeAspect="1"/>
          </p:cNvGraphicFramePr>
          <p:nvPr/>
        </p:nvGraphicFramePr>
        <p:xfrm>
          <a:off x="1066800" y="990600"/>
          <a:ext cx="6711950" cy="426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438" name="Obraz" r:id="rId3" imgW="6714744" imgH="11497056" progId="Word.Picture.8">
                  <p:embed/>
                </p:oleObj>
              </mc:Choice>
              <mc:Fallback>
                <p:oleObj name="Obraz" r:id="rId3" imgW="6714744" imgH="11497056" progId="Word.Picture.8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2775"/>
                      <a:stretch>
                        <a:fillRect/>
                      </a:stretch>
                    </p:blipFill>
                    <p:spPr bwMode="auto">
                      <a:xfrm>
                        <a:off x="1066800" y="990600"/>
                        <a:ext cx="6711950" cy="426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8" name="Rectangle 10"/>
          <p:cNvSpPr>
            <a:spLocks noChangeArrowheads="1"/>
          </p:cNvSpPr>
          <p:nvPr/>
        </p:nvSpPr>
        <p:spPr bwMode="auto">
          <a:xfrm>
            <a:off x="914400" y="4267200"/>
            <a:ext cx="7543800" cy="2133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59399" name="Object 9"/>
          <p:cNvGraphicFramePr>
            <a:graphicFrameLocks noChangeAspect="1"/>
          </p:cNvGraphicFramePr>
          <p:nvPr/>
        </p:nvGraphicFramePr>
        <p:xfrm>
          <a:off x="1371600" y="4343400"/>
          <a:ext cx="232410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439" name="Równanie" r:id="rId5" imgW="926698" imgH="393529" progId="Equation.3">
                  <p:embed/>
                </p:oleObj>
              </mc:Choice>
              <mc:Fallback>
                <p:oleObj name="Równanie" r:id="rId5" imgW="926698" imgH="393529" progId="Equation.3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343400"/>
                        <a:ext cx="2324100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0" name="Object 8"/>
          <p:cNvGraphicFramePr>
            <a:graphicFrameLocks noChangeAspect="1"/>
          </p:cNvGraphicFramePr>
          <p:nvPr/>
        </p:nvGraphicFramePr>
        <p:xfrm>
          <a:off x="4921250" y="4343400"/>
          <a:ext cx="2389188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440" name="Równanie" r:id="rId7" imgW="952087" imgH="393529" progId="Equation.3">
                  <p:embed/>
                </p:oleObj>
              </mc:Choice>
              <mc:Fallback>
                <p:oleObj name="Równanie" r:id="rId7" imgW="952087" imgH="393529" progId="Equation.3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0" y="4343400"/>
                        <a:ext cx="2389188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1" name="Text Box 11"/>
          <p:cNvSpPr txBox="1">
            <a:spLocks noChangeArrowheads="1"/>
          </p:cNvSpPr>
          <p:nvPr/>
        </p:nvSpPr>
        <p:spPr bwMode="auto">
          <a:xfrm>
            <a:off x="0" y="556260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Zmiana kąta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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pochylenia rurki powoduje liniowe </a:t>
            </a:r>
            <a:r>
              <a:rPr lang="pl-PL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przemieszcze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-nie Ł pęcherzyka (L = </a:t>
            </a:r>
            <a:r>
              <a:rPr lang="pl-PL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Ł</a:t>
            </a:r>
            <a:r>
              <a:rPr lang="pl-PL" b="1" baseline="-250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max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; 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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=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</a:t>
            </a:r>
            <a:r>
              <a:rPr lang="pl-PL" b="1" baseline="-25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max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</p:txBody>
      </p:sp>
      <p:sp>
        <p:nvSpPr>
          <p:cNvPr id="59402" name="Text Box 13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9482905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810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POZIOMNICA AMPUŁKOWA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419" name="Text Box 4"/>
          <p:cNvSpPr txBox="1"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Równanie przetwarzania poziomnicy jest postaci:</a:t>
            </a:r>
          </a:p>
        </p:txBody>
      </p:sp>
      <p:graphicFrame>
        <p:nvGraphicFramePr>
          <p:cNvPr id="60420" name="Object 5"/>
          <p:cNvGraphicFramePr>
            <a:graphicFrameLocks noChangeAspect="1"/>
          </p:cNvGraphicFramePr>
          <p:nvPr/>
        </p:nvGraphicFramePr>
        <p:xfrm>
          <a:off x="3124200" y="1755775"/>
          <a:ext cx="232410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26" name="Równanie" r:id="rId3" imgW="926698" imgH="393529" progId="Equation.3">
                  <p:embed/>
                </p:oleObj>
              </mc:Choice>
              <mc:Fallback>
                <p:oleObj name="Równanie" r:id="rId3" imgW="926698" imgH="393529" progId="Equation.3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755775"/>
                        <a:ext cx="2324100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Text Box 6"/>
          <p:cNvSpPr txBox="1">
            <a:spLocks noChangeArrowheads="1"/>
          </p:cNvSpPr>
          <p:nvPr/>
        </p:nvSpPr>
        <p:spPr bwMode="auto">
          <a:xfrm>
            <a:off x="0" y="2514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Czułość poziomnicy:</a:t>
            </a:r>
          </a:p>
        </p:txBody>
      </p:sp>
      <p:graphicFrame>
        <p:nvGraphicFramePr>
          <p:cNvPr id="60422" name="Object 7"/>
          <p:cNvGraphicFramePr>
            <a:graphicFrameLocks noChangeAspect="1"/>
          </p:cNvGraphicFramePr>
          <p:nvPr/>
        </p:nvGraphicFramePr>
        <p:xfrm>
          <a:off x="2809875" y="2895600"/>
          <a:ext cx="2800350" cy="105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27" name="Równanie" r:id="rId5" imgW="1117600" imgH="419100" progId="Equation.3">
                  <p:embed/>
                </p:oleObj>
              </mc:Choice>
              <mc:Fallback>
                <p:oleObj name="Równanie" r:id="rId5" imgW="1117600" imgH="419100" progId="Equation.3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875" y="2895600"/>
                        <a:ext cx="2800350" cy="105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3" name="Text Box 8"/>
          <p:cNvSpPr txBox="1">
            <a:spLocks noChangeArrowheads="1"/>
          </p:cNvSpPr>
          <p:nvPr/>
        </p:nvSpPr>
        <p:spPr bwMode="auto">
          <a:xfrm>
            <a:off x="0" y="3902075"/>
            <a:ext cx="9144000" cy="238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25000"/>
              </a:spcAft>
            </a:pPr>
            <a:r>
              <a:rPr lang="pl-PL" b="1" dirty="0" smtClean="0">
                <a:solidFill>
                  <a:srgbClr val="000000"/>
                </a:solidFill>
              </a:rPr>
              <a:t>Oznaczając zakres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pomiarowy</a:t>
            </a:r>
            <a:r>
              <a:rPr lang="pl-PL" b="1" dirty="0" smtClean="0">
                <a:solidFill>
                  <a:srgbClr val="000000"/>
                </a:solidFill>
              </a:rPr>
              <a:t> poziomnicy  </a:t>
            </a:r>
            <a:r>
              <a:rPr lang="pl-PL" b="1" dirty="0" smtClean="0">
                <a:solidFill>
                  <a:srgbClr val="000000"/>
                </a:solidFill>
                <a:sym typeface="Symbol" pitchFamily="18" charset="2"/>
              </a:rPr>
              <a:t></a:t>
            </a:r>
            <a:r>
              <a:rPr lang="pl-PL" b="1" baseline="-25000" dirty="0" smtClean="0">
                <a:solidFill>
                  <a:srgbClr val="000000"/>
                </a:solidFill>
                <a:sym typeface="Symbol" pitchFamily="18" charset="2"/>
              </a:rPr>
              <a:t>max</a:t>
            </a:r>
            <a:r>
              <a:rPr lang="pl-PL" b="1" dirty="0" smtClean="0">
                <a:solidFill>
                  <a:srgbClr val="000000"/>
                </a:solidFill>
                <a:sym typeface="Symbol" pitchFamily="18" charset="2"/>
              </a:rPr>
              <a:t> =   oraz długość podziałki przez </a:t>
            </a:r>
            <a:r>
              <a:rPr lang="pl-PL" b="1" dirty="0" err="1" smtClean="0">
                <a:solidFill>
                  <a:srgbClr val="000000"/>
                </a:solidFill>
                <a:sym typeface="Symbol" pitchFamily="18" charset="2"/>
              </a:rPr>
              <a:t>Ł</a:t>
            </a:r>
            <a:r>
              <a:rPr lang="pl-PL" b="1" baseline="-25000" dirty="0" err="1" smtClean="0">
                <a:solidFill>
                  <a:srgbClr val="000000"/>
                </a:solidFill>
                <a:sym typeface="Symbol" pitchFamily="18" charset="2"/>
              </a:rPr>
              <a:t>max</a:t>
            </a:r>
            <a:r>
              <a:rPr lang="pl-PL" b="1" dirty="0" smtClean="0">
                <a:solidFill>
                  <a:srgbClr val="000000"/>
                </a:solidFill>
                <a:sym typeface="Symbol" pitchFamily="18" charset="2"/>
              </a:rPr>
              <a:t> = L  dostajemy:</a:t>
            </a:r>
          </a:p>
          <a:p>
            <a:pPr algn="ctr" eaLnBrk="1" fontAlgn="base" hangingPunct="1">
              <a:spcBef>
                <a:spcPct val="25000"/>
              </a:spcBef>
              <a:spcAft>
                <a:spcPct val="0"/>
              </a:spcAft>
            </a:pPr>
            <a:r>
              <a:rPr lang="pl-PL" sz="2800" b="1" dirty="0" smtClean="0">
                <a:solidFill>
                  <a:srgbClr val="FF0000"/>
                </a:solidFill>
                <a:sym typeface="Symbol" pitchFamily="18" charset="2"/>
              </a:rPr>
              <a:t>L = C       </a:t>
            </a:r>
            <a:r>
              <a:rPr lang="pl-PL" b="1" dirty="0" smtClean="0">
                <a:solidFill>
                  <a:srgbClr val="000000"/>
                </a:solidFill>
                <a:sym typeface="Symbol" pitchFamily="18" charset="2"/>
              </a:rPr>
              <a:t>lub</a:t>
            </a:r>
            <a:r>
              <a:rPr lang="pl-PL" sz="2800" b="1" dirty="0" smtClean="0">
                <a:solidFill>
                  <a:srgbClr val="FF0000"/>
                </a:solidFill>
                <a:sym typeface="Symbol" pitchFamily="18" charset="2"/>
              </a:rPr>
              <a:t>      = L / C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sym typeface="Symbol" pitchFamily="18" charset="2"/>
              </a:rPr>
              <a:t>czyli zakres pomiarowy poziomnicy jest odwrotnie proporcjo-</a:t>
            </a:r>
            <a:r>
              <a:rPr lang="pl-PL" b="1" dirty="0" err="1" smtClean="0">
                <a:solidFill>
                  <a:srgbClr val="000000"/>
                </a:solidFill>
                <a:sym typeface="Symbol" pitchFamily="18" charset="2"/>
              </a:rPr>
              <a:t>nalny</a:t>
            </a:r>
            <a:r>
              <a:rPr lang="pl-PL" b="1" dirty="0" smtClean="0">
                <a:solidFill>
                  <a:srgbClr val="000000"/>
                </a:solidFill>
                <a:sym typeface="Symbol" pitchFamily="18" charset="2"/>
              </a:rPr>
              <a:t> do jej czułości.</a:t>
            </a:r>
          </a:p>
        </p:txBody>
      </p:sp>
      <p:sp>
        <p:nvSpPr>
          <p:cNvPr id="60424" name="Text Box 9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8357162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982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POZIOMNICA AMPUŁKOWA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43" name="Text Box 4"/>
          <p:cNvSpPr txBox="1">
            <a:spLocks noChangeArrowheads="1"/>
          </p:cNvSpPr>
          <p:nvPr/>
        </p:nvSpPr>
        <p:spPr bwMode="auto">
          <a:xfrm>
            <a:off x="0" y="160020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Przykład: poziomnica o czułości C = 1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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mm / 10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 = 6mm / 1 </a:t>
            </a:r>
            <a:b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</a:b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i długości rurki  L = 12cm posiada zakres:</a:t>
            </a:r>
          </a:p>
        </p:txBody>
      </p:sp>
      <p:graphicFrame>
        <p:nvGraphicFramePr>
          <p:cNvPr id="61444" name="Object 5"/>
          <p:cNvGraphicFramePr>
            <a:graphicFrameLocks noChangeAspect="1"/>
          </p:cNvGraphicFramePr>
          <p:nvPr/>
        </p:nvGraphicFramePr>
        <p:xfrm>
          <a:off x="2311400" y="2667000"/>
          <a:ext cx="34798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414" name="Równanie" r:id="rId3" imgW="1739900" imgH="584200" progId="Equation.3">
                  <p:embed/>
                </p:oleObj>
              </mc:Choice>
              <mc:Fallback>
                <p:oleObj name="Równanie" r:id="rId3" imgW="1739900" imgH="58420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400" y="2667000"/>
                        <a:ext cx="3479800" cy="116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5" name="Text Box 6"/>
          <p:cNvSpPr txBox="1">
            <a:spLocks noChangeArrowheads="1"/>
          </p:cNvSpPr>
          <p:nvPr/>
        </p:nvSpPr>
        <p:spPr bwMode="auto">
          <a:xfrm>
            <a:off x="0" y="3886200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fontAlgn="base" hangingPunct="1">
              <a:spcBef>
                <a:spcPct val="50000"/>
              </a:spcBef>
              <a:spcAft>
                <a:spcPct val="500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Chcąc uzyskać wzrost czułości musimy proporcjonalnie </a:t>
            </a:r>
            <a:r>
              <a:rPr lang="pl-PL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ograni-czyć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zakres pomiarowy (i odwrotnie).</a:t>
            </a:r>
          </a:p>
          <a:p>
            <a:pPr algn="ju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 tych powodów producenci poziomnic stworzyli konstrukcje, w których do pomiaru kąta służy kątomierz, a dokładna poziomnica pełni jedynie rolę detektora poziomu</a:t>
            </a:r>
          </a:p>
        </p:txBody>
      </p:sp>
      <p:sp>
        <p:nvSpPr>
          <p:cNvPr id="61446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7430046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90"/>
          <p:cNvSpPr txBox="1">
            <a:spLocks noChangeArrowheads="1"/>
          </p:cNvSpPr>
          <p:nvPr/>
        </p:nvSpPr>
        <p:spPr bwMode="auto">
          <a:xfrm>
            <a:off x="4419600" y="25146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ZASADA DZIAŁANIA POZIOMNICY </a:t>
            </a:r>
            <a:br>
              <a:rPr lang="pl-PL" sz="3200" b="1" dirty="0" smtClean="0">
                <a:latin typeface="Calibri" pitchFamily="34" charset="0"/>
                <a:cs typeface="Calibri" pitchFamily="34" charset="0"/>
              </a:rPr>
            </a:br>
            <a:r>
              <a:rPr lang="pl-PL" sz="3200" b="1" spc="-30" dirty="0" smtClean="0">
                <a:latin typeface="Calibri" pitchFamily="34" charset="0"/>
                <a:cs typeface="Calibri" pitchFamily="34" charset="0"/>
              </a:rPr>
              <a:t>O ROZSZERZONYM ZAKRESIE POMIAROWYM</a:t>
            </a:r>
          </a:p>
        </p:txBody>
      </p:sp>
      <p:sp>
        <p:nvSpPr>
          <p:cNvPr id="62468" name="Text Box 59"/>
          <p:cNvSpPr txBox="1">
            <a:spLocks noChangeArrowheads="1"/>
          </p:cNvSpPr>
          <p:nvPr/>
        </p:nvSpPr>
        <p:spPr bwMode="auto">
          <a:xfrm>
            <a:off x="0" y="541020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0" rIns="432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3975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Poziomnica pełni rolę detektora poziomu, wartość kąta odczytujemy ze śruby mikrometrycznej</a:t>
            </a:r>
          </a:p>
        </p:txBody>
      </p:sp>
      <p:grpSp>
        <p:nvGrpSpPr>
          <p:cNvPr id="62469" name="Group 89"/>
          <p:cNvGrpSpPr>
            <a:grpSpLocks/>
          </p:cNvGrpSpPr>
          <p:nvPr/>
        </p:nvGrpSpPr>
        <p:grpSpPr bwMode="auto">
          <a:xfrm>
            <a:off x="533400" y="2247900"/>
            <a:ext cx="7862888" cy="2728913"/>
            <a:chOff x="336" y="1416"/>
            <a:chExt cx="4953" cy="1719"/>
          </a:xfrm>
        </p:grpSpPr>
        <p:sp>
          <p:nvSpPr>
            <p:cNvPr id="62471" name="Freeform 61"/>
            <p:cNvSpPr>
              <a:spLocks noChangeAspect="1"/>
            </p:cNvSpPr>
            <p:nvPr/>
          </p:nvSpPr>
          <p:spPr bwMode="auto">
            <a:xfrm>
              <a:off x="1830" y="1454"/>
              <a:ext cx="1661" cy="313"/>
            </a:xfrm>
            <a:custGeom>
              <a:avLst/>
              <a:gdLst>
                <a:gd name="T0" fmla="*/ 0 w 1661"/>
                <a:gd name="T1" fmla="*/ 178 h 313"/>
                <a:gd name="T2" fmla="*/ 3 w 1661"/>
                <a:gd name="T3" fmla="*/ 313 h 313"/>
                <a:gd name="T4" fmla="*/ 1661 w 1661"/>
                <a:gd name="T5" fmla="*/ 313 h 313"/>
                <a:gd name="T6" fmla="*/ 1655 w 1661"/>
                <a:gd name="T7" fmla="*/ 151 h 313"/>
                <a:gd name="T8" fmla="*/ 1625 w 1661"/>
                <a:gd name="T9" fmla="*/ 121 h 313"/>
                <a:gd name="T10" fmla="*/ 1559 w 1661"/>
                <a:gd name="T11" fmla="*/ 88 h 313"/>
                <a:gd name="T12" fmla="*/ 1470 w 1661"/>
                <a:gd name="T13" fmla="*/ 59 h 313"/>
                <a:gd name="T14" fmla="*/ 1328 w 1661"/>
                <a:gd name="T15" fmla="*/ 35 h 313"/>
                <a:gd name="T16" fmla="*/ 1142 w 1661"/>
                <a:gd name="T17" fmla="*/ 12 h 313"/>
                <a:gd name="T18" fmla="*/ 848 w 1661"/>
                <a:gd name="T19" fmla="*/ 0 h 313"/>
                <a:gd name="T20" fmla="*/ 613 w 1661"/>
                <a:gd name="T21" fmla="*/ 2 h 313"/>
                <a:gd name="T22" fmla="*/ 327 w 1661"/>
                <a:gd name="T23" fmla="*/ 32 h 313"/>
                <a:gd name="T24" fmla="*/ 173 w 1661"/>
                <a:gd name="T25" fmla="*/ 70 h 313"/>
                <a:gd name="T26" fmla="*/ 99 w 1661"/>
                <a:gd name="T27" fmla="*/ 97 h 313"/>
                <a:gd name="T28" fmla="*/ 54 w 1661"/>
                <a:gd name="T29" fmla="*/ 115 h 313"/>
                <a:gd name="T30" fmla="*/ 24 w 1661"/>
                <a:gd name="T31" fmla="*/ 142 h 313"/>
                <a:gd name="T32" fmla="*/ 0 w 1661"/>
                <a:gd name="T33" fmla="*/ 178 h 3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61"/>
                <a:gd name="T52" fmla="*/ 0 h 313"/>
                <a:gd name="T53" fmla="*/ 1661 w 1661"/>
                <a:gd name="T54" fmla="*/ 313 h 3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61" h="313">
                  <a:moveTo>
                    <a:pt x="0" y="178"/>
                  </a:moveTo>
                  <a:lnTo>
                    <a:pt x="3" y="313"/>
                  </a:lnTo>
                  <a:lnTo>
                    <a:pt x="1661" y="313"/>
                  </a:lnTo>
                  <a:lnTo>
                    <a:pt x="1655" y="151"/>
                  </a:lnTo>
                  <a:lnTo>
                    <a:pt x="1625" y="121"/>
                  </a:lnTo>
                  <a:lnTo>
                    <a:pt x="1559" y="88"/>
                  </a:lnTo>
                  <a:lnTo>
                    <a:pt x="1470" y="59"/>
                  </a:lnTo>
                  <a:lnTo>
                    <a:pt x="1328" y="35"/>
                  </a:lnTo>
                  <a:lnTo>
                    <a:pt x="1142" y="12"/>
                  </a:lnTo>
                  <a:lnTo>
                    <a:pt x="848" y="0"/>
                  </a:lnTo>
                  <a:lnTo>
                    <a:pt x="613" y="2"/>
                  </a:lnTo>
                  <a:lnTo>
                    <a:pt x="327" y="32"/>
                  </a:lnTo>
                  <a:lnTo>
                    <a:pt x="173" y="70"/>
                  </a:lnTo>
                  <a:lnTo>
                    <a:pt x="99" y="97"/>
                  </a:lnTo>
                  <a:lnTo>
                    <a:pt x="54" y="115"/>
                  </a:lnTo>
                  <a:lnTo>
                    <a:pt x="24" y="142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2400" smtClean="0">
                <a:solidFill>
                  <a:srgbClr val="000000"/>
                </a:solidFill>
              </a:endParaRPr>
            </a:p>
          </p:txBody>
        </p:sp>
        <p:grpSp>
          <p:nvGrpSpPr>
            <p:cNvPr id="62472" name="Group 62"/>
            <p:cNvGrpSpPr>
              <a:grpSpLocks noChangeAspect="1"/>
            </p:cNvGrpSpPr>
            <p:nvPr/>
          </p:nvGrpSpPr>
          <p:grpSpPr bwMode="auto">
            <a:xfrm>
              <a:off x="2508" y="1453"/>
              <a:ext cx="314" cy="83"/>
              <a:chOff x="6373" y="1477"/>
              <a:chExt cx="542" cy="143"/>
            </a:xfrm>
          </p:grpSpPr>
          <p:sp>
            <p:nvSpPr>
              <p:cNvPr id="62493" name="Freeform 63"/>
              <p:cNvSpPr>
                <a:spLocks noChangeAspect="1"/>
              </p:cNvSpPr>
              <p:nvPr/>
            </p:nvSpPr>
            <p:spPr bwMode="auto">
              <a:xfrm>
                <a:off x="6516" y="1477"/>
                <a:ext cx="256" cy="143"/>
              </a:xfrm>
              <a:custGeom>
                <a:avLst/>
                <a:gdLst>
                  <a:gd name="T0" fmla="*/ 0 w 256"/>
                  <a:gd name="T1" fmla="*/ 0 h 143"/>
                  <a:gd name="T2" fmla="*/ 0 w 256"/>
                  <a:gd name="T3" fmla="*/ 143 h 143"/>
                  <a:gd name="T4" fmla="*/ 256 w 256"/>
                  <a:gd name="T5" fmla="*/ 143 h 143"/>
                  <a:gd name="T6" fmla="*/ 256 w 256"/>
                  <a:gd name="T7" fmla="*/ 0 h 143"/>
                  <a:gd name="T8" fmla="*/ 0 w 256"/>
                  <a:gd name="T9" fmla="*/ 0 h 1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6"/>
                  <a:gd name="T16" fmla="*/ 0 h 143"/>
                  <a:gd name="T17" fmla="*/ 256 w 256"/>
                  <a:gd name="T18" fmla="*/ 143 h 1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6" h="143">
                    <a:moveTo>
                      <a:pt x="0" y="0"/>
                    </a:moveTo>
                    <a:lnTo>
                      <a:pt x="0" y="143"/>
                    </a:lnTo>
                    <a:lnTo>
                      <a:pt x="256" y="143"/>
                    </a:lnTo>
                    <a:lnTo>
                      <a:pt x="2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sz="240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2494" name="Group 64"/>
              <p:cNvGrpSpPr>
                <a:grpSpLocks noChangeAspect="1"/>
              </p:cNvGrpSpPr>
              <p:nvPr/>
            </p:nvGrpSpPr>
            <p:grpSpPr bwMode="auto">
              <a:xfrm>
                <a:off x="6373" y="1477"/>
                <a:ext cx="542" cy="143"/>
                <a:chOff x="5676" y="1345"/>
                <a:chExt cx="542" cy="143"/>
              </a:xfrm>
            </p:grpSpPr>
            <p:sp>
              <p:nvSpPr>
                <p:cNvPr id="62495" name="Arc 65"/>
                <p:cNvSpPr>
                  <a:spLocks noChangeAspect="1"/>
                </p:cNvSpPr>
                <p:nvPr/>
              </p:nvSpPr>
              <p:spPr bwMode="auto">
                <a:xfrm flipV="1">
                  <a:off x="6075" y="1345"/>
                  <a:ext cx="143" cy="14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2400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496" name="Arc 66"/>
                <p:cNvSpPr>
                  <a:spLocks noChangeAspect="1"/>
                </p:cNvSpPr>
                <p:nvPr/>
              </p:nvSpPr>
              <p:spPr bwMode="auto">
                <a:xfrm flipH="1" flipV="1">
                  <a:off x="5676" y="1345"/>
                  <a:ext cx="143" cy="14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2400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497" name="Line 67"/>
                <p:cNvSpPr>
                  <a:spLocks noChangeAspect="1" noChangeShapeType="1"/>
                </p:cNvSpPr>
                <p:nvPr/>
              </p:nvSpPr>
              <p:spPr bwMode="auto">
                <a:xfrm>
                  <a:off x="5819" y="1488"/>
                  <a:ext cx="25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2400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62473" name="Oval 68"/>
            <p:cNvSpPr>
              <a:spLocks noChangeAspect="1" noChangeArrowheads="1"/>
            </p:cNvSpPr>
            <p:nvPr/>
          </p:nvSpPr>
          <p:spPr bwMode="auto">
            <a:xfrm>
              <a:off x="1380" y="1814"/>
              <a:ext cx="175" cy="17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767676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2400" smtClean="0">
                <a:solidFill>
                  <a:srgbClr val="000000"/>
                </a:solidFill>
              </a:endParaRPr>
            </a:p>
          </p:txBody>
        </p:sp>
        <p:sp>
          <p:nvSpPr>
            <p:cNvPr id="62474" name="Freeform 69"/>
            <p:cNvSpPr>
              <a:spLocks noChangeAspect="1"/>
            </p:cNvSpPr>
            <p:nvPr/>
          </p:nvSpPr>
          <p:spPr bwMode="auto">
            <a:xfrm>
              <a:off x="1380" y="1571"/>
              <a:ext cx="3509" cy="374"/>
            </a:xfrm>
            <a:custGeom>
              <a:avLst/>
              <a:gdLst>
                <a:gd name="T0" fmla="*/ 0 w 6045"/>
                <a:gd name="T1" fmla="*/ 2 h 645"/>
                <a:gd name="T2" fmla="*/ 1 w 6045"/>
                <a:gd name="T3" fmla="*/ 2 h 645"/>
                <a:gd name="T4" fmla="*/ 1 w 6045"/>
                <a:gd name="T5" fmla="*/ 3 h 645"/>
                <a:gd name="T6" fmla="*/ 26 w 6045"/>
                <a:gd name="T7" fmla="*/ 3 h 645"/>
                <a:gd name="T8" fmla="*/ 26 w 6045"/>
                <a:gd name="T9" fmla="*/ 1 h 645"/>
                <a:gd name="T10" fmla="*/ 3 w 6045"/>
                <a:gd name="T11" fmla="*/ 1 h 645"/>
                <a:gd name="T12" fmla="*/ 3 w 6045"/>
                <a:gd name="T13" fmla="*/ 0 h 645"/>
                <a:gd name="T14" fmla="*/ 0 w 6045"/>
                <a:gd name="T15" fmla="*/ 0 h 645"/>
                <a:gd name="T16" fmla="*/ 0 w 6045"/>
                <a:gd name="T17" fmla="*/ 2 h 6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045"/>
                <a:gd name="T28" fmla="*/ 0 h 645"/>
                <a:gd name="T29" fmla="*/ 6045 w 6045"/>
                <a:gd name="T30" fmla="*/ 645 h 64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045" h="645">
                  <a:moveTo>
                    <a:pt x="0" y="420"/>
                  </a:moveTo>
                  <a:lnTo>
                    <a:pt x="300" y="420"/>
                  </a:lnTo>
                  <a:lnTo>
                    <a:pt x="300" y="645"/>
                  </a:lnTo>
                  <a:lnTo>
                    <a:pt x="6045" y="645"/>
                  </a:lnTo>
                  <a:lnTo>
                    <a:pt x="6045" y="315"/>
                  </a:lnTo>
                  <a:lnTo>
                    <a:pt x="780" y="315"/>
                  </a:lnTo>
                  <a:lnTo>
                    <a:pt x="780" y="0"/>
                  </a:lnTo>
                  <a:lnTo>
                    <a:pt x="0" y="0"/>
                  </a:lnTo>
                  <a:lnTo>
                    <a:pt x="0" y="420"/>
                  </a:lnTo>
                  <a:close/>
                </a:path>
              </a:pathLst>
            </a:custGeom>
            <a:solidFill>
              <a:srgbClr val="969696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2400" smtClean="0">
                <a:solidFill>
                  <a:srgbClr val="000000"/>
                </a:solidFill>
              </a:endParaRPr>
            </a:p>
          </p:txBody>
        </p:sp>
        <p:grpSp>
          <p:nvGrpSpPr>
            <p:cNvPr id="62475" name="Group 70"/>
            <p:cNvGrpSpPr>
              <a:grpSpLocks noChangeAspect="1"/>
            </p:cNvGrpSpPr>
            <p:nvPr/>
          </p:nvGrpSpPr>
          <p:grpSpPr bwMode="auto">
            <a:xfrm>
              <a:off x="1837" y="1452"/>
              <a:ext cx="1654" cy="179"/>
              <a:chOff x="5640" y="1875"/>
              <a:chExt cx="2850" cy="308"/>
            </a:xfrm>
          </p:grpSpPr>
          <p:sp>
            <p:nvSpPr>
              <p:cNvPr id="62491" name="Arc 71"/>
              <p:cNvSpPr>
                <a:spLocks noChangeAspect="1"/>
              </p:cNvSpPr>
              <p:nvPr/>
            </p:nvSpPr>
            <p:spPr bwMode="auto">
              <a:xfrm>
                <a:off x="7065" y="1875"/>
                <a:ext cx="1425" cy="3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2" name="Arc 72"/>
              <p:cNvSpPr>
                <a:spLocks noChangeAspect="1"/>
              </p:cNvSpPr>
              <p:nvPr/>
            </p:nvSpPr>
            <p:spPr bwMode="auto">
              <a:xfrm flipH="1">
                <a:off x="5640" y="1875"/>
                <a:ext cx="1425" cy="3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sz="240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2476" name="Line 73"/>
            <p:cNvSpPr>
              <a:spLocks noChangeAspect="1" noChangeShapeType="1"/>
            </p:cNvSpPr>
            <p:nvPr/>
          </p:nvSpPr>
          <p:spPr bwMode="auto">
            <a:xfrm>
              <a:off x="3491" y="1632"/>
              <a:ext cx="0" cy="11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2400" smtClean="0">
                <a:solidFill>
                  <a:srgbClr val="000000"/>
                </a:solidFill>
              </a:endParaRPr>
            </a:p>
          </p:txBody>
        </p:sp>
        <p:grpSp>
          <p:nvGrpSpPr>
            <p:cNvPr id="62477" name="Group 74"/>
            <p:cNvGrpSpPr>
              <a:grpSpLocks noChangeAspect="1"/>
            </p:cNvGrpSpPr>
            <p:nvPr/>
          </p:nvGrpSpPr>
          <p:grpSpPr bwMode="auto">
            <a:xfrm>
              <a:off x="4331" y="1477"/>
              <a:ext cx="510" cy="1199"/>
              <a:chOff x="9435" y="1878"/>
              <a:chExt cx="878" cy="2067"/>
            </a:xfrm>
          </p:grpSpPr>
          <p:sp>
            <p:nvSpPr>
              <p:cNvPr id="62481" name="Rectangle 75"/>
              <p:cNvSpPr>
                <a:spLocks noChangeAspect="1" noChangeArrowheads="1"/>
              </p:cNvSpPr>
              <p:nvPr/>
            </p:nvSpPr>
            <p:spPr bwMode="auto">
              <a:xfrm>
                <a:off x="9735" y="2160"/>
                <a:ext cx="278" cy="1538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2" name="Rectangle 76"/>
              <p:cNvSpPr>
                <a:spLocks noChangeAspect="1" noChangeArrowheads="1"/>
              </p:cNvSpPr>
              <p:nvPr/>
            </p:nvSpPr>
            <p:spPr bwMode="auto">
              <a:xfrm>
                <a:off x="9802" y="3698"/>
                <a:ext cx="143" cy="143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3" name="Rectangle 77"/>
              <p:cNvSpPr>
                <a:spLocks noChangeAspect="1" noChangeArrowheads="1"/>
              </p:cNvSpPr>
              <p:nvPr/>
            </p:nvSpPr>
            <p:spPr bwMode="auto">
              <a:xfrm>
                <a:off x="9435" y="1878"/>
                <a:ext cx="878" cy="282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4" name="AutoShape 78"/>
              <p:cNvSpPr>
                <a:spLocks noChangeAspect="1" noChangeArrowheads="1"/>
              </p:cNvSpPr>
              <p:nvPr/>
            </p:nvSpPr>
            <p:spPr bwMode="auto">
              <a:xfrm rot="5400000">
                <a:off x="9791" y="3724"/>
                <a:ext cx="165" cy="278"/>
              </a:xfrm>
              <a:prstGeom prst="flowChartDelay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sz="2400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2485" name="Group 79"/>
              <p:cNvGrpSpPr>
                <a:grpSpLocks noChangeAspect="1"/>
              </p:cNvGrpSpPr>
              <p:nvPr/>
            </p:nvGrpSpPr>
            <p:grpSpPr bwMode="auto">
              <a:xfrm>
                <a:off x="9777" y="2250"/>
                <a:ext cx="194" cy="1448"/>
                <a:chOff x="9778" y="2213"/>
                <a:chExt cx="194" cy="1485"/>
              </a:xfrm>
            </p:grpSpPr>
            <p:sp>
              <p:nvSpPr>
                <p:cNvPr id="62489" name="Line 80"/>
                <p:cNvSpPr>
                  <a:spLocks noChangeAspect="1" noChangeShapeType="1"/>
                </p:cNvSpPr>
                <p:nvPr/>
              </p:nvSpPr>
              <p:spPr bwMode="auto">
                <a:xfrm>
                  <a:off x="9778" y="2213"/>
                  <a:ext cx="0" cy="148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2400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490" name="Line 81"/>
                <p:cNvSpPr>
                  <a:spLocks noChangeAspect="1" noChangeShapeType="1"/>
                </p:cNvSpPr>
                <p:nvPr/>
              </p:nvSpPr>
              <p:spPr bwMode="auto">
                <a:xfrm>
                  <a:off x="9972" y="2213"/>
                  <a:ext cx="0" cy="148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2400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62486" name="Line 82"/>
              <p:cNvSpPr>
                <a:spLocks noChangeAspect="1" noChangeShapeType="1"/>
              </p:cNvSpPr>
              <p:nvPr/>
            </p:nvSpPr>
            <p:spPr bwMode="auto">
              <a:xfrm>
                <a:off x="9735" y="2196"/>
                <a:ext cx="42" cy="5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7" name="Line 83"/>
              <p:cNvSpPr>
                <a:spLocks noChangeAspect="1" noChangeShapeType="1"/>
              </p:cNvSpPr>
              <p:nvPr/>
            </p:nvSpPr>
            <p:spPr bwMode="auto">
              <a:xfrm>
                <a:off x="9777" y="2250"/>
                <a:ext cx="19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8" name="Line 84"/>
              <p:cNvSpPr>
                <a:spLocks noChangeAspect="1" noChangeShapeType="1"/>
              </p:cNvSpPr>
              <p:nvPr/>
            </p:nvSpPr>
            <p:spPr bwMode="auto">
              <a:xfrm flipV="1">
                <a:off x="9971" y="2196"/>
                <a:ext cx="42" cy="5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sz="240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2478" name="Rectangle 85"/>
            <p:cNvSpPr>
              <a:spLocks noChangeAspect="1" noChangeArrowheads="1"/>
            </p:cNvSpPr>
            <p:nvPr/>
          </p:nvSpPr>
          <p:spPr bwMode="auto">
            <a:xfrm>
              <a:off x="4889" y="1416"/>
              <a:ext cx="16" cy="5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2400" smtClean="0">
                <a:solidFill>
                  <a:srgbClr val="000000"/>
                </a:solidFill>
              </a:endParaRPr>
            </a:p>
          </p:txBody>
        </p:sp>
        <p:sp>
          <p:nvSpPr>
            <p:cNvPr id="62479" name="Line 86"/>
            <p:cNvSpPr>
              <a:spLocks noChangeAspect="1" noChangeShapeType="1"/>
            </p:cNvSpPr>
            <p:nvPr/>
          </p:nvSpPr>
          <p:spPr bwMode="auto">
            <a:xfrm>
              <a:off x="4764" y="1416"/>
              <a:ext cx="13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2400" smtClean="0">
                <a:solidFill>
                  <a:srgbClr val="000000"/>
                </a:solidFill>
              </a:endParaRPr>
            </a:p>
          </p:txBody>
        </p:sp>
        <p:sp>
          <p:nvSpPr>
            <p:cNvPr id="62480" name="Freeform 87"/>
            <p:cNvSpPr>
              <a:spLocks noChangeAspect="1"/>
            </p:cNvSpPr>
            <p:nvPr/>
          </p:nvSpPr>
          <p:spPr bwMode="auto">
            <a:xfrm>
              <a:off x="336" y="1747"/>
              <a:ext cx="4953" cy="1388"/>
            </a:xfrm>
            <a:custGeom>
              <a:avLst/>
              <a:gdLst>
                <a:gd name="T0" fmla="*/ 0 w 8535"/>
                <a:gd name="T1" fmla="*/ 0 h 2393"/>
                <a:gd name="T2" fmla="*/ 0 w 8535"/>
                <a:gd name="T3" fmla="*/ 10 h 2393"/>
                <a:gd name="T4" fmla="*/ 37 w 8535"/>
                <a:gd name="T5" fmla="*/ 10 h 2393"/>
                <a:gd name="T6" fmla="*/ 37 w 8535"/>
                <a:gd name="T7" fmla="*/ 8 h 2393"/>
                <a:gd name="T8" fmla="*/ 0 w 8535"/>
                <a:gd name="T9" fmla="*/ 0 h 2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35"/>
                <a:gd name="T16" fmla="*/ 0 h 2393"/>
                <a:gd name="T17" fmla="*/ 8535 w 8535"/>
                <a:gd name="T18" fmla="*/ 2393 h 2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35" h="2393">
                  <a:moveTo>
                    <a:pt x="0" y="0"/>
                  </a:moveTo>
                  <a:lnTo>
                    <a:pt x="0" y="2393"/>
                  </a:lnTo>
                  <a:lnTo>
                    <a:pt x="8535" y="2393"/>
                  </a:lnTo>
                  <a:lnTo>
                    <a:pt x="8535" y="18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24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62470" name="Text Box 91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0949010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POZIOMNICA O ROZSZERZONYM ZAKRESIE POMIAROWYM</a:t>
            </a:r>
          </a:p>
        </p:txBody>
      </p:sp>
      <p:pic>
        <p:nvPicPr>
          <p:cNvPr id="63491" name="Picture 4" descr="D:\GRAFIKA-METROL\Bild 68he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95400"/>
            <a:ext cx="6262688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860032" y="5703639"/>
            <a:ext cx="39604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450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Zakres pomiarowy: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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5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</a:t>
            </a:r>
          </a:p>
        </p:txBody>
      </p:sp>
    </p:spTree>
    <p:extLst>
      <p:ext uri="{BB962C8B-B14F-4D97-AF65-F5344CB8AC3E}">
        <p14:creationId xmlns:p14="http://schemas.microsoft.com/office/powerpoint/2010/main" val="8924460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6"/>
          <p:cNvSpPr txBox="1">
            <a:spLocks noChangeArrowheads="1"/>
          </p:cNvSpPr>
          <p:nvPr/>
        </p:nvSpPr>
        <p:spPr bwMode="auto">
          <a:xfrm>
            <a:off x="381000" y="51054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58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KĄTOMIERZ POZIOMNICOWY</a:t>
            </a:r>
          </a:p>
        </p:txBody>
      </p:sp>
      <p:sp>
        <p:nvSpPr>
          <p:cNvPr id="64516" name="Text Box 5"/>
          <p:cNvSpPr txBox="1">
            <a:spLocks noChangeArrowheads="1"/>
          </p:cNvSpPr>
          <p:nvPr/>
        </p:nvSpPr>
        <p:spPr bwMode="auto">
          <a:xfrm>
            <a:off x="5943600" y="1600200"/>
            <a:ext cx="32004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50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Zakres pomiarowy: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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180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</a:t>
            </a:r>
          </a:p>
          <a:p>
            <a:pPr eaLnBrk="1" fontAlgn="base" hangingPunct="1">
              <a:spcBef>
                <a:spcPct val="50000"/>
              </a:spcBef>
              <a:spcAft>
                <a:spcPct val="250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Wartość działki </a:t>
            </a:r>
            <a:r>
              <a:rPr lang="pl-PL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ele-mentarnej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:</a:t>
            </a:r>
          </a:p>
          <a:p>
            <a:pPr algn="ctr" eaLnBrk="1" fontAlgn="base" hangingPunct="1">
              <a:spcBef>
                <a:spcPct val="0"/>
              </a:spcBef>
              <a:spcAft>
                <a:spcPct val="250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 </a:t>
            </a:r>
            <a:r>
              <a:rPr lang="pl-PL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podz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. zgrubnej - 1</a:t>
            </a:r>
          </a:p>
          <a:p>
            <a:pPr algn="ctr" eaLnBrk="1" fontAlgn="base" hangingPunct="1">
              <a:spcBef>
                <a:spcPct val="0"/>
              </a:spcBef>
              <a:spcAft>
                <a:spcPct val="500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 </a:t>
            </a:r>
            <a:r>
              <a:rPr lang="pl-PL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podz.dokładnej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- 1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Niepewność wyniku pomiaru – 1,5</a:t>
            </a:r>
          </a:p>
        </p:txBody>
      </p:sp>
      <p:sp>
        <p:nvSpPr>
          <p:cNvPr id="64517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pic>
        <p:nvPicPr>
          <p:cNvPr id="64518" name="Picture 8" descr="D:\GRAFIKA-METROL\Clinometer 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189038"/>
            <a:ext cx="5400675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5428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7" descr="http://www.leveldevelopments.com/images/inclinometers/mechanical/90_HiR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098376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553998"/>
          </a:xfrm>
        </p:spPr>
        <p:txBody>
          <a:bodyPr lIns="216000" rIns="216000">
            <a:spAutoFit/>
          </a:bodyPr>
          <a:lstStyle/>
          <a:p>
            <a:r>
              <a:rPr lang="pl-PL" sz="3000" b="1" spc="-100" dirty="0">
                <a:latin typeface="Calibri" pitchFamily="34" charset="0"/>
                <a:cs typeface="Calibri" pitchFamily="34" charset="0"/>
              </a:rPr>
              <a:t>KĄTOMIERZ POZIOMNICOWY – EKSPONAT </a:t>
            </a:r>
            <a:r>
              <a:rPr lang="pl-PL" sz="3000" b="1" spc="-100" dirty="0" smtClean="0">
                <a:latin typeface="Calibri" pitchFamily="34" charset="0"/>
                <a:cs typeface="Calibri" pitchFamily="34" charset="0"/>
              </a:rPr>
              <a:t>MUZEALNY</a:t>
            </a:r>
            <a:endParaRPr lang="pl-PL" sz="3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0670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68760"/>
            <a:ext cx="4057650" cy="4572000"/>
          </a:xfrm>
          <a:prstGeom prst="rect">
            <a:avLst/>
          </a:prstGeom>
        </p:spPr>
      </p:pic>
      <p:sp>
        <p:nvSpPr>
          <p:cNvPr id="66562" name="Text Box 26"/>
          <p:cNvSpPr txBox="1">
            <a:spLocks noChangeArrowheads="1"/>
          </p:cNvSpPr>
          <p:nvPr/>
        </p:nvSpPr>
        <p:spPr bwMode="auto">
          <a:xfrm>
            <a:off x="2438400" y="50292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0688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POZIOMNICA  ELEKTRONICZNA</a:t>
            </a:r>
          </a:p>
        </p:txBody>
      </p:sp>
      <p:sp>
        <p:nvSpPr>
          <p:cNvPr id="66564" name="Rectangle 14"/>
          <p:cNvSpPr>
            <a:spLocks noChangeArrowheads="1"/>
          </p:cNvSpPr>
          <p:nvPr/>
        </p:nvSpPr>
        <p:spPr bwMode="auto">
          <a:xfrm>
            <a:off x="1588" y="1163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sp>
        <p:nvSpPr>
          <p:cNvPr id="66566" name="Text Box 23"/>
          <p:cNvSpPr txBox="1">
            <a:spLocks noChangeArrowheads="1"/>
          </p:cNvSpPr>
          <p:nvPr/>
        </p:nvSpPr>
        <p:spPr bwMode="auto">
          <a:xfrm>
            <a:off x="4178424" y="1905000"/>
            <a:ext cx="485807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000" rIns="21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Zakres pomiarowy: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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45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 </a:t>
            </a:r>
          </a:p>
          <a:p>
            <a:pPr eaLnBrk="1" fontAlgn="base" hangingPunct="1">
              <a:spcBef>
                <a:spcPct val="50000"/>
              </a:spcBef>
              <a:spcAft>
                <a:spcPct val="500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Wartość działki elementarnej:  5</a:t>
            </a:r>
          </a:p>
          <a:p>
            <a:pPr eaLnBrk="1" fontAlgn="base" hangingPunct="1">
              <a:spcBef>
                <a:spcPct val="0"/>
              </a:spcBef>
              <a:spcAft>
                <a:spcPct val="500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Niepewność wyniku pomiaru </a:t>
            </a:r>
            <a:r>
              <a:rPr lang="pl-PL" b="1" dirty="0" smtClean="0">
                <a:solidFill>
                  <a:srgbClr val="000000"/>
                </a:solidFill>
                <a:sym typeface="Symbol" pitchFamily="18" charset="2"/>
              </a:rPr>
              <a:t/>
            </a:r>
            <a:br>
              <a:rPr lang="pl-PL" b="1" dirty="0" smtClean="0">
                <a:solidFill>
                  <a:srgbClr val="000000"/>
                </a:solidFill>
                <a:sym typeface="Symbol" pitchFamily="18" charset="2"/>
              </a:rPr>
            </a:br>
            <a:r>
              <a:rPr lang="pl-PL" b="1" dirty="0" err="1" smtClean="0">
                <a:solidFill>
                  <a:srgbClr val="000000"/>
                </a:solidFill>
                <a:latin typeface="Symbol" pitchFamily="18" charset="2"/>
                <a:sym typeface="Symbol" pitchFamily="18" charset="2"/>
              </a:rPr>
              <a:t>D</a:t>
            </a:r>
            <a:r>
              <a:rPr lang="pl-PL" b="1" baseline="-25000" dirty="0" err="1" smtClean="0">
                <a:solidFill>
                  <a:srgbClr val="000000"/>
                </a:solidFill>
                <a:sym typeface="Symbol" pitchFamily="18" charset="2"/>
              </a:rPr>
              <a:t>u</a:t>
            </a:r>
            <a:r>
              <a:rPr lang="pl-PL" b="1" dirty="0" err="1" smtClean="0">
                <a:solidFill>
                  <a:srgbClr val="000000"/>
                </a:solidFill>
                <a:latin typeface="Symbol" pitchFamily="18" charset="2"/>
                <a:sym typeface="Symbol" pitchFamily="18" charset="2"/>
              </a:rPr>
              <a:t>a</a:t>
            </a:r>
            <a:r>
              <a:rPr lang="pl-PL" b="1" dirty="0" smtClean="0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5</a:t>
            </a:r>
            <a:r>
              <a:rPr lang="pl-PL" b="1" dirty="0" smtClean="0">
                <a:solidFill>
                  <a:srgbClr val="000000"/>
                </a:solidFill>
                <a:sym typeface="Symbol" pitchFamily="18" charset="2"/>
              </a:rPr>
              <a:t> 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+ 0,07</a:t>
            </a:r>
            <a:r>
              <a:rPr lang="pl-PL" b="1" dirty="0" smtClean="0">
                <a:solidFill>
                  <a:srgbClr val="000000"/>
                </a:solidFill>
                <a:sym typeface="Symbol" pitchFamily="18" charset="2"/>
              </a:rPr>
              <a:t></a:t>
            </a:r>
            <a:r>
              <a:rPr lang="pl-PL" b="1" dirty="0" smtClean="0">
                <a:solidFill>
                  <a:srgbClr val="000000"/>
                </a:solidFill>
                <a:latin typeface="Symbol" pitchFamily="18" charset="2"/>
                <a:sym typeface="Symbol" pitchFamily="18" charset="2"/>
              </a:rPr>
              <a:t>a</a:t>
            </a:r>
          </a:p>
          <a:p>
            <a:pPr eaLnBrk="1" fontAlgn="base" hangingPunct="1">
              <a:spcBef>
                <a:spcPct val="0"/>
              </a:spcBef>
              <a:spcAft>
                <a:spcPct val="500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Długość podstawy pomiarowej </a:t>
            </a:r>
            <a:b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</a:b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L = 150  mm</a:t>
            </a:r>
          </a:p>
        </p:txBody>
      </p:sp>
      <p:sp>
        <p:nvSpPr>
          <p:cNvPr id="66567" name="Text Box 25"/>
          <p:cNvSpPr txBox="1">
            <a:spLocks noChangeArrowheads="1"/>
          </p:cNvSpPr>
          <p:nvPr/>
        </p:nvSpPr>
        <p:spPr bwMode="auto">
          <a:xfrm>
            <a:off x="0" y="57912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Producent przyrządu – szwajcarska firma TESA</a:t>
            </a:r>
          </a:p>
        </p:txBody>
      </p:sp>
      <p:sp>
        <p:nvSpPr>
          <p:cNvPr id="66568" name="Text Box 2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9584057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MIKROSKOPY WARSZTATOWE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0" y="1447800"/>
            <a:ext cx="91440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75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Optyczne przyrządy pomiarowe do bezstykowych pomiarów  wymiarów liniowych i kątowych w drobnych częściach maszyn. Dokonują pomiarów w płaskim układzie współrzędnych (prostokątnych –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x,y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lub biegunowych – r, </a:t>
            </a:r>
            <a:r>
              <a:rPr lang="pl-PL" sz="2400" b="1" dirty="0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</a:rPr>
              <a:t>j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Stół pomiarowy wraz z umieszczonym na nim przedmiotem ma możliwość przesuwu w płaszczyźnie poziomej względem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nieru-chomego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układu optycznego zaopatrzonego w układ linii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odnie-sienia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Należy ustawić go tak, aby wybrane punkty (linie)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mie-rzonego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przedmiotu zajęły właściwe położenie względem układu linii odniesienia. Odpowiadające tym położeniom współrzędne stołu (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x,y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lub 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r,</a:t>
            </a:r>
            <a:r>
              <a:rPr lang="pl-PL" sz="2400" b="1" dirty="0" err="1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</a:rPr>
              <a:t>j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 umożliwiają obliczenie interesujących nas wymiarów.</a:t>
            </a: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9657380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6"/>
          <p:cNvSpPr txBox="1">
            <a:spLocks noChangeArrowheads="1"/>
          </p:cNvSpPr>
          <p:nvPr/>
        </p:nvSpPr>
        <p:spPr bwMode="auto">
          <a:xfrm>
            <a:off x="2895600" y="33528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15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ZASADA DZIAŁANIA MIKROSKOPU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695450" y="8429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104900" y="1193800"/>
          <a:ext cx="6937375" cy="522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28" name="Obraz" r:id="rId3" imgW="7696200" imgH="5818632" progId="Word.Picture.8">
                  <p:embed/>
                </p:oleObj>
              </mc:Choice>
              <mc:Fallback>
                <p:oleObj name="Obraz" r:id="rId3" imgW="7696200" imgH="5818632" progId="Word.Picture.8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193800"/>
                        <a:ext cx="6937375" cy="522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652292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7848600" y="33528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ZASADA POMIARU DŁUGOŚCI</a:t>
            </a:r>
          </a:p>
        </p:txBody>
      </p:sp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3462338" y="2152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304800" y="1408113"/>
          <a:ext cx="2773363" cy="319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04" name="Obraz" r:id="rId3" imgW="3697224" imgH="4248912" progId="Word.Picture.8">
                  <p:embed/>
                </p:oleObj>
              </mc:Choice>
              <mc:Fallback>
                <p:oleObj name="Obraz" r:id="rId3" imgW="3697224" imgH="4248912" progId="Word.Picture.8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408113"/>
                        <a:ext cx="2773363" cy="319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3462338" y="2009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3200400" y="1120775"/>
          <a:ext cx="2776538" cy="356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05" name="Obraz" r:id="rId5" imgW="3697224" imgH="4724400" progId="Word.Picture.8">
                  <p:embed/>
                </p:oleObj>
              </mc:Choice>
              <mc:Fallback>
                <p:oleObj name="Obraz" r:id="rId5" imgW="3697224" imgH="4724400" progId="Word.Picture.8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120775"/>
                        <a:ext cx="2776538" cy="3560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3462338" y="1981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052" name="Object 8"/>
          <p:cNvGraphicFramePr>
            <a:graphicFrameLocks noChangeAspect="1"/>
          </p:cNvGraphicFramePr>
          <p:nvPr/>
        </p:nvGraphicFramePr>
        <p:xfrm>
          <a:off x="6096000" y="1063625"/>
          <a:ext cx="2774950" cy="362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06" name="Obraz" r:id="rId7" imgW="3697224" imgH="4818888" progId="Word.Picture.8">
                  <p:embed/>
                </p:oleObj>
              </mc:Choice>
              <mc:Fallback>
                <p:oleObj name="Obraz" r:id="rId7" imgW="3697224" imgH="4818888" progId="Word.Picture.8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063625"/>
                        <a:ext cx="2774950" cy="3627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4953000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Przez odpowiednie przemieszczenia stołu doprowadza się do pokrycia charakterystycznych punktów obrazu z wybraną linią odniesienia. Mierzona szerokość kanałka jest równa różnicy współrzędnych x w położeniach  b  i  c. </a:t>
            </a: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8310695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88712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BUDOWA GŁOWICY GONIOMETRYCZNEJ</a:t>
            </a: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2119313" y="1619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2119313" y="1981200"/>
          <a:ext cx="4906962" cy="396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76" name="Obraz" r:id="rId3" imgW="4904232" imgH="3962400" progId="Word.Picture.8">
                  <p:embed/>
                </p:oleObj>
              </mc:Choice>
              <mc:Fallback>
                <p:oleObj name="Obraz" r:id="rId3" imgW="4904232" imgH="3962400" progId="Word.Picture.8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313" y="1981200"/>
                        <a:ext cx="4906962" cy="3960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6674327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1226"/>
          <p:cNvSpPr txBox="1">
            <a:spLocks noChangeArrowheads="1"/>
          </p:cNvSpPr>
          <p:nvPr/>
        </p:nvSpPr>
        <p:spPr bwMode="auto">
          <a:xfrm>
            <a:off x="5334000" y="42672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graphicFrame>
        <p:nvGraphicFramePr>
          <p:cNvPr id="4098" name="Object 1224"/>
          <p:cNvGraphicFramePr>
            <a:graphicFrameLocks noChangeAspect="1"/>
          </p:cNvGraphicFramePr>
          <p:nvPr/>
        </p:nvGraphicFramePr>
        <p:xfrm>
          <a:off x="2143125" y="1390650"/>
          <a:ext cx="4857750" cy="485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00" name="Obraz" r:id="rId3" imgW="4858512" imgH="4858512" progId="Word.Picture.8">
                  <p:embed/>
                </p:oleObj>
              </mc:Choice>
              <mc:Fallback>
                <p:oleObj name="Obraz" r:id="rId3" imgW="4858512" imgH="4858512" progId="Word.Picture.8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1390650"/>
                        <a:ext cx="4857750" cy="485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1225"/>
          <p:cNvSpPr>
            <a:spLocks noGrp="1" noChangeArrowheads="1"/>
          </p:cNvSpPr>
          <p:nvPr>
            <p:ph type="title"/>
          </p:nvPr>
        </p:nvSpPr>
        <p:spPr>
          <a:xfrm>
            <a:off x="685800" y="6220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PŁYTKA GŁOWICY GONIOMETRYCZNEJ</a:t>
            </a:r>
          </a:p>
        </p:txBody>
      </p:sp>
      <p:sp>
        <p:nvSpPr>
          <p:cNvPr id="4101" name="Text Box 122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6574365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2286000" y="30480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77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WIDOK W OKULARZE POMOCNICZYM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2133600" y="1177925"/>
          <a:ext cx="4600575" cy="461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24" name="Obraz" r:id="rId3" imgW="7668768" imgH="7687056" progId="Word.Picture.8">
                  <p:embed/>
                </p:oleObj>
              </mc:Choice>
              <mc:Fallback>
                <p:oleObj name="Obraz" r:id="rId3" imgW="7668768" imgH="7687056" progId="Word.Picture.8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177925"/>
                        <a:ext cx="4600575" cy="461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0" y="5943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Współrzędna  kątowego położenia płytki głowicy - 30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46</a:t>
            </a:r>
            <a:endParaRPr lang="pl-PL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0632849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REGULACJA OSTROŚCI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1850048"/>
            <a:ext cx="5105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Regulacji ostrości kres odniesienia w okularze głównym oraz podział-ki kątowej w okularze pomocni-czym dokonuje się za pomocą pokręteł korekcyjnych okularów </a:t>
            </a: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5105400" y="1371600"/>
          <a:ext cx="3681413" cy="259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48" name="Obraz" r:id="rId3" imgW="4904232" imgH="3456432" progId="Word.Picture.8">
                  <p:embed/>
                </p:oleObj>
              </mc:Choice>
              <mc:Fallback>
                <p:oleObj name="Obraz" r:id="rId3" imgW="4904232" imgH="3456432" progId="Word.Picture.8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371600"/>
                        <a:ext cx="3681413" cy="2592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0" y="4111625"/>
            <a:ext cx="9144000" cy="216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6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Regulacji ostrości widzenia przedmiotu dokonuje się poprzez ustawienie obiektywu w odpowiedniej odległości od  mierzonego przedmiotu.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Najpierw ustawiamy ostrość widzenia kres odniesienia, a następ-nie ostrość widzenia przedmiotu.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9286283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4481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POWIĘKSZENIE MIKROSKOPU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0" y="1143000"/>
            <a:ext cx="914400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 rIns="414000">
            <a:spAutoFit/>
          </a:bodyPr>
          <a:lstStyle>
            <a:lvl1pPr eaLnBrk="0" hangingPunct="0"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fontAlgn="base" hangingPunct="1">
              <a:spcAft>
                <a:spcPts val="12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Powiększenie całkowite mikroskopu jest równe iloczynowi 	powiększenia okularu i powiększenia obiektywu. </a:t>
            </a:r>
          </a:p>
          <a:p>
            <a:pPr eaLnBrk="1" fontAlgn="base" hangingPunct="1">
              <a:spcAft>
                <a:spcPts val="12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Powiększenie okularu jest stałe  i wynosi 10x </a:t>
            </a:r>
            <a:r>
              <a:rPr lang="pl-PL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(15x, 20x)</a:t>
            </a:r>
          </a:p>
          <a:p>
            <a:pPr algn="just" eaLnBrk="1" fontAlgn="base" hangingPunct="1">
              <a:spcAft>
                <a:spcPts val="12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Powiększenie obiektywu  zależy od wyboru obiektywu. 	Mikroskop posiada kilka wymiennych obiektywów o różnych 	powiększeniach. Najczęściej stosowane powiększenia to: 1x,  	1,5x,  3x  i  5x </a:t>
            </a:r>
            <a:r>
              <a:rPr lang="pl-PL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(10x, 20x)</a:t>
            </a:r>
          </a:p>
          <a:p>
            <a:pPr eaLnBrk="1" fontAlgn="base" hangingPunct="1">
              <a:spcAft>
                <a:spcPts val="12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 związku z powyższym najczęściej spotykane powiększenia 	całkowite  mikroskopów wynoszą: 10x,  15x,  30x  i  50x</a:t>
            </a:r>
          </a:p>
          <a:p>
            <a:pPr eaLnBrk="1" fontAlgn="base" hangingPunct="1">
              <a:spcAft>
                <a:spcPts val="120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Zmian powiększenia mikroskopu dokonuje się poprzez </a:t>
            </a:r>
            <a:r>
              <a:rPr lang="pl-PL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wymia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	</a:t>
            </a:r>
            <a:r>
              <a:rPr lang="pl-PL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nę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obiektywu. Innym, rzadko stosowanym rozwiązaniem 	jest wymiana okularu 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7607790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66291"/>
            <a:ext cx="7772400" cy="1077218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PODSTAWOWE PARAMETRY METROLOGICZNE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592138" y="2114550"/>
          <a:ext cx="7956550" cy="397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573" name="Dokument" r:id="rId4" imgW="7958328" imgH="3980688" progId="Word.Document.8">
                  <p:embed/>
                </p:oleObj>
              </mc:Choice>
              <mc:Fallback>
                <p:oleObj name="Dokument" r:id="rId4" imgW="7958328" imgH="3980688" progId="Word.Document.8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2114550"/>
                        <a:ext cx="7956550" cy="397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4489770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7"/>
          <p:cNvSpPr txBox="1">
            <a:spLocks noChangeArrowheads="1"/>
          </p:cNvSpPr>
          <p:nvPr/>
        </p:nvSpPr>
        <p:spPr bwMode="auto">
          <a:xfrm>
            <a:off x="7010400" y="48768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pic>
        <p:nvPicPr>
          <p:cNvPr id="16387" name="Picture 5" descr="MIKROSZ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76313"/>
            <a:ext cx="8359775" cy="55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58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MIKROSKOP WARSZTATOWY DUŻY (</a:t>
            </a:r>
            <a:r>
              <a:rPr lang="pl-PL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PZO</a:t>
            </a: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)</a:t>
            </a:r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1695450" y="1524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40835365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6"/>
          <p:cNvSpPr txBox="1">
            <a:spLocks noChangeArrowheads="1"/>
          </p:cNvSpPr>
          <p:nvPr/>
        </p:nvSpPr>
        <p:spPr bwMode="auto">
          <a:xfrm>
            <a:off x="7162800" y="59436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601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MIKROSKOP WARSZTATOWY TM 500</a:t>
            </a:r>
          </a:p>
        </p:txBody>
      </p:sp>
      <p:pic>
        <p:nvPicPr>
          <p:cNvPr id="17412" name="Picture 4" descr="C:\Documents and Settings\zawada\Moje dokumenty\SKANY przetworzone\Mikroskop pomiarowy TM 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163" y="1446213"/>
            <a:ext cx="3602037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0" y="1676400"/>
            <a:ext cx="56388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Zakres pomiarowy: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 kierunku x:  0 </a:t>
            </a: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 50 mm;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W kierunku y:  0  50 mm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Powiększenie  okularu:   15x </a:t>
            </a:r>
            <a:r>
              <a:rPr lang="pl-PL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(10x, 20x)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Powiększenie obiektywu: 2x  </a:t>
            </a:r>
            <a:r>
              <a:rPr lang="pl-PL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(5x, 10x)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Średnica pola widzenia: 6,5 mm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Producent:  MITUTOYO</a:t>
            </a:r>
          </a:p>
        </p:txBody>
      </p:sp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4303417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MIKROSKOPY – ZASTOSOWANIA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0" y="1390650"/>
            <a:ext cx="9144000" cy="445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60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Mikroskopy warsztatowe służą do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średniodokładnych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pomiarów wymiarów liniowych i kątowych drobnych części maszyn. </a:t>
            </a:r>
            <a:b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 szczególności:</a:t>
            </a:r>
          </a:p>
          <a:p>
            <a:pPr algn="just" fontAlgn="base">
              <a:spcBef>
                <a:spcPct val="0"/>
              </a:spcBef>
              <a:spcAft>
                <a:spcPct val="60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pomiarów złożonych zarysów (noże kształtowe, wykrojniki, 	krzywki, itp..) w układzie współrzędnych prostokątnych i w 	układzie współrzędnych biegunowych;</a:t>
            </a:r>
          </a:p>
          <a:p>
            <a:pPr algn="just" fontAlgn="base">
              <a:spcBef>
                <a:spcPct val="0"/>
              </a:spcBef>
              <a:spcAft>
                <a:spcPct val="60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pomiarów parametrów gwintów (średnica podziałowa, 	średnica 	den, skok, kąty zarysu, itp..);</a:t>
            </a:r>
          </a:p>
          <a:p>
            <a:pPr algn="just" fontAlgn="base">
              <a:spcBef>
                <a:spcPct val="0"/>
              </a:spcBef>
              <a:spcAft>
                <a:spcPct val="60000"/>
              </a:spcAft>
              <a:tabLst>
                <a:tab pos="290513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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pomiarów porównawczych (za pomocą głowicy rewolwerowej 	lub przystawki projekcyjnej);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8674023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77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MIKROSKOPY – DOKŁADNOŚĆ POMIARU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0" y="1295400"/>
            <a:ext cx="9144000" cy="523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Mikroskopy należą do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średniodokładnych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przyrządów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pomiaro-wych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Niepewność pomiaru oblicza się według wzorów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empirycz-nych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podanych przez producenta.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Przykładowo, przy pomiarach długości na mikroskopie warsztatowym dużym produkcji PZO: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 w kierunku wzdłużnym: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 w kierunku poprzecznym:</a:t>
            </a:r>
          </a:p>
          <a:p>
            <a:pPr algn="just" fontAlgn="base">
              <a:spcBef>
                <a:spcPct val="0"/>
              </a:spcBef>
              <a:spcAft>
                <a:spcPts val="1200"/>
              </a:spcAf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gdzie: </a:t>
            </a:r>
            <a:r>
              <a:rPr lang="pl-PL" sz="2400" b="1" dirty="0" err="1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</a:rPr>
              <a:t>D</a:t>
            </a:r>
            <a:r>
              <a:rPr lang="pl-PL" sz="2400" b="1" baseline="-250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– niepewność pomiaru w mm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        L – mierzona długość w mm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       H – wysokość mierzonego przedmiotu w mm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3922713" y="3352800"/>
          <a:ext cx="2630487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624" name="Równanie" r:id="rId3" imgW="1320227" imgH="393529" progId="Equation.3">
                  <p:embed/>
                </p:oleObj>
              </mc:Choice>
              <mc:Fallback>
                <p:oleObj name="Równanie" r:id="rId3" imgW="1320227" imgH="393529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2713" y="3352800"/>
                        <a:ext cx="2630487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6"/>
          <p:cNvGraphicFramePr>
            <a:graphicFrameLocks noChangeAspect="1"/>
          </p:cNvGraphicFramePr>
          <p:nvPr/>
        </p:nvGraphicFramePr>
        <p:xfrm>
          <a:off x="4100513" y="4267200"/>
          <a:ext cx="2605087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625" name="Równanie" r:id="rId5" imgW="1307532" imgH="393529" progId="Equation.3">
                  <p:embed/>
                </p:oleObj>
              </mc:Choice>
              <mc:Fallback>
                <p:oleObj name="Równanie" r:id="rId5" imgW="1307532" imgH="393529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0513" y="4267200"/>
                        <a:ext cx="2605087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5741306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4785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DOKŁADNOŚĆ POMIARU  c.d.</a:t>
            </a: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0" y="1403350"/>
            <a:ext cx="91440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60000"/>
              </a:spcAft>
              <a:tabLst>
                <a:tab pos="952500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Przy pomiarach gwintów: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Niepewność pomiaru skoku: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Niepewność pomiaru średnicy podziałowej: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65000"/>
              </a:spcAft>
              <a:tabLst>
                <a:tab pos="952500" algn="l"/>
              </a:tabLs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gdzie:	</a:t>
            </a:r>
            <a:r>
              <a:rPr lang="pl-PL" sz="2400" b="1" dirty="0" err="1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</a:rPr>
              <a:t>D</a:t>
            </a:r>
            <a:r>
              <a:rPr lang="pl-PL" sz="2400" b="1" baseline="-250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– niepewność pomiaru skoku w mm;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pl-PL" sz="2400" b="1" dirty="0" err="1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</a:rPr>
              <a:t>D</a:t>
            </a:r>
            <a:r>
              <a:rPr lang="pl-PL" sz="2400" b="1" baseline="-250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pl-PL" sz="2400" b="1" baseline="-250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pl-PL" sz="2400" b="1" baseline="-25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 niepewność pomiaru średnicy podziałowej w mm;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	 h – skok gwintu w mm;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	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pl-PL" sz="2400" b="1" baseline="-250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– średnica podziałowa gwintu w mm;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	 </a:t>
            </a:r>
            <a:r>
              <a:rPr lang="pl-PL" sz="2400" b="1" dirty="0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</a:rPr>
              <a:t>a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/2 –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półkąt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zarysu gwintu w stopniach;</a:t>
            </a: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4432300" y="1828800"/>
          <a:ext cx="29591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48" name="Równanie" r:id="rId3" imgW="1485900" imgH="393700" progId="Equation.3">
                  <p:embed/>
                </p:oleObj>
              </mc:Choice>
              <mc:Fallback>
                <p:oleObj name="Równanie" r:id="rId3" imgW="1485900" imgH="39370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2300" y="1828800"/>
                        <a:ext cx="2959100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7"/>
          <p:cNvGraphicFramePr>
            <a:graphicFrameLocks noChangeAspect="1"/>
          </p:cNvGraphicFramePr>
          <p:nvPr/>
        </p:nvGraphicFramePr>
        <p:xfrm>
          <a:off x="4154488" y="3124200"/>
          <a:ext cx="3084512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49" name="Równanie" r:id="rId5" imgW="1549400" imgH="419100" progId="Equation.3">
                  <p:embed/>
                </p:oleObj>
              </mc:Choice>
              <mc:Fallback>
                <p:oleObj name="Równanie" r:id="rId5" imgW="1549400" imgH="41910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4488" y="3124200"/>
                        <a:ext cx="3084512" cy="83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1449020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887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DOKŁADNOŚĆ POMIARU  c.d.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2057400"/>
            <a:ext cx="9144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Przy pomiarach kątów w przedmiotach płaskich: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gdzie: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    </a:t>
            </a:r>
            <a:r>
              <a:rPr lang="pl-PL" sz="2400" b="1" dirty="0" err="1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</a:rPr>
              <a:t>D</a:t>
            </a:r>
            <a:r>
              <a:rPr lang="pl-PL" sz="2400" b="1" baseline="-250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pl-PL" sz="2400" b="1" dirty="0" err="1" smtClean="0">
                <a:solidFill>
                  <a:srgbClr val="000000"/>
                </a:solidFill>
                <a:latin typeface="Symbol" pitchFamily="18" charset="2"/>
                <a:cs typeface="Calibri" pitchFamily="34" charset="0"/>
              </a:rPr>
              <a:t>a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– niepewność pomiaru kąta w minutach kątowych;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      f - długość krótszego ramienia kąta w mm;</a:t>
            </a:r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/>
        </p:nvGraphicFramePr>
        <p:xfrm>
          <a:off x="3260725" y="3124200"/>
          <a:ext cx="2224088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44" name="Równanie" r:id="rId3" imgW="888614" imgH="393529" progId="Equation.3">
                  <p:embed/>
                </p:oleObj>
              </mc:Choice>
              <mc:Fallback>
                <p:oleObj name="Równanie" r:id="rId3" imgW="888614" imgH="393529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0725" y="3124200"/>
                        <a:ext cx="2224088" cy="985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83956892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548752"/>
            <a:ext cx="8604000" cy="648000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MIKROSKOPY WARSZTATOWE NOWEJ GENERACJI</a:t>
            </a:r>
            <a:endParaRPr lang="pl-PL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0" y="1484784"/>
            <a:ext cx="9144000" cy="4678204"/>
          </a:xfrm>
          <a:prstGeom prst="rect">
            <a:avLst/>
          </a:prstGeom>
        </p:spPr>
        <p:txBody>
          <a:bodyPr wrap="square" lIns="432000" rIns="432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Mikroskopy warsztatowe nowej generacji są w zasadzie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optycz-nymi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maszynami do pomiaru w układzie dwóch (a czasem nawet trzech) współrzędnych. </a:t>
            </a:r>
          </a:p>
          <a:p>
            <a:pPr algn="just"/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Wyposażone są w mikrokomputery z oprogramowaniem 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umożli-wiającym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 nie tylko opracowanie i utrwalenie uzyskanych </a:t>
            </a:r>
            <a:r>
              <a:rPr lang="pl-PL" sz="2400" b="1" dirty="0" err="1" smtClean="0">
                <a:latin typeface="Calibri" pitchFamily="34" charset="0"/>
                <a:cs typeface="Calibri" pitchFamily="34" charset="0"/>
              </a:rPr>
              <a:t>wyni-ków</a:t>
            </a:r>
            <a:r>
              <a:rPr lang="pl-PL" sz="2400" b="1" dirty="0" smtClean="0">
                <a:latin typeface="Calibri" pitchFamily="34" charset="0"/>
                <a:cs typeface="Calibri" pitchFamily="34" charset="0"/>
              </a:rPr>
              <a:t>, lecz pozwalającym również na zwiększenie dokładności prowadzonych pomiarów (np. poprzez obliczanie położenia elementów geometrycznych z większej niż minimalna liczby punktów czy kompensację błędów). Oprogramowanie może również sterować ruchami stolika, jeśli ten wyposażony jest w napęd CNC, lub wskazywać operatorowi orientacyjne położenie kolejnych punktów, których współrzędne należy wyznaczyć.</a:t>
            </a:r>
            <a:endParaRPr lang="pl-PL" sz="2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66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3184" y="553750"/>
            <a:ext cx="8507288" cy="584775"/>
          </a:xfrm>
        </p:spPr>
        <p:txBody>
          <a:bodyPr>
            <a:spAutoFit/>
          </a:bodyPr>
          <a:lstStyle/>
          <a:p>
            <a:r>
              <a:rPr lang="pl-PL" sz="3200" b="1" dirty="0" smtClean="0"/>
              <a:t>MIKROSKOPY WARSZTATOWE NOWEJ GENERACJI</a:t>
            </a:r>
            <a:endParaRPr lang="pl-PL" sz="3200" dirty="0"/>
          </a:p>
        </p:txBody>
      </p:sp>
      <p:sp>
        <p:nvSpPr>
          <p:cNvPr id="3" name="Prostokąt 2"/>
          <p:cNvSpPr/>
          <p:nvPr/>
        </p:nvSpPr>
        <p:spPr>
          <a:xfrm>
            <a:off x="0" y="1340768"/>
            <a:ext cx="9144000" cy="4832092"/>
          </a:xfrm>
          <a:prstGeom prst="rect">
            <a:avLst/>
          </a:prstGeom>
        </p:spPr>
        <p:txBody>
          <a:bodyPr wrap="square" lIns="468000" rIns="468000">
            <a:spAutoFit/>
          </a:bodyPr>
          <a:lstStyle/>
          <a:p>
            <a:pPr algn="just" hangingPunct="0">
              <a:spcAft>
                <a:spcPts val="1200"/>
              </a:spcAft>
            </a:pPr>
            <a:r>
              <a:rPr lang="x-none" sz="2400" b="1" smtClean="0">
                <a:solidFill>
                  <a:prstClr val="black"/>
                </a:solidFill>
              </a:rPr>
              <a:t>Zastosowanie elektronicznej techniki obliczeniowej czyni zbędnym wstępne (kierunkowe) ustawianie przedmiotu, co </a:t>
            </a:r>
            <a:r>
              <a:rPr lang="pl-PL" sz="2400" b="1" dirty="0" smtClean="0">
                <a:solidFill>
                  <a:prstClr val="black"/>
                </a:solidFill>
              </a:rPr>
              <a:t>nie tylko skraca czas pomiaru, ale pozwala również </a:t>
            </a:r>
            <a:r>
              <a:rPr lang="x-none" sz="2400" b="1" smtClean="0">
                <a:solidFill>
                  <a:prstClr val="black"/>
                </a:solidFill>
              </a:rPr>
              <a:t>na uproszczenie konstrukcji mechanicznej stołu (nie jest już potrzebna możliwość jego obrotu). Można również zrezygnować z możliwości obrotu linii odniesienia.</a:t>
            </a:r>
            <a:endParaRPr lang="pl-PL" sz="2400" b="1" dirty="0" smtClean="0">
              <a:solidFill>
                <a:prstClr val="black"/>
              </a:solidFill>
            </a:endParaRPr>
          </a:p>
          <a:p>
            <a:pPr algn="just" hangingPunct="0">
              <a:spcAft>
                <a:spcPts val="1200"/>
              </a:spcAft>
            </a:pPr>
            <a:r>
              <a:rPr lang="pl-PL" sz="2400" b="1" dirty="0" smtClean="0">
                <a:solidFill>
                  <a:prstClr val="black"/>
                </a:solidFill>
              </a:rPr>
              <a:t>Układ współrzędnych mikroskopu zostaje zastąpiony </a:t>
            </a:r>
            <a:r>
              <a:rPr lang="pl-PL" sz="2400" b="1" dirty="0" err="1" smtClean="0">
                <a:solidFill>
                  <a:prstClr val="black"/>
                </a:solidFill>
              </a:rPr>
              <a:t>wyznaczo-nym</a:t>
            </a:r>
            <a:r>
              <a:rPr lang="pl-PL" sz="2400" b="1" dirty="0" smtClean="0">
                <a:solidFill>
                  <a:prstClr val="black"/>
                </a:solidFill>
              </a:rPr>
              <a:t> na początku pomiaru układem współrzędnych związanych </a:t>
            </a:r>
            <a:br>
              <a:rPr lang="pl-PL" sz="2400" b="1" dirty="0" smtClean="0">
                <a:solidFill>
                  <a:prstClr val="black"/>
                </a:solidFill>
              </a:rPr>
            </a:br>
            <a:r>
              <a:rPr lang="pl-PL" sz="2400" b="1" dirty="0" smtClean="0">
                <a:solidFill>
                  <a:prstClr val="black"/>
                </a:solidFill>
              </a:rPr>
              <a:t>z mierzonym przedmiotem.</a:t>
            </a:r>
          </a:p>
          <a:p>
            <a:pPr algn="just" hangingPunct="0"/>
            <a:r>
              <a:rPr lang="pl-PL" sz="2400" b="1" dirty="0" smtClean="0">
                <a:solidFill>
                  <a:prstClr val="black"/>
                </a:solidFill>
              </a:rPr>
              <a:t>Jako przykład mikroskopu nowej generacji może służyć pokazany na następnym slajdzie mikroskop </a:t>
            </a:r>
            <a:r>
              <a:rPr lang="pl-PL" sz="2400" b="1" dirty="0" err="1" smtClean="0">
                <a:solidFill>
                  <a:prstClr val="black"/>
                </a:solidFill>
              </a:rPr>
              <a:t>Peregrine</a:t>
            </a:r>
            <a:r>
              <a:rPr lang="pl-PL" sz="2400" b="1" dirty="0" smtClean="0">
                <a:solidFill>
                  <a:prstClr val="black"/>
                </a:solidFill>
              </a:rPr>
              <a:t> produkcji firmy </a:t>
            </a:r>
            <a:r>
              <a:rPr lang="pl-PL" sz="2400" b="1" dirty="0" err="1" smtClean="0">
                <a:solidFill>
                  <a:prstClr val="black"/>
                </a:solidFill>
              </a:rPr>
              <a:t>Vision</a:t>
            </a:r>
            <a:r>
              <a:rPr lang="pl-PL" sz="2400" b="1" dirty="0" smtClean="0">
                <a:solidFill>
                  <a:prstClr val="black"/>
                </a:solidFill>
              </a:rPr>
              <a:t> Engineering</a:t>
            </a:r>
            <a:endParaRPr lang="pl-PL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18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/>
          <p:cNvSpPr>
            <a:spLocks noGrp="1"/>
          </p:cNvSpPr>
          <p:nvPr>
            <p:ph type="title"/>
          </p:nvPr>
        </p:nvSpPr>
        <p:spPr>
          <a:xfrm>
            <a:off x="684213" y="468025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MIKROSKOP PEREGRINE - WIDOK</a:t>
            </a:r>
            <a:endParaRPr lang="pl-PL" sz="3200" dirty="0" smtClean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8" name="Grupa 7"/>
          <p:cNvGrpSpPr/>
          <p:nvPr/>
        </p:nvGrpSpPr>
        <p:grpSpPr>
          <a:xfrm>
            <a:off x="1475656" y="1341438"/>
            <a:ext cx="6841182" cy="5099050"/>
            <a:chOff x="1619250" y="1341438"/>
            <a:chExt cx="6841182" cy="5099050"/>
          </a:xfrm>
        </p:grpSpPr>
        <p:pic>
          <p:nvPicPr>
            <p:cNvPr id="20483" name="Obraz 2" descr="VE Kestrel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0" y="1341438"/>
              <a:ext cx="5410200" cy="509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5148064" y="1700808"/>
              <a:ext cx="180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b="1" dirty="0" smtClean="0">
                  <a:latin typeface="Calibri" pitchFamily="34" charset="0"/>
                  <a:cs typeface="Calibri" pitchFamily="34" charset="0"/>
                </a:rPr>
                <a:t>mikroskop</a:t>
              </a:r>
              <a:endParaRPr lang="pl-PL" sz="2400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" name="pole tekstowe 4"/>
            <p:cNvSpPr txBox="1"/>
            <p:nvPr/>
          </p:nvSpPr>
          <p:spPr>
            <a:xfrm>
              <a:off x="5724128" y="2492896"/>
              <a:ext cx="2736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b="1" dirty="0" smtClean="0">
                  <a:latin typeface="Calibri" pitchFamily="34" charset="0"/>
                  <a:cs typeface="Calibri" pitchFamily="34" charset="0"/>
                </a:rPr>
                <a:t>wyświetlacz QC 300 (mikroprocesor pomiarowy)</a:t>
              </a:r>
              <a:endParaRPr lang="pl-PL" sz="2400" b="1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" name="Łącznik prostoliniowy 3"/>
            <p:cNvCxnSpPr/>
            <p:nvPr/>
          </p:nvCxnSpPr>
          <p:spPr>
            <a:xfrm flipV="1">
              <a:off x="4067944" y="1988840"/>
              <a:ext cx="108012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Łącznik prostoliniowy 6"/>
            <p:cNvCxnSpPr/>
            <p:nvPr/>
          </p:nvCxnSpPr>
          <p:spPr>
            <a:xfrm flipV="1">
              <a:off x="5220072" y="3206887"/>
              <a:ext cx="504056" cy="13681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42796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476672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MIKROSKOP PEREGRINE - </a:t>
            </a:r>
            <a:r>
              <a:rPr lang="pl-PL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OPIS</a:t>
            </a:r>
            <a:endParaRPr lang="pl-PL" sz="3200" dirty="0"/>
          </a:p>
        </p:txBody>
      </p:sp>
      <p:sp>
        <p:nvSpPr>
          <p:cNvPr id="3" name="Prostokąt 2"/>
          <p:cNvSpPr/>
          <p:nvPr/>
        </p:nvSpPr>
        <p:spPr>
          <a:xfrm>
            <a:off x="0" y="1305342"/>
            <a:ext cx="9144000" cy="4832092"/>
          </a:xfrm>
          <a:prstGeom prst="rect">
            <a:avLst/>
          </a:prstGeom>
        </p:spPr>
        <p:txBody>
          <a:bodyPr wrap="square" lIns="432000" rIns="432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l-PL" sz="2400" b="1" dirty="0" smtClean="0">
                <a:solidFill>
                  <a:prstClr val="black"/>
                </a:solidFill>
                <a:latin typeface="Calibri"/>
              </a:rPr>
              <a:t>Mikroskop </a:t>
            </a:r>
            <a:r>
              <a:rPr lang="pl-PL" sz="2400" b="1" dirty="0" err="1" smtClean="0">
                <a:solidFill>
                  <a:prstClr val="black"/>
                </a:solidFill>
                <a:latin typeface="Calibri"/>
              </a:rPr>
              <a:t>Peregrine</a:t>
            </a:r>
            <a:r>
              <a:rPr lang="pl-PL" sz="2400" b="1" dirty="0" smtClean="0">
                <a:solidFill>
                  <a:prstClr val="black"/>
                </a:solidFill>
                <a:latin typeface="Calibri"/>
              </a:rPr>
              <a:t> poza pomiarowym układem optycznym wyposażonym w </a:t>
            </a:r>
            <a:r>
              <a:rPr lang="pl-PL" sz="2400" b="1" dirty="0" err="1" smtClean="0">
                <a:solidFill>
                  <a:prstClr val="black"/>
                </a:solidFill>
                <a:latin typeface="Calibri"/>
              </a:rPr>
              <a:t>bezokularowy</a:t>
            </a:r>
            <a:r>
              <a:rPr lang="pl-PL" sz="2400" b="1" dirty="0" smtClean="0">
                <a:solidFill>
                  <a:prstClr val="black"/>
                </a:solidFill>
                <a:latin typeface="Calibri"/>
              </a:rPr>
              <a:t> system </a:t>
            </a:r>
            <a:r>
              <a:rPr lang="pl-PL" sz="2400" b="1" dirty="0" err="1" smtClean="0">
                <a:solidFill>
                  <a:prstClr val="black"/>
                </a:solidFill>
                <a:latin typeface="Calibri"/>
              </a:rPr>
              <a:t>Dynascope</a:t>
            </a:r>
            <a:r>
              <a:rPr lang="pl-PL" sz="2400" b="1" dirty="0" smtClean="0">
                <a:solidFill>
                  <a:prstClr val="black"/>
                </a:solidFill>
                <a:latin typeface="Calibri"/>
              </a:rPr>
              <a:t> (ekran zamiast tradycyjnego okularu) posiada dodatkowo w kamerę wideo. </a:t>
            </a:r>
          </a:p>
          <a:p>
            <a:pPr algn="just">
              <a:spcAft>
                <a:spcPts val="1200"/>
              </a:spcAft>
            </a:pPr>
            <a:r>
              <a:rPr lang="pl-PL" sz="2400" b="1" dirty="0" smtClean="0">
                <a:solidFill>
                  <a:prstClr val="black"/>
                </a:solidFill>
                <a:latin typeface="Calibri"/>
              </a:rPr>
              <a:t>Układ optyczny jest używany w przypadkach pomiaru ważnych (np. ze względów bezpieczeństwa) detali, w przypadkach, gdy wymagana jest wyższa dokładność lub gdy obraz z kamery jest niedostatecznie kontrastowy. W pozostałych przypadkach stosuje się znacznie wygodniejszy i szybszy pomiar obrazu wideo. Obraz ten można obmierzać ręcznie (za pomocą układu linii odniesienia) lub półautomatycznie (za pomocą sensora krawędziowego). </a:t>
            </a:r>
          </a:p>
          <a:p>
            <a:pPr algn="just"/>
            <a:r>
              <a:rPr lang="pl-PL" sz="2400" b="1" dirty="0" smtClean="0">
                <a:solidFill>
                  <a:prstClr val="black"/>
                </a:solidFill>
                <a:latin typeface="Calibri"/>
              </a:rPr>
              <a:t>Zastosowanie sensora krawędziowego skraca czas pomiaru i na ogół zwiększa jego dokładność.</a:t>
            </a:r>
            <a:endParaRPr lang="pl-PL" sz="24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268443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MIKROSKOP PEREGRINE  - OPIS </a:t>
            </a:r>
            <a:r>
              <a:rPr lang="pl-PL" sz="3200" b="1" dirty="0" smtClean="0">
                <a:solidFill>
                  <a:srgbClr val="00B0F0"/>
                </a:solidFill>
              </a:rPr>
              <a:t>c.d.</a:t>
            </a:r>
            <a:endParaRPr lang="pl-PL" sz="3200" dirty="0">
              <a:solidFill>
                <a:srgbClr val="00B0F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0" y="1582341"/>
            <a:ext cx="9144000" cy="3477875"/>
          </a:xfrm>
          <a:prstGeom prst="rect">
            <a:avLst/>
          </a:prstGeom>
        </p:spPr>
        <p:txBody>
          <a:bodyPr wrap="square" lIns="432000" tIns="0" rIns="432000" bIns="0">
            <a:spAutoFit/>
          </a:bodyPr>
          <a:lstStyle/>
          <a:p>
            <a:pPr algn="just" hangingPunct="0">
              <a:spcAft>
                <a:spcPts val="1200"/>
              </a:spcAft>
            </a:pPr>
            <a:r>
              <a:rPr lang="x-none" sz="2400" b="1">
                <a:solidFill>
                  <a:prstClr val="black"/>
                </a:solidFill>
              </a:rPr>
              <a:t>W trakcie pomiaru wyznaczane są wartości współrzędnych x i y wybranych punktów mierzonego przedmiotu. Na podstawie tych wartości oprogramowanie pomiarowe wyznacza parametry zadeklarowanych wcześniej elementów geometrycznych oraz oblicza interesujące nas wymiary liniowe i kątowe. </a:t>
            </a:r>
            <a:endParaRPr lang="pl-PL" sz="2400" b="1" dirty="0" smtClean="0">
              <a:solidFill>
                <a:prstClr val="black"/>
              </a:solidFill>
            </a:endParaRPr>
          </a:p>
          <a:p>
            <a:pPr algn="just" hangingPunct="0">
              <a:spcAft>
                <a:spcPts val="1200"/>
              </a:spcAft>
            </a:pPr>
            <a:r>
              <a:rPr lang="x-none" sz="2400" b="1" smtClean="0">
                <a:solidFill>
                  <a:prstClr val="black"/>
                </a:solidFill>
              </a:rPr>
              <a:t>Uzyskane </a:t>
            </a:r>
            <a:r>
              <a:rPr lang="x-none" sz="2400" b="1">
                <a:solidFill>
                  <a:prstClr val="black"/>
                </a:solidFill>
              </a:rPr>
              <a:t>z pomiarów i obliczeń dane mogą być prezentowane zarówno w formie numerycznej, jak i graficznej na dotykowym ekranie </a:t>
            </a:r>
            <a:r>
              <a:rPr lang="x-none" sz="2400" b="1" smtClean="0">
                <a:solidFill>
                  <a:prstClr val="black"/>
                </a:solidFill>
              </a:rPr>
              <a:t>wyświetlacza</a:t>
            </a:r>
            <a:r>
              <a:rPr lang="pl-PL" sz="2400" b="1" dirty="0" smtClean="0">
                <a:solidFill>
                  <a:prstClr val="black"/>
                </a:solidFill>
              </a:rPr>
              <a:t>,</a:t>
            </a:r>
            <a:r>
              <a:rPr lang="x-none" sz="2400" b="1" smtClean="0">
                <a:solidFill>
                  <a:prstClr val="black"/>
                </a:solidFill>
              </a:rPr>
              <a:t> </a:t>
            </a:r>
            <a:r>
              <a:rPr lang="x-none" sz="2400" b="1">
                <a:solidFill>
                  <a:prstClr val="black"/>
                </a:solidFill>
              </a:rPr>
              <a:t>przekazane na drukarkę lub komputer (bezpośrednio do programu Excel).</a:t>
            </a:r>
            <a:endParaRPr lang="pl-PL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28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584775"/>
          </a:xfrm>
        </p:spPr>
        <p:txBody>
          <a:bodyPr>
            <a:spAutoFit/>
          </a:bodyPr>
          <a:lstStyle/>
          <a:p>
            <a:r>
              <a:rPr lang="pl-PL" sz="3200" b="1" dirty="0" smtClean="0"/>
              <a:t>MIKROPROCESOR POMIAROWY QC 300</a:t>
            </a:r>
            <a:endParaRPr lang="pl-PL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340768"/>
            <a:ext cx="6659880" cy="461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rostokąt 2"/>
          <p:cNvSpPr/>
          <p:nvPr/>
        </p:nvSpPr>
        <p:spPr>
          <a:xfrm>
            <a:off x="0" y="608458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prstClr val="black"/>
                </a:solidFill>
                <a:ea typeface="+mj-ea"/>
                <a:cs typeface="+mj-cs"/>
              </a:rPr>
              <a:t>Prezentacja wyników pomiaru </a:t>
            </a:r>
            <a:r>
              <a:rPr lang="x-none" sz="2400" b="1" smtClean="0">
                <a:solidFill>
                  <a:prstClr val="black"/>
                </a:solidFill>
                <a:ea typeface="+mj-ea"/>
                <a:cs typeface="+mj-cs"/>
              </a:rPr>
              <a:t>w formie numerycznej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43283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84775"/>
          </a:xfrm>
        </p:spPr>
        <p:txBody>
          <a:bodyPr>
            <a:spAutoFit/>
          </a:bodyPr>
          <a:lstStyle/>
          <a:p>
            <a:r>
              <a:rPr lang="pl-PL" sz="3200" b="1" dirty="0"/>
              <a:t>MIKROPROCESOR POMIAROWY QC 300</a:t>
            </a:r>
            <a:endParaRPr lang="pl-PL" sz="3200" dirty="0"/>
          </a:p>
        </p:txBody>
      </p:sp>
      <p:grpSp>
        <p:nvGrpSpPr>
          <p:cNvPr id="10" name="Grupa 9"/>
          <p:cNvGrpSpPr/>
          <p:nvPr/>
        </p:nvGrpSpPr>
        <p:grpSpPr>
          <a:xfrm>
            <a:off x="1576536" y="1340768"/>
            <a:ext cx="6019800" cy="4526280"/>
            <a:chOff x="1432520" y="1772816"/>
            <a:chExt cx="6019800" cy="4526280"/>
          </a:xfrm>
        </p:grpSpPr>
        <p:pic>
          <p:nvPicPr>
            <p:cNvPr id="25602" name="Obraz 3" descr="Opis: picMeasurementResultsLrg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32520" y="1772816"/>
              <a:ext cx="6019800" cy="452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Łącznik prosty 5"/>
            <p:cNvCxnSpPr/>
            <p:nvPr/>
          </p:nvCxnSpPr>
          <p:spPr>
            <a:xfrm flipV="1">
              <a:off x="7428234" y="2511946"/>
              <a:ext cx="1" cy="3096344"/>
            </a:xfrm>
            <a:prstGeom prst="line">
              <a:avLst/>
            </a:prstGeom>
            <a:ln w="38100">
              <a:solidFill>
                <a:srgbClr val="CC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Prostokąt 6"/>
          <p:cNvSpPr/>
          <p:nvPr/>
        </p:nvSpPr>
        <p:spPr>
          <a:xfrm>
            <a:off x="0" y="608458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prstClr val="black"/>
                </a:solidFill>
                <a:ea typeface="+mj-ea"/>
                <a:cs typeface="+mj-cs"/>
              </a:rPr>
              <a:t>Prezentacja wyników pomiaru </a:t>
            </a:r>
            <a:r>
              <a:rPr lang="x-none" sz="2400" b="1" smtClean="0">
                <a:solidFill>
                  <a:prstClr val="black"/>
                </a:solidFill>
                <a:ea typeface="+mj-ea"/>
                <a:cs typeface="+mj-cs"/>
              </a:rPr>
              <a:t>w formie </a:t>
            </a:r>
            <a:r>
              <a:rPr lang="pl-PL" sz="2400" b="1" dirty="0" err="1" smtClean="0">
                <a:solidFill>
                  <a:prstClr val="black"/>
                </a:solidFill>
                <a:ea typeface="+mj-ea"/>
                <a:cs typeface="+mj-cs"/>
              </a:rPr>
              <a:t>grafi</a:t>
            </a:r>
            <a:r>
              <a:rPr lang="x-none" sz="2400" b="1" smtClean="0">
                <a:solidFill>
                  <a:prstClr val="black"/>
                </a:solidFill>
                <a:ea typeface="+mj-ea"/>
                <a:cs typeface="+mj-cs"/>
              </a:rPr>
              <a:t>cznej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24633210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664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PROJEKTORY POMIAROWE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1170032"/>
            <a:ext cx="91440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ts val="12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Projektory pomiarowe, podobnie jak mikroskopy, służą do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pomia-ru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wielokrotnie powiększonego obrazu lub zarysu przedmiotu. </a:t>
            </a:r>
            <a:b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 przypadku projektorów mierzony obraz/zarys jest odtwarzany na ekranie.</a:t>
            </a:r>
          </a:p>
          <a:p>
            <a:pPr algn="just" fontAlgn="base">
              <a:spcBef>
                <a:spcPct val="0"/>
              </a:spcBef>
              <a:spcAft>
                <a:spcPts val="12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Ekran projektora stanowi odpowiednik płytki głowicy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goniome-trycznej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mikroskopu. Jest wyposażony w zespół linii odniesienia </a:t>
            </a:r>
            <a:b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 ma możliwość kontrolowanego obrotu. Jego wielkość stanowi jeden z najważniejszych parametrów projektora, decydujący o jego przydatności. W większości istniejących rozwiązań średnice ekranu wynoszą od 200 do 600 mm.</a:t>
            </a:r>
          </a:p>
          <a:p>
            <a:pPr algn="just" fontAlgn="base">
              <a:spcBef>
                <a:spcPct val="0"/>
              </a:spcBef>
              <a:spcAft>
                <a:spcPts val="12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Projektory pomiarowe wykorzystuje się najczęściej do kontroli przedmiotów małych o złożonych kształtach.</a:t>
            </a:r>
          </a:p>
          <a:p>
            <a:pPr fontAlgn="base">
              <a:spcBef>
                <a:spcPct val="0"/>
              </a:spcBef>
              <a:spcAft>
                <a:spcPct val="50000"/>
              </a:spcAft>
            </a:pPr>
            <a:endParaRPr lang="pl-PL" sz="24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50927216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68728"/>
            <a:ext cx="8640000" cy="612000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PROJEKTORY – TWORZENIE ZARYSU PRZEDMIOTU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700088" y="1452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pSp>
        <p:nvGrpSpPr>
          <p:cNvPr id="2" name="Grupa 1"/>
          <p:cNvGrpSpPr/>
          <p:nvPr/>
        </p:nvGrpSpPr>
        <p:grpSpPr>
          <a:xfrm>
            <a:off x="0" y="1081584"/>
            <a:ext cx="9144000" cy="5155728"/>
            <a:chOff x="0" y="1001713"/>
            <a:chExt cx="9144000" cy="5155728"/>
          </a:xfrm>
        </p:grpSpPr>
        <p:sp>
          <p:nvSpPr>
            <p:cNvPr id="11269" name="Rectangle 4"/>
            <p:cNvSpPr>
              <a:spLocks noChangeArrowheads="1"/>
            </p:cNvSpPr>
            <p:nvPr/>
          </p:nvSpPr>
          <p:spPr bwMode="auto">
            <a:xfrm>
              <a:off x="0" y="4724400"/>
              <a:ext cx="9144000" cy="1277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78000" rIns="3780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600"/>
                </a:spcAft>
              </a:pPr>
              <a:r>
                <a:rPr lang="pl-PL" sz="2400" b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1 – źródło światła, 2 – kondensor, 3 – obiekt mierzony, </a:t>
              </a:r>
              <a:br>
                <a:rPr lang="pl-PL" sz="2400" b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</a:br>
              <a:r>
                <a:rPr lang="pl-PL" sz="2400" b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4 – obiektyw, 5 – ekran, f – ogniskowa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2400" b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                                                     Powiększenie</a:t>
              </a:r>
            </a:p>
          </p:txBody>
        </p:sp>
        <p:graphicFrame>
          <p:nvGraphicFramePr>
            <p:cNvPr id="1126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4853494"/>
                </p:ext>
              </p:extLst>
            </p:nvPr>
          </p:nvGraphicFramePr>
          <p:xfrm>
            <a:off x="701675" y="1001713"/>
            <a:ext cx="7740650" cy="3949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688" name="Obraz" r:id="rId3" imgW="4840224" imgH="2478024" progId="Word.Picture.8">
                    <p:embed/>
                  </p:oleObj>
                </mc:Choice>
                <mc:Fallback>
                  <p:oleObj name="Obraz" r:id="rId3" imgW="4840224" imgH="2478024" progId="Word.Picture.8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1675" y="1001713"/>
                          <a:ext cx="7740650" cy="3949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6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9260204"/>
                </p:ext>
              </p:extLst>
            </p:nvPr>
          </p:nvGraphicFramePr>
          <p:xfrm>
            <a:off x="6012160" y="5373216"/>
            <a:ext cx="1720850" cy="784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689" name="Równanie" r:id="rId5" imgW="863225" imgH="393529" progId="Equation.3">
                    <p:embed/>
                  </p:oleObj>
                </mc:Choice>
                <mc:Fallback>
                  <p:oleObj name="Równanie" r:id="rId5" imgW="863225" imgH="393529" progId="Equation.3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12160" y="5373216"/>
                          <a:ext cx="1720850" cy="7842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74372710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67744" y="404664"/>
            <a:ext cx="6876256" cy="584775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PROJEKTORY POMIAROWE - PODZIAŁ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4211960" y="2066072"/>
            <a:ext cx="493204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78000" rIns="64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Ze względu na usytuowanie w przestrzeni wychodzącej z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kon-densora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wiązki świetlnej, pro-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jektory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dzielą się na poziome i pionowe.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endParaRPr lang="pl-PL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944768"/>
              </p:ext>
            </p:extLst>
          </p:nvPr>
        </p:nvGraphicFramePr>
        <p:xfrm>
          <a:off x="382588" y="438150"/>
          <a:ext cx="3829050" cy="593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712" name="Picture" r:id="rId3" imgW="5862918" imgH="9081247" progId="Word.Picture.8">
                  <p:embed/>
                </p:oleObj>
              </mc:Choice>
              <mc:Fallback>
                <p:oleObj name="Picture" r:id="rId3" imgW="5862918" imgH="9081247" progId="Word.Picture.8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8" y="438150"/>
                        <a:ext cx="3829050" cy="593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rostokąt 2"/>
          <p:cNvSpPr/>
          <p:nvPr/>
        </p:nvSpPr>
        <p:spPr>
          <a:xfrm>
            <a:off x="3851920" y="4437112"/>
            <a:ext cx="4320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</a:pP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Schemat projektora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pionowego: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1 – kondensor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2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– stolik pomiarowy;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3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– obiektyw; </a:t>
            </a:r>
            <a:b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4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ekran</a:t>
            </a:r>
            <a:endParaRPr lang="pl-PL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03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8001000" y="64770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32318"/>
            <a:ext cx="4343400" cy="1329210"/>
          </a:xfrm>
        </p:spPr>
        <p:txBody>
          <a:bodyPr>
            <a:spAutoFit/>
          </a:bodyPr>
          <a:lstStyle/>
          <a:p>
            <a:pPr eaLnBrk="1" hangingPunct="1">
              <a:lnSpc>
                <a:spcPts val="3200"/>
              </a:lnSpc>
            </a:pP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PROJEKTOR POMIAROWY </a:t>
            </a:r>
            <a:br>
              <a:rPr lang="pl-PL" sz="3200" b="1" dirty="0" smtClean="0">
                <a:latin typeface="Calibri" pitchFamily="34" charset="0"/>
                <a:cs typeface="Calibri" pitchFamily="34" charset="0"/>
              </a:rPr>
            </a:b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PIONOWY</a:t>
            </a:r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52400" y="5792663"/>
            <a:ext cx="4343400" cy="71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2400"/>
              </a:lnSpc>
            </a:pPr>
            <a:r>
              <a:rPr lang="pl-PL" sz="2400" b="1" kern="0" dirty="0" smtClean="0">
                <a:latin typeface="Calibri" pitchFamily="34" charset="0"/>
                <a:cs typeface="Calibri" pitchFamily="34" charset="0"/>
              </a:rPr>
              <a:t>Projektor PV 500 produkcji japońskiej firmy MITUTOYO</a:t>
            </a:r>
          </a:p>
        </p:txBody>
      </p:sp>
      <p:grpSp>
        <p:nvGrpSpPr>
          <p:cNvPr id="13" name="Grupa 12"/>
          <p:cNvGrpSpPr/>
          <p:nvPr/>
        </p:nvGrpSpPr>
        <p:grpSpPr>
          <a:xfrm>
            <a:off x="4489831" y="12700"/>
            <a:ext cx="4681537" cy="6845300"/>
            <a:chOff x="4462463" y="12700"/>
            <a:chExt cx="4681537" cy="6845300"/>
          </a:xfrm>
        </p:grpSpPr>
        <p:pic>
          <p:nvPicPr>
            <p:cNvPr id="26628" name="Picture 4" descr="C:\Documents and Settings\zawada\Moje dokumenty\SKANY przetworzone\projektor pionowy 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463" y="12700"/>
              <a:ext cx="4681537" cy="684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4824160" y="393232"/>
              <a:ext cx="1188000" cy="36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 smtClean="0">
                  <a:latin typeface="Calibri" pitchFamily="34" charset="0"/>
                  <a:cs typeface="Calibri" pitchFamily="34" charset="0"/>
                </a:rPr>
                <a:t>kondensor</a:t>
              </a:r>
              <a:endParaRPr lang="pl-PL" b="1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" name="Łącznik prostoliniowy 3"/>
            <p:cNvCxnSpPr/>
            <p:nvPr/>
          </p:nvCxnSpPr>
          <p:spPr>
            <a:xfrm>
              <a:off x="5975584" y="618952"/>
              <a:ext cx="684208" cy="10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pole tekstowe 9"/>
            <p:cNvSpPr txBox="1"/>
            <p:nvPr/>
          </p:nvSpPr>
          <p:spPr>
            <a:xfrm>
              <a:off x="4824160" y="934342"/>
              <a:ext cx="118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 smtClean="0">
                  <a:latin typeface="Calibri" pitchFamily="34" charset="0"/>
                  <a:cs typeface="Calibri" pitchFamily="34" charset="0"/>
                </a:rPr>
                <a:t>stolik</a:t>
              </a:r>
              <a:endParaRPr lang="pl-PL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4824160" y="1484784"/>
              <a:ext cx="118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 smtClean="0">
                  <a:latin typeface="Calibri" pitchFamily="34" charset="0"/>
                  <a:cs typeface="Calibri" pitchFamily="34" charset="0"/>
                </a:rPr>
                <a:t>ekran</a:t>
              </a:r>
              <a:endParaRPr lang="pl-PL" b="1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8" name="Łącznik prostoliniowy 7"/>
            <p:cNvCxnSpPr/>
            <p:nvPr/>
          </p:nvCxnSpPr>
          <p:spPr>
            <a:xfrm>
              <a:off x="5508104" y="1155584"/>
              <a:ext cx="809584" cy="2217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oliniowy 11"/>
            <p:cNvCxnSpPr/>
            <p:nvPr/>
          </p:nvCxnSpPr>
          <p:spPr>
            <a:xfrm>
              <a:off x="5508104" y="1724314"/>
              <a:ext cx="504056" cy="6074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547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7620000" y="35814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7495"/>
            <a:ext cx="3810000" cy="1438855"/>
          </a:xfrm>
        </p:spPr>
        <p:txBody>
          <a:bodyPr>
            <a:spAutoFit/>
          </a:bodyPr>
          <a:lstStyle/>
          <a:p>
            <a:pPr eaLnBrk="1" hangingPunct="1">
              <a:lnSpc>
                <a:spcPts val="3500"/>
              </a:lnSpc>
            </a:pP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PROJEKTOR POMIAROWY</a:t>
            </a:r>
            <a:br>
              <a:rPr lang="pl-PL" sz="3200" b="1" dirty="0" smtClean="0">
                <a:latin typeface="Calibri" pitchFamily="34" charset="0"/>
                <a:cs typeface="Calibri" pitchFamily="34" charset="0"/>
              </a:rPr>
            </a:br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POZIOMY  </a:t>
            </a:r>
          </a:p>
        </p:txBody>
      </p:sp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25606" name="Text Box 7"/>
          <p:cNvSpPr txBox="1">
            <a:spLocks noChangeArrowheads="1"/>
          </p:cNvSpPr>
          <p:nvPr/>
        </p:nvSpPr>
        <p:spPr bwMode="auto">
          <a:xfrm>
            <a:off x="0" y="6643688"/>
            <a:ext cx="9144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496" y="5877272"/>
            <a:ext cx="3888000" cy="71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2400"/>
              </a:lnSpc>
            </a:pPr>
            <a:r>
              <a:rPr lang="pl-PL" sz="2400" b="1" kern="0" dirty="0" smtClean="0">
                <a:latin typeface="Calibri" pitchFamily="34" charset="0"/>
                <a:cs typeface="Calibri" pitchFamily="34" charset="0"/>
              </a:rPr>
              <a:t>Projektor PH 350 produkcji japońskiej firmy MITUTOYO</a:t>
            </a:r>
          </a:p>
        </p:txBody>
      </p:sp>
      <p:grpSp>
        <p:nvGrpSpPr>
          <p:cNvPr id="8" name="Grupa 7"/>
          <p:cNvGrpSpPr/>
          <p:nvPr/>
        </p:nvGrpSpPr>
        <p:grpSpPr>
          <a:xfrm>
            <a:off x="3886200" y="180975"/>
            <a:ext cx="5175250" cy="6600825"/>
            <a:chOff x="3886200" y="180975"/>
            <a:chExt cx="5175250" cy="6600825"/>
          </a:xfrm>
        </p:grpSpPr>
        <p:pic>
          <p:nvPicPr>
            <p:cNvPr id="25604" name="Picture 4" descr="C:\Documents and Settings\zawada\Moje dokumenty\SKANY przetworzone\projektor poziomy 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180975"/>
              <a:ext cx="5175250" cy="6600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3896496" y="2348880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kondensor</a:t>
              </a:r>
              <a:endParaRPr lang="pl-PL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" name="Łącznik prostoliniowy 3"/>
            <p:cNvCxnSpPr/>
            <p:nvPr/>
          </p:nvCxnSpPr>
          <p:spPr>
            <a:xfrm>
              <a:off x="5012048" y="2599340"/>
              <a:ext cx="1241280" cy="85461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100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PROJEKTORY – ZASADA POMIARU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382588" algn="l"/>
              </a:tabLs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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Mierzony przedmiot umieszczany jest na stole projektora, 	który można przemieszczać w dwóch wzajemnie prostopadłych 	kierunkach.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382588" algn="l"/>
              </a:tabLs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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Współrzędne aktualnego położenia stołu określane są przez 	odpowiedni układ pomiarowy (zespół śrub mikrometrycznych 	lub zespół elektronicznych przetworników przemieszczeń).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382588" algn="l"/>
              </a:tabLs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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Przesunięcia stołu powodują zmianę położenia obrazu/zarysu 	mierzonego przedmiotu względem ekranu.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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Obrotowy ekran zaopatrzony jest w podziałkę umożliwiającą 	odczyt współrzędnej kątowej jego aktualnego położenia oraz 	zespół linii odniesienia  </a:t>
            </a:r>
            <a:r>
              <a:rPr lang="pl-PL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(ekran stanowi odpowiednik głowicy 	goniometrycznej mikroskopu)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23556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42995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5334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PROJEKTORY – ZASADA POMIARU c.d.</a:t>
            </a: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0" y="1652588"/>
            <a:ext cx="91440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382588" algn="l"/>
              </a:tabLs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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Przemieszczając odpowiednio stół i ew. obracając ekran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pokry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	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wamy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wybrane elementy geometryczne obrazu z liniami 	odniesienia.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382588" algn="l"/>
              </a:tabLs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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Odczytujemy odpowiadające takiemu położeniu współrzędne 	stołu i ew. ekranu.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  <a:tabLst>
                <a:tab pos="382588" algn="l"/>
              </a:tabLs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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Na podstawie ustalonych w ten sposób wartości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współrzęd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	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nych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obliczamy interesujące nas wymiary.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</a:pPr>
            <a:r>
              <a:rPr lang="pl-PL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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	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Bardziej złożone kształty można sprawdzać przez porównanie 	zarysu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mierzonego przedmiotu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 narysowanym w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odpowied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	niej skali na przezroczystej folii </a:t>
            </a:r>
            <a:r>
              <a:rPr lang="pl-PL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zarysem 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wzorcowym.</a:t>
            </a:r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48369052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6"/>
          <p:cNvSpPr txBox="1">
            <a:spLocks noChangeArrowheads="1"/>
          </p:cNvSpPr>
          <p:nvPr/>
        </p:nvSpPr>
        <p:spPr bwMode="auto">
          <a:xfrm>
            <a:off x="3200400" y="23622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AUTOMATYCZNA DETEKCJA KRAWĘDZI</a:t>
            </a:r>
          </a:p>
        </p:txBody>
      </p:sp>
      <p:pic>
        <p:nvPicPr>
          <p:cNvPr id="27653" name="Picture 5" descr="C:\Documents and Settings\zawada\Moje dokumenty\SKANY przetworzone\sensor krawędziow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1042988"/>
            <a:ext cx="6577013" cy="53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2216758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18800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AUTOMATYCZNA DETEKCJA KRAWĘDZI c.d.</a:t>
            </a: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3490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30000"/>
              </a:spcAft>
              <a:tabLst>
                <a:tab pos="382588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Zastosowanie fotooptycznego czujnika do detekcji krawędzi mierzonego obrazu/zarysu:</a:t>
            </a:r>
          </a:p>
          <a:p>
            <a:pPr fontAlgn="base">
              <a:spcBef>
                <a:spcPct val="0"/>
              </a:spcBef>
              <a:spcAft>
                <a:spcPct val="30000"/>
              </a:spcAft>
              <a:tabLst>
                <a:tab pos="382588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	</a:t>
            </a:r>
            <a:r>
              <a:rPr 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eliminuje potrzebę precyzyjnego, ręcznego ustawiania zarysu 	względem linii odniesienia;</a:t>
            </a:r>
          </a:p>
          <a:p>
            <a:pPr algn="just" fontAlgn="base">
              <a:spcBef>
                <a:spcPct val="0"/>
              </a:spcBef>
              <a:spcAft>
                <a:spcPct val="30000"/>
              </a:spcAft>
              <a:tabLst>
                <a:tab pos="382588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	</a:t>
            </a:r>
            <a:r>
              <a:rPr 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zmniejsza wartość błędu domierzania;</a:t>
            </a:r>
          </a:p>
          <a:p>
            <a:pPr algn="just" fontAlgn="base">
              <a:spcBef>
                <a:spcPct val="0"/>
              </a:spcBef>
              <a:spcAft>
                <a:spcPct val="30000"/>
              </a:spcAft>
              <a:tabLst>
                <a:tab pos="382588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	</a:t>
            </a:r>
            <a:r>
              <a:rPr 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skraca znacznie czas pomiaru;</a:t>
            </a:r>
          </a:p>
          <a:p>
            <a:pPr fontAlgn="base">
              <a:spcBef>
                <a:spcPct val="0"/>
              </a:spcBef>
              <a:spcAft>
                <a:spcPct val="30000"/>
              </a:spcAft>
              <a:tabLst>
                <a:tab pos="382588" algn="l"/>
              </a:tabLst>
            </a:pPr>
            <a:r>
              <a:rPr 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	</a:t>
            </a:r>
            <a:r>
              <a:rPr 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umożliwia automatyczne wprowadzenie współrzędnych 	punktu krawędzi do przetwornika danych pomiarowych;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65560776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POWIĘKSZENIE</a:t>
            </a: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1308100"/>
            <a:ext cx="9144000" cy="476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fontAlgn="base">
              <a:spcBef>
                <a:spcPct val="0"/>
              </a:spcBef>
              <a:spcAft>
                <a:spcPct val="6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Powiększenie stanowi bardzo ważny parametr projektora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ponie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-waż decyduje o dokładności prowadzonych na nim pomiarów.</a:t>
            </a:r>
          </a:p>
          <a:p>
            <a:pPr algn="just" fontAlgn="base">
              <a:spcBef>
                <a:spcPct val="0"/>
              </a:spcBef>
              <a:spcAft>
                <a:spcPct val="6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Na projektorze mierzy się p-krotnie powiększony zarys (obraz).</a:t>
            </a:r>
          </a:p>
          <a:p>
            <a:pPr algn="just" fontAlgn="base">
              <a:spcBef>
                <a:spcPct val="0"/>
              </a:spcBef>
              <a:spcAft>
                <a:spcPct val="6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Główną składową błędu tego pomiaru są błędy domierzania (ustawiania zarysu względem linii odniesienia). Osiągają one wartości rzędu kilku dziesiątych milimetra</a:t>
            </a:r>
          </a:p>
          <a:p>
            <a:pPr algn="just" fontAlgn="base">
              <a:spcBef>
                <a:spcPct val="0"/>
              </a:spcBef>
              <a:spcAft>
                <a:spcPct val="6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Ponieważ przedmiot jest p-krotnie mniejszy niż jego zarys więc błąd pomiaru przedmiotu jest p-krotnie mniejszy od błędu pomiaru zarysu. W związku z powyższym: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większe powiększenie </a:t>
            </a:r>
            <a:r>
              <a:rPr lang="pl-PL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  mniejszy błąd pomiaru</a:t>
            </a:r>
          </a:p>
        </p:txBody>
      </p:sp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78814272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60113"/>
            <a:ext cx="7772400" cy="584775"/>
          </a:xfrm>
        </p:spPr>
        <p:txBody>
          <a:bodyPr>
            <a:spAutoFit/>
          </a:bodyPr>
          <a:lstStyle/>
          <a:p>
            <a:pPr eaLnBrk="1" hangingPunct="1"/>
            <a:r>
              <a:rPr lang="pl-PL" sz="3200" b="1" dirty="0" smtClean="0">
                <a:latin typeface="Calibri" pitchFamily="34" charset="0"/>
                <a:cs typeface="Calibri" pitchFamily="34" charset="0"/>
              </a:rPr>
              <a:t>POWIĘKSZENIE  c.d.</a:t>
            </a: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0" y="1347788"/>
            <a:ext cx="914400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6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Powiększenie zarysu mierzonego przedmiotu zależy od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zastoso-wanego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obiektywu. Projektory posiadają po kilka wymiennych obiektywów. Standardowe powiększenia to: </a:t>
            </a:r>
          </a:p>
          <a:p>
            <a:pPr algn="ctr" fontAlgn="base">
              <a:spcBef>
                <a:spcPct val="0"/>
              </a:spcBef>
              <a:spcAft>
                <a:spcPct val="60000"/>
              </a:spcAft>
            </a:pPr>
            <a:r>
              <a:rPr lang="pl-PL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5x,  10x,  20x,  50x i  100x</a:t>
            </a:r>
          </a:p>
          <a:p>
            <a:pPr algn="just" fontAlgn="base">
              <a:spcBef>
                <a:spcPct val="0"/>
              </a:spcBef>
              <a:spcAft>
                <a:spcPct val="6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Dolne ograniczenie powiększenia wynika z konieczności uzyskania odpowiedniej dokładności pomiaru.</a:t>
            </a:r>
          </a:p>
          <a:p>
            <a:pPr algn="just" fontAlgn="base">
              <a:spcBef>
                <a:spcPct val="0"/>
              </a:spcBef>
              <a:spcAft>
                <a:spcPct val="60000"/>
              </a:spcAft>
            </a:pP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Górne ograniczenie powiększenia stanowi zbyt małe pole </a:t>
            </a:r>
            <a:r>
              <a:rPr lang="pl-PL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widze-nia</a:t>
            </a:r>
            <a:r>
              <a:rPr lang="pl-PL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ekranu (przedmiot przestaje się na nim mieścić, co zwiększa trudności z nawigacją) oraz kłopoty związane z uzyskaniem odpowiedniej ostrości obrazu.</a:t>
            </a:r>
          </a:p>
        </p:txBody>
      </p:sp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9477199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6"/>
          <p:cNvSpPr txBox="1">
            <a:spLocks noChangeArrowheads="1"/>
          </p:cNvSpPr>
          <p:nvPr/>
        </p:nvSpPr>
        <p:spPr bwMode="auto">
          <a:xfrm>
            <a:off x="2362200" y="381000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</p:spPr>
        <p:txBody>
          <a:bodyPr/>
          <a:lstStyle/>
          <a:p>
            <a:pPr eaLnBrk="1" hangingPunct="1"/>
            <a:r>
              <a:rPr lang="pl-PL" sz="3200" b="1" dirty="0" smtClean="0">
                <a:latin typeface="Calibri" panose="020F0502020204030204" pitchFamily="34" charset="0"/>
                <a:cs typeface="Calibri" pitchFamily="34" charset="0"/>
              </a:rPr>
              <a:t>OBIEKTYWY DO PROJEKTORÓW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8000" rIns="378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smtClean="0">
                <a:solidFill>
                  <a:srgbClr val="000000"/>
                </a:solidFill>
              </a:rPr>
              <a:t>A</a:t>
            </a:r>
          </a:p>
        </p:txBody>
      </p:sp>
      <p:pic>
        <p:nvPicPr>
          <p:cNvPr id="31749" name="Picture 5" descr="C:\Documents and Settings\zawada\Moje dokumenty\SKANY przetworzone\obiektywy do projektor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140700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26749627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microhite_3d_refle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838200"/>
            <a:ext cx="3998912" cy="514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1027837"/>
            <a:ext cx="5638800" cy="1754326"/>
          </a:xfrm>
        </p:spPr>
        <p:txBody>
          <a:bodyPr>
            <a:spAutoFit/>
          </a:bodyPr>
          <a:lstStyle/>
          <a:p>
            <a:r>
              <a:rPr lang="pl-PL" altLang="pl-PL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WSPÓŁRZĘDNOŚCIOWE [CMM]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405188" y="1928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35318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15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OGÓLNA CHARAKTERYSTYKA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1124744"/>
            <a:ext cx="9144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współrzędnościowe służą do pomiarów i kontroli wymiarów liniowych i kątowych. Charakteryzują się:</a:t>
            </a:r>
          </a:p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wysoką wydajnością pracy; (zastosowanie CMM pozwala na 	skrócenie czasu kontroli w granicach (60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  <a:sym typeface="Symbol" pitchFamily="18" charset="2"/>
              </a:rPr>
              <a:t>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90)%);</a:t>
            </a:r>
            <a:endParaRPr lang="pl-PL" altLang="pl-PL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możliwością dokonywania pomiarów w sposób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automatycz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-	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ny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dużą uniwersalnością pozwalającą na rozwiązywanie różno-	rodnych, skomplikowanych i często trudnych do wykonania 	za pomocą innych narzędzi zadań pomiarowych;</a:t>
            </a:r>
          </a:p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możliwością automatycznego przetwarzania danych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pomiaro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-	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wych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: ocena, analizy statystyczne, utrwalanie uzyskanych 	rezultatów w postaci wydruków czy wykresów, itp.;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możliwością współpracy z zautomatyzowanymi liniami i cen-	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trami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obróbkowymi;</a:t>
            </a:r>
          </a:p>
        </p:txBody>
      </p:sp>
    </p:spTree>
    <p:extLst>
      <p:ext uri="{BB962C8B-B14F-4D97-AF65-F5344CB8AC3E}">
        <p14:creationId xmlns:p14="http://schemas.microsoft.com/office/powerpoint/2010/main" val="38738531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982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ZASADA POMIARU</a:t>
            </a:r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524000"/>
            <a:ext cx="9144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aszyny wspó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rz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dno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ciowe przeznaczone s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do pomiarów i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kon-troli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ró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nego rodzaju wymiarów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wzajemn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ych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odleg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o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ści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elementów geometrycznych kontrolowanego przedmiotu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.</a:t>
            </a:r>
            <a:endParaRPr lang="pl-PL" altLang="pl-PL" sz="24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omiar na maszynie wspó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rz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dno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ciowej sprowadza si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do wyznaczenia warto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 wspó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rz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dnych odpowiednio dobranych punktów mierzonego przedmiotu  i obliczeniu na ich podstawie interesuj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cych nas wymiarów liniowych lub k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towych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</a:t>
            </a:r>
            <a:endParaRPr lang="pl-PL" altLang="pl-PL" sz="24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Poza wymiarami programy obliczeniowe maszyn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wspó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ł-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rz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dno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ciowych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umo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liwiaj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równie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obliczenie warto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 innych parametrów geometrycznych (np. odchy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ek kszta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tu czy odchy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ek po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o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enia).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909413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887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ZASADA POMIARU</a:t>
            </a:r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c.d.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343150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252663" y="2576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685800" y="2576513"/>
          <a:ext cx="7720013" cy="283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2" r:id="rId3" imgW="7723632" imgH="2846832" progId="Word.Picture.8">
                  <p:embed/>
                </p:oleObj>
              </mc:Choice>
              <mc:Fallback>
                <p:oleObj r:id="rId3" imgW="7723632" imgH="2846832" progId="Word.Picture.8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76513"/>
                        <a:ext cx="7720013" cy="283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390534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7340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ZASADA POMIARU</a:t>
            </a:r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c.d.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252413" algn="l"/>
                <a:tab pos="12350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52413" algn="l"/>
                <a:tab pos="12350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52413" algn="l"/>
                <a:tab pos="12350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52413" algn="l"/>
                <a:tab pos="12350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52413" algn="l"/>
                <a:tab pos="12350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2413" algn="l"/>
                <a:tab pos="12350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2413" algn="l"/>
                <a:tab pos="12350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2413" algn="l"/>
                <a:tab pos="12350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2413" algn="l"/>
                <a:tab pos="12350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Pomiar na maszynie współrzędnościowej sprowadza się do:</a:t>
            </a:r>
          </a:p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zastąpienia 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rzeczywistego kształtu mierzonego przedmiotu kształtem modelowym utworzonym z idealnych elementów geometrycznych;</a:t>
            </a:r>
          </a:p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wyznaczenia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wartości współrzędnych punktów określających wielkość i położenie elementów geometrycznych, z których zbudowany jest kształt modelowy (punktami tymi są odpowiednio dobrane punkty powierzchni rzeczywistych mierzonego przedmiotu, np. punkty styku z końcówką pomiarową);</a:t>
            </a:r>
          </a:p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obliczenia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parametrów charakteryzujących wielkość i położenie elementów, z których zbudowany jest kształt modelowy (np. wartości współrzędnych środka i wartość promienia powierzchni kulistej);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obliczenia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warto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 interesuj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cych nas wymiarów (np. znaj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 warto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 wspó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rz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dnych 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rodków dwóch powierzchni kulistych mo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emy obliczy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ć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ich wzajemn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 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odleg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o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ść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).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85245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CMM - PODSTAWOWE ZESPOŁY I UKŁADY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914400"/>
            <a:ext cx="9144000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20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Przeprowadzenie pomiaru wymaga realizacji szeregu różnych funkcji. Funkcje te realizowane są przez wyspecjalizowane podzespoły maszyny. Do najważniejszych z nich zalicza się:</a:t>
            </a:r>
          </a:p>
          <a:p>
            <a:pPr algn="just" fontAlgn="base">
              <a:spcBef>
                <a:spcPct val="0"/>
              </a:spcBef>
              <a:spcAft>
                <a:spcPct val="20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zespół nośny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którego zadaniem jest precyzyjne przemieszczanie 	głowicy pomiarowej wewnątrz obszaru pomiarowego maszyny;</a:t>
            </a:r>
          </a:p>
          <a:p>
            <a:pPr algn="just" fontAlgn="base">
              <a:spcBef>
                <a:spcPct val="0"/>
              </a:spcBef>
              <a:spcAft>
                <a:spcPct val="20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zespół układów pomiarowych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których zadaniem jest określanie 	położenia ruchomych elementów nośnych w celu wyznaczenia 	współrzędnych położenia głowicy;</a:t>
            </a:r>
          </a:p>
          <a:p>
            <a:pPr algn="just" fontAlgn="base">
              <a:spcBef>
                <a:spcPct val="0"/>
              </a:spcBef>
              <a:spcAft>
                <a:spcPct val="20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zespół głowicy pomiarowej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którego zadaniem jest pobranie 	informacji o kształcie mierzonego przedmiotu);</a:t>
            </a:r>
          </a:p>
          <a:p>
            <a:pPr algn="just" fontAlgn="base">
              <a:spcBef>
                <a:spcPct val="0"/>
              </a:spcBef>
              <a:spcAft>
                <a:spcPct val="20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zespól obliczeniowy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którego zadaniem jest odpowiednie </a:t>
            </a:r>
            <a:r>
              <a:rPr lang="pl-PL" altLang="pl-PL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opraco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	</a:t>
            </a:r>
            <a:r>
              <a:rPr lang="pl-PL" altLang="pl-PL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wanie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uzyskanych w trakcie pomiaru informacji. Może on także 	wspomagać sterowanie przebiegiem pomiaru;</a:t>
            </a:r>
          </a:p>
          <a:p>
            <a:pPr algn="just" fontAlgn="base">
              <a:spcBef>
                <a:spcPct val="0"/>
              </a:spcBef>
              <a:spcAft>
                <a:spcPct val="20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układy napędzające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elementy przesuwne maszyny;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układy sterujące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ruchem elementów przesuwnych;</a:t>
            </a:r>
          </a:p>
        </p:txBody>
      </p:sp>
    </p:spTree>
    <p:extLst>
      <p:ext uri="{BB962C8B-B14F-4D97-AF65-F5344CB8AC3E}">
        <p14:creationId xmlns:p14="http://schemas.microsoft.com/office/powerpoint/2010/main" val="25678041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ZESPÓŁ NOŚNY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990600"/>
            <a:ext cx="9144000" cy="5678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Głównym zadaniem zespołu nośnego jest przemieszczanie głowicy pomiarowej w przestrzeni tak, aby mogła ona zlokalizować wszystkie interesujące nas punkty mierzonego przedmiotu.</a:t>
            </a:r>
          </a:p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skład zespołu nośnego wchodzi najczęściej sztywna i nieruchoma podstawa oraz co najmniej trzy elementy przesuwne. Każdy z nich posiada jeden stopień swobody (możliwość przesuwu lub obrotu). Stół pomiarowy, na którym mocowane są mierzone przedmioty, może być sztywno powiązany z podstawą (tzw. stół nieruchomy) bądź też stanowić jeden z elementów przesuwnych (stół ruchomy mający możliwość przesuwu lub obrotu względem podstawy).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Podstawa maszyny poprzez swoje prowadnice, a także prowadnice znajdujące się w elementach przesuwnych, wyznacza </a:t>
            </a:r>
            <a:r>
              <a:rPr lang="pl-PL" altLang="pl-PL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odniesieniowy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układ współrzędnych zwany układem maszyny. Najczęściej jest to układ współrzędnych prostokątnych XYZ, choć spotyka się również maszyny pracujące w innych układach, np. w układzie współrzędnych walcowych.</a:t>
            </a:r>
          </a:p>
        </p:txBody>
      </p:sp>
    </p:spTree>
    <p:extLst>
      <p:ext uri="{BB962C8B-B14F-4D97-AF65-F5344CB8AC3E}">
        <p14:creationId xmlns:p14="http://schemas.microsoft.com/office/powerpoint/2010/main" val="9884359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0688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CMM – PODSTAWOWE TYPY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1494684"/>
            <a:ext cx="91440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 względu na rozwiązanie konstrukcyjne zespołu nośnego (usytuowanie i kierunki przemieszczeń elementów ruchomych) maszyny współrzędnościowe dzielą się na kilka podstawowych typów. Wyróżnia się:</a:t>
            </a:r>
          </a:p>
          <a:p>
            <a:pPr algn="just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portalowe (z ruchomym i nieruchomym portalem);</a:t>
            </a:r>
          </a:p>
          <a:p>
            <a:pPr algn="just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mostowe;</a:t>
            </a:r>
          </a:p>
          <a:p>
            <a:pPr algn="just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kolumnowe;</a:t>
            </a:r>
          </a:p>
          <a:p>
            <a:pPr algn="just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wysięgnikowe; 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ts val="600"/>
              </a:spcAft>
              <a:buFont typeface="Symbol"/>
              <a:buChar char="¨"/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wspornikowe;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ts val="600"/>
              </a:spcAft>
              <a:buFont typeface="Symbol"/>
              <a:buChar char="¨"/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hybrydowe (przesuwy + obroty)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Symbol"/>
              <a:buChar char="¨"/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ramiona pomiarowe (tylko obroty)</a:t>
            </a:r>
          </a:p>
        </p:txBody>
      </p:sp>
    </p:spTree>
    <p:extLst>
      <p:ext uri="{BB962C8B-B14F-4D97-AF65-F5344CB8AC3E}">
        <p14:creationId xmlns:p14="http://schemas.microsoft.com/office/powerpoint/2010/main" val="374440088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73268"/>
            <a:ext cx="7772400" cy="1015663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PORTALOWE </a:t>
            </a:r>
            <a:br>
              <a:rPr lang="pl-PL" altLang="pl-PL" sz="32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8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SCHEMAT KINEMATYCZNY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781300" y="2776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611188" y="2133600"/>
          <a:ext cx="7950200" cy="289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56" name="Obraz" r:id="rId3" imgW="3982720" imgH="1447800" progId="Word.Picture.8">
                  <p:embed/>
                </p:oleObj>
              </mc:Choice>
              <mc:Fallback>
                <p:oleObj name="Obraz" r:id="rId3" imgW="3982720" imgH="1447800" progId="Word.Picture.8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133600"/>
                        <a:ext cx="7950200" cy="289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85800" y="556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z nieruchomym stołem,                  b) z ruchomym stołem</a:t>
            </a:r>
          </a:p>
        </p:txBody>
      </p:sp>
    </p:spTree>
    <p:extLst>
      <p:ext uri="{BB962C8B-B14F-4D97-AF65-F5344CB8AC3E}">
        <p14:creationId xmlns:p14="http://schemas.microsoft.com/office/powerpoint/2010/main" val="71329051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2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PORTALOWE </a:t>
            </a:r>
            <a:br>
              <a:rPr lang="pl-PL" altLang="pl-PL" sz="32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8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CHARAKTERYSTYKA</a:t>
            </a:r>
            <a:endParaRPr lang="pl-PL" altLang="pl-PL" sz="3200" b="1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2682875"/>
            <a:ext cx="91440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Uważa się, że maszyny portalowe (</a:t>
            </a:r>
            <a:r>
              <a:rPr lang="pl-PL" altLang="pl-PL" sz="28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bridge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8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machines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mają największe możliwości pod względem </a:t>
            </a:r>
            <a:r>
              <a:rPr lang="pl-PL" altLang="pl-PL" sz="28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dokładnoś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-ci. Typ ten stosowany jest w maszynach średniej wielkości oraz maszynach małych o podwyższonej dokładności. </a:t>
            </a:r>
          </a:p>
        </p:txBody>
      </p:sp>
    </p:spTree>
    <p:extLst>
      <p:ext uri="{BB962C8B-B14F-4D97-AF65-F5344CB8AC3E}">
        <p14:creationId xmlns:p14="http://schemas.microsoft.com/office/powerpoint/2010/main" val="216892893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microhite_3d_refle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3998913" cy="514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pl-PL" altLang="pl-PL" sz="32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PORTALOWE </a:t>
            </a:r>
            <a:br>
              <a:rPr lang="pl-PL" altLang="pl-PL" sz="32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8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 ISTNIEJĄCEGO ROZWIĄZANIA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572000" y="1924050"/>
            <a:ext cx="3962400" cy="407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825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25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25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25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25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Maszyna pomiarowa</a:t>
            </a:r>
            <a:b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TESA Micro-</a:t>
            </a:r>
            <a:r>
              <a:rPr lang="pl-PL" altLang="pl-PL" sz="28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Hite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3D</a:t>
            </a:r>
          </a:p>
          <a:p>
            <a:pPr algn="ctr" fontAlgn="base">
              <a:spcBef>
                <a:spcPct val="50000"/>
              </a:spcBef>
              <a:spcAft>
                <a:spcPct val="2500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Zakresy pomiarowe: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X – 600 mm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Y – 750 mm</a:t>
            </a:r>
          </a:p>
          <a:p>
            <a:pPr algn="ctr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Z – 430 mm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Niepewność pomiaru – 3</a:t>
            </a:r>
            <a:r>
              <a:rPr lang="pl-PL" altLang="pl-PL" sz="2800" b="1" dirty="0" smtClean="0">
                <a:solidFill>
                  <a:srgbClr val="000000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m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29485231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6934"/>
            <a:ext cx="7772400" cy="646331"/>
          </a:xfrm>
        </p:spPr>
        <p:txBody>
          <a:bodyPr>
            <a:spAutoFit/>
          </a:bodyPr>
          <a:lstStyle/>
          <a:p>
            <a:r>
              <a:rPr lang="pl-PL" altLang="pl-PL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PORTALOWE </a:t>
            </a: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2986088" y="938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pic>
        <p:nvPicPr>
          <p:cNvPr id="40966" name="Picture 6" descr="045_04_accur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495425"/>
            <a:ext cx="3171825" cy="498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9" name="Picture 9" descr="http://www.cisimpex.ro/Coord3/doc/ph-hera-eli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3602038" cy="491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00123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WSPORNIKOWE </a:t>
            </a:r>
            <a:b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SCHEMAT KINEMATYCZNY</a:t>
            </a:r>
            <a:endParaRPr lang="pl-PL" altLang="pl-PL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767138" y="2767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582846"/>
              </p:ext>
            </p:extLst>
          </p:nvPr>
        </p:nvGraphicFramePr>
        <p:xfrm>
          <a:off x="2209800" y="1989361"/>
          <a:ext cx="4470400" cy="367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780" name="Obraz" r:id="rId3" imgW="1790700" imgH="1468120" progId="Word.Picture.8">
                  <p:embed/>
                </p:oleObj>
              </mc:Choice>
              <mc:Fallback>
                <p:oleObj name="Obraz" r:id="rId3" imgW="1790700" imgH="1468120" progId="Word.Picture.8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989361"/>
                        <a:ext cx="4470400" cy="3671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13700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WSPORNIKOWE</a:t>
            </a:r>
            <a:b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CHARAKTERYSTYKA</a:t>
            </a:r>
            <a:endParaRPr lang="pl-PL" altLang="pl-PL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1828800"/>
            <a:ext cx="9144000" cy="43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Konstrukcja wspornikowa (</a:t>
            </a:r>
            <a:r>
              <a:rPr lang="pl-PL" altLang="pl-PL" sz="28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cantilever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8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pl-PL" altLang="pl-PL" sz="28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charakte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-ryzuje się stosunkowo prostą budową, niskim kosztem, łatwością przestrzennego operowania głowicą oraz małą ilością zajmowanej powierzchni. 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Wadą jej jest zmienne, zależne od wielkości mierzonej obciążenie wysięgnika. Z tego względu jest stosowana przeważnie w przypadku maszyn mniejszych.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Maszyny większe muszą być wyposażone w drogie układy kompensacji zmiennych ugięć wysięgnika. </a:t>
            </a:r>
          </a:p>
        </p:txBody>
      </p:sp>
    </p:spTree>
    <p:extLst>
      <p:ext uri="{BB962C8B-B14F-4D97-AF65-F5344CB8AC3E}">
        <p14:creationId xmlns:p14="http://schemas.microsoft.com/office/powerpoint/2010/main" val="29340753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1" name="Picture 9" descr="http://www.cisimpex.ro/Coord3/doc/ph-t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710" y="762000"/>
            <a:ext cx="5084762" cy="543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32656"/>
            <a:ext cx="4876800" cy="1631216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MASZYNA WSPORNIKOWA </a:t>
            </a:r>
            <a:r>
              <a:rPr lang="pl-PL" altLang="pl-PL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TR32 </a:t>
            </a: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produkcji </a:t>
            </a:r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firmy COORD3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33400" y="2286000"/>
            <a:ext cx="3048000" cy="389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Zakresy pomiarowe: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– 3200 mm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– 1400 mm</a:t>
            </a:r>
          </a:p>
          <a:p>
            <a:pPr algn="ctr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– 1000 mm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Niepewność pomiaru:</a:t>
            </a:r>
          </a:p>
          <a:p>
            <a:pPr algn="ctr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= (20 + 20·L) </a:t>
            </a:r>
            <a:r>
              <a:rPr lang="pl-PL" altLang="pl-PL" b="1" dirty="0" smtClean="0">
                <a:solidFill>
                  <a:srgbClr val="000000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m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Wersje: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bez napędu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z napędem NC</a:t>
            </a:r>
          </a:p>
        </p:txBody>
      </p:sp>
    </p:spTree>
    <p:extLst>
      <p:ext uri="{BB962C8B-B14F-4D97-AF65-F5344CB8AC3E}">
        <p14:creationId xmlns:p14="http://schemas.microsoft.com/office/powerpoint/2010/main" val="5706321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0" y="476672"/>
            <a:ext cx="3733800" cy="1938992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MASZYNA WSPORNIKOWA </a:t>
            </a: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QM </a:t>
            </a:r>
            <a:r>
              <a:rPr lang="pl-PL" altLang="pl-PL" sz="32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Measure</a:t>
            </a: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333 </a:t>
            </a:r>
            <a:r>
              <a:rPr lang="pl-PL" altLang="pl-PL" sz="2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produkcji firmy </a:t>
            </a:r>
            <a:r>
              <a:rPr lang="pl-PL" altLang="pl-PL" sz="2400" b="1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Mitutoyo</a:t>
            </a:r>
            <a:endParaRPr lang="pl-PL" altLang="pl-PL" sz="2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4224338" cy="620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ostokąt 1"/>
          <p:cNvSpPr/>
          <p:nvPr/>
        </p:nvSpPr>
        <p:spPr>
          <a:xfrm>
            <a:off x="4545688" y="2708920"/>
            <a:ext cx="4572000" cy="35024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Aft>
                <a:spcPts val="1200"/>
              </a:spcAft>
            </a:pP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Zakresy pomiarowe:</a:t>
            </a:r>
          </a:p>
          <a:p>
            <a:pPr algn="ctr" fontAlgn="base">
              <a:spcAft>
                <a:spcPts val="300"/>
              </a:spcAft>
            </a:pP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–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</a:t>
            </a: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</a:t>
            </a:r>
          </a:p>
          <a:p>
            <a:pPr algn="ctr" fontAlgn="base">
              <a:spcAft>
                <a:spcPts val="300"/>
              </a:spcAft>
            </a:pP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–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</a:t>
            </a: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</a:t>
            </a:r>
          </a:p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–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</a:t>
            </a: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Rozdzielczość – 0,5 </a:t>
            </a:r>
            <a:r>
              <a:rPr lang="pl-PL" altLang="pl-PL" sz="2400" b="1" dirty="0" smtClean="0">
                <a:solidFill>
                  <a:srgbClr val="000000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m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Niepewność </a:t>
            </a: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pomiaru:</a:t>
            </a:r>
          </a:p>
          <a:p>
            <a:pPr algn="ctr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=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 </a:t>
            </a: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4·L</a:t>
            </a: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pl-PL" altLang="pl-PL" sz="2400" b="1" dirty="0" smtClean="0">
                <a:solidFill>
                  <a:srgbClr val="000000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m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  <a:p>
            <a:pPr algn="ctr" fontAlgn="base">
              <a:spcBef>
                <a:spcPct val="0"/>
              </a:spcBef>
              <a:spcAft>
                <a:spcPct val="40000"/>
              </a:spcAft>
            </a:pP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Łożyskowanie pneumatyczne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65700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8680"/>
            <a:ext cx="7772400" cy="1015663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MOSTOWE </a:t>
            </a:r>
            <a:b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SCHEMAT KINEMATYCZNY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652838" y="2824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1143000" y="2057400"/>
          <a:ext cx="6121400" cy="402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04" r:id="rId3" imgW="2039620" imgH="1343660" progId="Word.Picture.8">
                  <p:embed/>
                </p:oleObj>
              </mc:Choice>
              <mc:Fallback>
                <p:oleObj r:id="rId3" imgW="2039620" imgH="1343660" progId="Word.Picture.8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057400"/>
                        <a:ext cx="6121400" cy="402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65529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0168"/>
            <a:ext cx="7772400" cy="990600"/>
          </a:xfrm>
        </p:spPr>
        <p:txBody>
          <a:bodyPr/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MOSTOWE </a:t>
            </a:r>
            <a:b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CHARAKTERYSTYKA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1524000"/>
            <a:ext cx="91440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Konstrukcja mostowa (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gantry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stosowana jest w przypadku dużych maszyn współrzędnościowych.</a:t>
            </a:r>
          </a:p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Umożliwia ona operatorowi znajdowanie się blisko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kontrolowa-nych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punktów oraz pozwala na minimalizację bezwładności ruchomych elementów maszyny przy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zachowaniu przez nie wysokiej sztywno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ci. </a:t>
            </a:r>
            <a:endParaRPr lang="pl-PL" altLang="pl-PL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S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upy maszyny s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przewa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nie mocowane bezpo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rednio do po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ogi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pomieszczenia. </a:t>
            </a:r>
            <a:endParaRPr lang="pl-PL" altLang="pl-PL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Przedmiot mo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e by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umieszczany na stole pomiarowym wolno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stoj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cym pomi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dzy s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upami.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Fundament maszyny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win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n by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bardzo sztywn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i izolowan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od otoczenia (np. betonowy blok "p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ywaj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cy" w piasku. </a:t>
            </a:r>
          </a:p>
        </p:txBody>
      </p:sp>
    </p:spTree>
    <p:extLst>
      <p:ext uri="{BB962C8B-B14F-4D97-AF65-F5344CB8AC3E}">
        <p14:creationId xmlns:p14="http://schemas.microsoft.com/office/powerpoint/2010/main" val="17231709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5288"/>
            <a:ext cx="7772400" cy="579437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MASZYNA MOSTOWA MMZ B Plus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228600" y="6019800"/>
            <a:ext cx="861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Zakresy pomiarowe: 5m </a:t>
            </a:r>
            <a:r>
              <a:rPr lang="pl-PL" altLang="pl-PL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16m </a:t>
            </a:r>
            <a:r>
              <a:rPr lang="pl-PL" altLang="pl-PL" sz="16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2,5m  Cena ponad 5 milionów $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38" y="1196752"/>
            <a:ext cx="6997238" cy="458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09858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5" descr="http://www.cisimpex.ro/Coord3/doc/ph-mcts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269875"/>
            <a:ext cx="6837362" cy="628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034408" y="642491"/>
            <a:ext cx="4282008" cy="1077218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MASZYNA MOSTOWA MCT </a:t>
            </a:r>
            <a:r>
              <a:rPr lang="pl-PL" altLang="pl-P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Starlight</a:t>
            </a:r>
            <a:endParaRPr lang="pl-PL" altLang="pl-PL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629400" y="2286000"/>
            <a:ext cx="2133600" cy="306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825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b="1" dirty="0" smtClean="0">
                <a:solidFill>
                  <a:srgbClr val="000000"/>
                </a:solidFill>
              </a:rPr>
              <a:t>Zakresy pomiarowe: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</a:rPr>
              <a:t>	X = 6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</a:rPr>
              <a:t>	Y = 2,5 m</a:t>
            </a:r>
          </a:p>
          <a:p>
            <a:pPr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</a:rPr>
              <a:t>	Z = 2 m</a:t>
            </a:r>
          </a:p>
          <a:p>
            <a:pPr algn="ctr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</a:rPr>
              <a:t>Niepewność:</a:t>
            </a:r>
          </a:p>
          <a:p>
            <a:pPr algn="ctr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</a:rPr>
              <a:t>E=(5+5</a:t>
            </a:r>
            <a:r>
              <a:rPr lang="pl-PL" altLang="pl-PL" b="1" dirty="0" smtClean="0">
                <a:solidFill>
                  <a:srgbClr val="000000"/>
                </a:solidFill>
                <a:cs typeface="Times New Roman" pitchFamily="18" charset="0"/>
              </a:rPr>
              <a:t>·</a:t>
            </a:r>
            <a:r>
              <a:rPr lang="pl-PL" altLang="pl-PL" b="1" dirty="0" smtClean="0">
                <a:solidFill>
                  <a:srgbClr val="000000"/>
                </a:solidFill>
              </a:rPr>
              <a:t>L) </a:t>
            </a:r>
            <a:r>
              <a:rPr lang="pl-PL" altLang="pl-PL" b="1" dirty="0" smtClean="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pl-PL" altLang="pl-PL" b="1" dirty="0" smtClean="0">
                <a:solidFill>
                  <a:srgbClr val="000000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72502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WYSIĘGNIKOWE </a:t>
            </a:r>
            <a:b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SCHEMAT KINEMATYCZNY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819525" y="2852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557462"/>
              </p:ext>
            </p:extLst>
          </p:nvPr>
        </p:nvGraphicFramePr>
        <p:xfrm>
          <a:off x="1814513" y="2040285"/>
          <a:ext cx="5045075" cy="383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28" name="Obraz" r:id="rId3" imgW="1685544" imgH="1277112" progId="Word.Picture.8">
                  <p:embed/>
                </p:oleObj>
              </mc:Choice>
              <mc:Fallback>
                <p:oleObj name="Obraz" r:id="rId3" imgW="1685544" imgH="1277112" progId="Word.Picture.8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513" y="2040285"/>
                        <a:ext cx="5045075" cy="3836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740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252" y="1361668"/>
            <a:ext cx="6707124" cy="3645713"/>
          </a:xfrm>
          <a:prstGeom prst="rect">
            <a:avLst/>
          </a:prstGeom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8071048" cy="659160"/>
          </a:xfrm>
        </p:spPr>
        <p:txBody>
          <a:bodyPr/>
          <a:lstStyle/>
          <a:p>
            <a:pPr>
              <a:spcAft>
                <a:spcPct val="130000"/>
              </a:spcAft>
            </a:pPr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</a:t>
            </a: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WYSIĘGNIKOWE</a:t>
            </a:r>
            <a:endParaRPr lang="pl-PL" altLang="pl-PL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0" y="5301208"/>
            <a:ext cx="914400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Maszyna Swan L 30.12.18 produkcji firmy </a:t>
            </a:r>
            <a:r>
              <a:rPr lang="pl-PL" alt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Coord</a:t>
            </a:r>
            <a:r>
              <a:rPr lang="pl-PL" alt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pl-PL" alt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Industries</a:t>
            </a:r>
            <a:endParaRPr lang="pl-PL" altLang="pl-PL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Zakresy pomiarowe: X – 3000 mm, Y - 1200 mm, Z – 1800 mm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Niepewność: E = (12+18·L</a:t>
            </a:r>
            <a:r>
              <a:rPr lang="pl-PL" altLang="pl-P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mm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pl-PL" altLang="pl-PL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pl-PL" altLang="pl-PL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95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938" cy="660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76324"/>
            <a:ext cx="6477000" cy="2000548"/>
          </a:xfrm>
        </p:spPr>
        <p:txBody>
          <a:bodyPr>
            <a:spAutoFit/>
          </a:bodyPr>
          <a:lstStyle/>
          <a:p>
            <a:pPr>
              <a:spcAft>
                <a:spcPct val="130000"/>
              </a:spcAft>
            </a:pPr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MASZYNA </a:t>
            </a: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WYSIĘGNIKOWA TORO</a:t>
            </a:r>
            <a:b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0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Toro</a:t>
            </a: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rodzina 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automatycznych wysięgnikowych maszyn pomiarowych </a:t>
            </a:r>
            <a:r>
              <a:rPr lang="pl-P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produkcji firmy DEA, przeznaczonych 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 kontroli wymiarów elementów karoserii oraz części wielkogabarytowych.</a:t>
            </a:r>
            <a:endParaRPr lang="pl-PL" altLang="pl-PL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2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/>
          <p:cNvGrpSpPr/>
          <p:nvPr/>
        </p:nvGrpSpPr>
        <p:grpSpPr>
          <a:xfrm>
            <a:off x="144896" y="336074"/>
            <a:ext cx="8850170" cy="6198562"/>
            <a:chOff x="144896" y="336074"/>
            <a:chExt cx="8850170" cy="6198562"/>
          </a:xfrm>
        </p:grpSpPr>
        <p:pic>
          <p:nvPicPr>
            <p:cNvPr id="2" name="Obraz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896" y="336074"/>
              <a:ext cx="7019392" cy="6189269"/>
            </a:xfrm>
            <a:prstGeom prst="rect">
              <a:avLst/>
            </a:prstGeom>
          </p:spPr>
        </p:pic>
        <p:sp>
          <p:nvSpPr>
            <p:cNvPr id="3" name="Prostokąt 2"/>
            <p:cNvSpPr/>
            <p:nvPr/>
          </p:nvSpPr>
          <p:spPr>
            <a:xfrm>
              <a:off x="5220072" y="620688"/>
              <a:ext cx="3600400" cy="1908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pl-PL" altLang="pl-PL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Jupiter - </a:t>
              </a:r>
              <a:r>
                <a:rPr lang="pl-PL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rodzina </a:t>
              </a:r>
              <a:r>
                <a:rPr lang="pl-PL" b="1" dirty="0">
                  <a:latin typeface="Calibri" panose="020F0502020204030204" pitchFamily="34" charset="0"/>
                  <a:cs typeface="Calibri" panose="020F0502020204030204" pitchFamily="34" charset="0"/>
                </a:rPr>
                <a:t>automatycznych wysięgnikowych maszyn </a:t>
              </a:r>
              <a:r>
                <a:rPr lang="pl-PL" b="1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pomia-rowych</a:t>
              </a:r>
              <a:r>
                <a:rPr lang="pl-PL" b="1" dirty="0">
                  <a:latin typeface="Calibri" panose="020F0502020204030204" pitchFamily="34" charset="0"/>
                  <a:cs typeface="Calibri" panose="020F0502020204030204" pitchFamily="34" charset="0"/>
                </a:rPr>
                <a:t> </a:t>
              </a:r>
              <a:r>
                <a:rPr lang="pl-PL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 zakresach:</a:t>
              </a:r>
            </a:p>
            <a:p>
              <a:r>
                <a:rPr lang="pl-PL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X – 5000 mm, 6000 mm i 8000 mm</a:t>
              </a:r>
            </a:p>
            <a:p>
              <a:r>
                <a:rPr lang="pl-PL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Y – 1400 mm i 1600 mm</a:t>
              </a:r>
            </a:p>
            <a:p>
              <a:r>
                <a:rPr lang="pl-PL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Z – 2000 mm, 2500 mm i 3000 mm</a:t>
              </a:r>
              <a:endParaRPr lang="pl-PL" dirty="0"/>
            </a:p>
          </p:txBody>
        </p:sp>
        <p:sp>
          <p:nvSpPr>
            <p:cNvPr id="4" name="Prostokąt 3"/>
            <p:cNvSpPr/>
            <p:nvPr/>
          </p:nvSpPr>
          <p:spPr>
            <a:xfrm>
              <a:off x="4355976" y="6165304"/>
              <a:ext cx="46390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>
                  <a:solidFill>
                    <a:srgbClr val="00B0F0"/>
                  </a:solidFill>
                </a:rPr>
                <a:t>http://aat3d.com/Machines/Coord/jupiter.pdf</a:t>
              </a:r>
            </a:p>
          </p:txBody>
        </p:sp>
      </p:grp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498152"/>
            <a:ext cx="3240360" cy="4154984"/>
          </a:xfrm>
        </p:spPr>
        <p:txBody>
          <a:bodyPr wrap="square">
            <a:spAutoFit/>
          </a:bodyPr>
          <a:lstStyle/>
          <a:p>
            <a:pPr>
              <a:spcAft>
                <a:spcPct val="130000"/>
              </a:spcAft>
            </a:pPr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MASZYNA </a:t>
            </a: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WYSIĘGNIKOWA JUPITER</a:t>
            </a:r>
            <a:b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Producent – firma</a:t>
            </a:r>
            <a:br>
              <a:rPr lang="pl-PL" altLang="pl-PL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COORD 3 </a:t>
            </a:r>
            <a:r>
              <a:rPr lang="pl-PL" altLang="pl-PL" sz="20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Industries</a:t>
            </a:r>
            <a:endParaRPr lang="pl-PL" altLang="pl-PL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49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6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MASZYNY KOLUMNOWE </a:t>
            </a:r>
            <a:r>
              <a:rPr lang="pl-PL" altLang="pl-PL" sz="32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32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8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SCHEMAT KINEMATYCZNY</a:t>
            </a:r>
            <a:endParaRPr lang="pl-PL" altLang="pl-PL" sz="3200" b="1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924300" y="2824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2462213" y="1930400"/>
          <a:ext cx="4117975" cy="428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51" name="Obraz" r:id="rId3" imgW="1371600" imgH="1429512" progId="Word.Picture.8">
                  <p:embed/>
                </p:oleObj>
              </mc:Choice>
              <mc:Fallback>
                <p:oleObj name="Obraz" r:id="rId3" imgW="1371600" imgH="1429512" progId="Word.Picture.8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2213" y="1930400"/>
                        <a:ext cx="4117975" cy="428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840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/>
          <p:cNvGrpSpPr/>
          <p:nvPr/>
        </p:nvGrpSpPr>
        <p:grpSpPr>
          <a:xfrm>
            <a:off x="509848" y="764704"/>
            <a:ext cx="8310624" cy="5760640"/>
            <a:chOff x="437840" y="764704"/>
            <a:chExt cx="8310624" cy="5760640"/>
          </a:xfrm>
        </p:grpSpPr>
        <p:pic>
          <p:nvPicPr>
            <p:cNvPr id="4" name="Obraz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4088" y="764704"/>
              <a:ext cx="3238500" cy="4876800"/>
            </a:xfrm>
            <a:prstGeom prst="rect">
              <a:avLst/>
            </a:prstGeom>
          </p:spPr>
        </p:pic>
        <p:pic>
          <p:nvPicPr>
            <p:cNvPr id="377858" name="Picture 2" descr="D:\GRAFIKA-METROL\CMM\455365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840" y="1447800"/>
              <a:ext cx="4362450" cy="4552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26" name="Text Box 6"/>
            <p:cNvSpPr txBox="1">
              <a:spLocks noChangeArrowheads="1"/>
            </p:cNvSpPr>
            <p:nvPr/>
          </p:nvSpPr>
          <p:spPr bwMode="auto">
            <a:xfrm>
              <a:off x="4932040" y="5325015"/>
              <a:ext cx="3816424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/>
              <a:r>
                <a:rPr lang="pl-PL" altLang="pl-PL" sz="2400" b="1" dirty="0" smtClea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Ramiona pomiarowe firm:</a:t>
              </a:r>
            </a:p>
            <a:p>
              <a:pPr marL="182563" fontAlgn="base"/>
              <a:r>
                <a:rPr lang="pl-PL" altLang="pl-PL" sz="2400" b="1" dirty="0" smtClea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a) Romer/</a:t>
              </a:r>
              <a:r>
                <a:rPr lang="pl-PL" altLang="pl-PL" sz="2400" b="1" dirty="0" err="1" smtClea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CimCore</a:t>
              </a:r>
              <a:r>
                <a:rPr lang="pl-PL" altLang="pl-PL" sz="2400" b="1" dirty="0" smtClea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;</a:t>
              </a:r>
            </a:p>
            <a:p>
              <a:pPr marL="182563" fontAlgn="base">
                <a:spcAft>
                  <a:spcPts val="600"/>
                </a:spcAft>
              </a:pPr>
              <a:r>
                <a:rPr lang="pl-PL" altLang="pl-PL" sz="2400" b="1" dirty="0" smtClea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b) FARO;</a:t>
              </a:r>
            </a:p>
          </p:txBody>
        </p:sp>
        <p:sp>
          <p:nvSpPr>
            <p:cNvPr id="2" name="pole tekstowe 1"/>
            <p:cNvSpPr txBox="1"/>
            <p:nvPr/>
          </p:nvSpPr>
          <p:spPr>
            <a:xfrm>
              <a:off x="738480" y="1447800"/>
              <a:ext cx="4331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a)</a:t>
              </a:r>
              <a:endParaRPr lang="pl-PL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5652120" y="1447800"/>
              <a:ext cx="445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b)</a:t>
              </a:r>
              <a:endParaRPr lang="pl-PL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894"/>
            <a:ext cx="7772400" cy="646331"/>
          </a:xfrm>
        </p:spPr>
        <p:txBody>
          <a:bodyPr>
            <a:spAutoFit/>
          </a:bodyPr>
          <a:lstStyle/>
          <a:p>
            <a:r>
              <a:rPr lang="pl-PL" altLang="pl-PL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RAMIONA POMIAROWE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357563" y="2162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01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62400" y="888712"/>
            <a:ext cx="4495800" cy="584775"/>
          </a:xfrm>
        </p:spPr>
        <p:txBody>
          <a:bodyPr>
            <a:spAutoFit/>
          </a:bodyPr>
          <a:lstStyle/>
          <a:p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RAMIĘ POMIAROWE</a:t>
            </a:r>
            <a:endParaRPr lang="pl-PL" altLang="pl-PL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8377" name="Picture 9" descr="http://www.cisimpex.ro/Coord3/doc/ph-ech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470"/>
          <a:stretch/>
        </p:blipFill>
        <p:spPr bwMode="auto">
          <a:xfrm>
            <a:off x="533400" y="179388"/>
            <a:ext cx="3587750" cy="65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3995936" y="141277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produkcji włoskiej firmy COORD 3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923928" y="2132856"/>
            <a:ext cx="4896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Firma COORD 3 oferuje całą rodzinę ramion pomiarowych (ECHO, ECHO PLUS, ECHO PRO i ECHO SCAN) </a:t>
            </a:r>
            <a:r>
              <a:rPr 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posia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-dających 6 lub 7 stopni swobody (osi obrotu) i zakresy pomiarowe od 1800 mm do 4000 mm.</a:t>
            </a:r>
          </a:p>
          <a:p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[http</a:t>
            </a:r>
            <a:r>
              <a:rPr lang="pl-PL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://www.coord3-cmm.com/</a:t>
            </a:r>
            <a:r>
              <a:rPr lang="pl-PL" sz="2000" b="1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portable-arm-cmm-pcmm</a:t>
            </a:r>
            <a:r>
              <a:rPr lang="pl-PL" sz="2000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/]</a:t>
            </a:r>
            <a:endParaRPr lang="pl-PL" sz="20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64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ZESPÓŁ UKŁADÓW POMIAROWYCH</a:t>
            </a:r>
            <a:endParaRPr lang="pl-PL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3712" y="980728"/>
            <a:ext cx="9144000" cy="5709255"/>
          </a:xfrm>
          <a:prstGeom prst="rect">
            <a:avLst/>
          </a:prstGeom>
        </p:spPr>
        <p:txBody>
          <a:bodyPr wrap="square" lIns="360000" rIns="360000">
            <a:spAutoFit/>
          </a:bodyPr>
          <a:lstStyle/>
          <a:p>
            <a:pPr algn="just" hangingPunct="0">
              <a:spcAft>
                <a:spcPts val="600"/>
              </a:spcAft>
            </a:pP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ażdy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z ruchomych elementów zespołu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nośnego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wyposażony jest w układ pomiarowy, którego zadaniem jest określanie współrzęd-nej aktualnego położenia tego elementu. Zbiór wartości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współ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rzędnych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położenia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poszczególnych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elementów zespołu nośnego wraz z danymi wprowadzonymi do systemu obliczeniowego w trakcie kalibracji głowicy pozwala na wyznaczenie wartości współ-rzędnych środka końcówki pomiarowej.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hangingPunct="0"/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wyznacz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nia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współrzędnych położenia ruchomych elementów zespołu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nośnego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wykorzystuje się przeważnie inkrementalne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prze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tworniki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przemieszczeń: liniowe dla elementów przesuwnych i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ką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towe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dla elementów obrotowych. Najczęściej są to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przetworniki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optoelektroniczne, rzadziej induktosynowe, bardzo rzadko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pojem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nościowe.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W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maszynach bardzo dokładnych, zwłaszcza o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więk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szych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zakresach pomiarowych, są niekiedy stosowane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interferen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cyjne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układy pomiarowe.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05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GŁOWICE I SONDY POMIAROWE</a:t>
            </a:r>
            <a:endParaRPr lang="pl-PL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3712" y="1052736"/>
            <a:ext cx="9144000" cy="5416868"/>
          </a:xfrm>
          <a:prstGeom prst="rect">
            <a:avLst/>
          </a:prstGeom>
        </p:spPr>
        <p:txBody>
          <a:bodyPr wrap="square" lIns="360000" rIns="360000">
            <a:spAutoFit/>
          </a:bodyPr>
          <a:lstStyle/>
          <a:p>
            <a:pPr algn="just" hangingPunct="0">
              <a:spcAft>
                <a:spcPts val="600"/>
              </a:spcAft>
            </a:pP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Głowica pomiarowa (probe head) służy do 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wyznaczania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położenia wybranych punktów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powierzchni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 kontrolowa</a:t>
            </a:r>
            <a:r>
              <a:rPr 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nych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 przedmiot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ów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W 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tym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celu doprowadza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się głowicę pomiarową do kontaktu z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wy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branym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punktem i rejestruje współrzędne położenia elementów układu nośnego w chwili osiągnięcia kontaktu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hangingPunct="0">
              <a:spcAft>
                <a:spcPts val="600"/>
              </a:spcAft>
            </a:pP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Za 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bezpośrednią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detekcję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kontaktu odpowiedzialne jest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urządze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nie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zwane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sond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ą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pomiarow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(probe). Jest to podstawowy, czasem jedyny, element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składowy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głowicy. Poza nim w skład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głowic pomiaro</a:t>
            </a:r>
            <a:r>
              <a:rPr 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wych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mogą wchodzić: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8000" lvl="0"/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inne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sondy (wraz z systemem ich wymiany);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8000" lvl="0"/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przedłużacze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sond;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8000" lvl="0"/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trzpienie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pomiarowe (wraz z systemem ich wymiany);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8000" lvl="0"/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przedłużacze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trzpieni pomiarowych;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8000" lvl="0"/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urządzenie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zmieniające położenie sondy względem 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głowicy;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71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GŁOWICE POMIAROWE - PRZYKŁADY</a:t>
            </a:r>
            <a:endParaRPr lang="pl-PL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-4576" y="5733256"/>
            <a:ext cx="9144000" cy="830997"/>
          </a:xfrm>
          <a:prstGeom prst="rect">
            <a:avLst/>
          </a:prstGeom>
        </p:spPr>
        <p:txBody>
          <a:bodyPr wrap="square" lIns="360000" rIns="288000">
            <a:spAutoFit/>
          </a:bodyPr>
          <a:lstStyle/>
          <a:p>
            <a:r>
              <a:rPr lang="pl-PL" sz="2400" b="1" spc="-20" dirty="0" smtClean="0">
                <a:latin typeface="Calibri" panose="020F0502020204030204" pitchFamily="34" charset="0"/>
                <a:cs typeface="Calibri" panose="020F0502020204030204" pitchFamily="34" charset="0"/>
              </a:rPr>
              <a:t>Głowice </a:t>
            </a:r>
            <a:r>
              <a:rPr lang="pl-PL" sz="24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pomiarowe: </a:t>
            </a:r>
            <a:r>
              <a:rPr lang="pl-PL" sz="2400" b="1" spc="-20" dirty="0" smtClean="0">
                <a:latin typeface="Calibri" panose="020F0502020204030204" pitchFamily="34" charset="0"/>
                <a:cs typeface="Calibri" panose="020F0502020204030204" pitchFamily="34" charset="0"/>
              </a:rPr>
              <a:t>	a</a:t>
            </a:r>
            <a:r>
              <a:rPr lang="pl-PL" sz="24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) P1-5BS firmy Fowler; b) </a:t>
            </a:r>
            <a:r>
              <a:rPr lang="pl-PL" sz="2400" b="1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Tesastar</a:t>
            </a:r>
            <a:r>
              <a:rPr lang="pl-PL" sz="24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firmy </a:t>
            </a:r>
            <a:r>
              <a:rPr lang="pl-PL" sz="2400" b="1" spc="-2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Tesa</a:t>
            </a:r>
            <a:r>
              <a:rPr lang="pl-PL" sz="2400" b="1" spc="-2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			c</a:t>
            </a: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) MH20 firmy </a:t>
            </a:r>
            <a:r>
              <a:rPr lang="pl-PL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Renishaw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1120079" y="980728"/>
            <a:ext cx="6620273" cy="4595025"/>
            <a:chOff x="3683" y="3195"/>
            <a:chExt cx="5573" cy="3872"/>
          </a:xfrm>
        </p:grpSpPr>
        <p:pic>
          <p:nvPicPr>
            <p:cNvPr id="377863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4" y="3447"/>
              <a:ext cx="864" cy="3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7862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" y="3342"/>
              <a:ext cx="1842" cy="3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7861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4" y="3275"/>
              <a:ext cx="1392" cy="37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3683" y="3195"/>
              <a:ext cx="337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3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Calibri" panose="020F0502020204030204" pitchFamily="34" charset="0"/>
                </a:rPr>
                <a:t>a)</a:t>
              </a:r>
              <a:endParaRPr kumimoji="0" lang="pl-PL" altLang="pl-P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5797" y="3195"/>
              <a:ext cx="337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3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Calibri" panose="020F0502020204030204" pitchFamily="34" charset="0"/>
                </a:rPr>
                <a:t>b</a:t>
              </a:r>
              <a:r>
                <a:rPr kumimoji="0" lang="pl-PL" altLang="pl-PL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Calibri" panose="020F0502020204030204" pitchFamily="34" charset="0"/>
                </a:rPr>
                <a:t>)</a:t>
              </a:r>
              <a:endParaRPr kumimoji="0" lang="pl-PL" altLang="pl-P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7823" y="3195"/>
              <a:ext cx="337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3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Calibri" panose="020F0502020204030204" pitchFamily="34" charset="0"/>
                </a:rPr>
                <a:t>c)</a:t>
              </a:r>
              <a:endParaRPr kumimoji="0" lang="pl-PL" altLang="pl-P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972379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467961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SONDY - KLASYFIKACJA</a:t>
            </a:r>
            <a:endParaRPr lang="pl-PL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0" y="1268760"/>
            <a:ext cx="9144000" cy="4985980"/>
          </a:xfrm>
          <a:prstGeom prst="rect">
            <a:avLst/>
          </a:prstGeom>
        </p:spPr>
        <p:txBody>
          <a:bodyPr wrap="square" lIns="396000" rIns="396000">
            <a:spAutoFit/>
          </a:bodyPr>
          <a:lstStyle/>
          <a:p>
            <a:pPr algn="just" hangingPunct="0">
              <a:spcAft>
                <a:spcPts val="1800"/>
              </a:spcAft>
            </a:pP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Kontakt głowicy z przedmiotem może mieć charakter stykowy lub bezstykowy. Zależy to od rodzaju użytej sondy.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hangingPunct="0"/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Sondy 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 pomiarów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stykow</a:t>
            </a:r>
            <a:r>
              <a:rPr 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ych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contact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probes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dzielą się 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39750" indent="-274638" hangingPunct="0">
              <a:buFont typeface="Wingdings" panose="05000000000000000000" pitchFamily="2" charset="2"/>
              <a:buChar char="§"/>
            </a:pP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sztywne;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9750" indent="-274638" hangingPunct="0">
              <a:buFont typeface="Wingdings" panose="05000000000000000000" pitchFamily="2" charset="2"/>
              <a:buChar char="§"/>
            </a:pP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sygnalizacyjne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(impulsowe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539750" indent="-274638" hangingPunct="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mierzące </a:t>
            </a:r>
            <a:r>
              <a:rPr lang="x-none" sz="2400" b="1">
                <a:latin typeface="Calibri" panose="020F0502020204030204" pitchFamily="34" charset="0"/>
                <a:cs typeface="Calibri" panose="020F0502020204030204" pitchFamily="34" charset="0"/>
              </a:rPr>
              <a:t>(skaningowe</a:t>
            </a:r>
            <a:r>
              <a:rPr lang="x-none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algn="just" hangingPunct="0"/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Sondy do pomiarów bezstykowych (</a:t>
            </a:r>
            <a:r>
              <a:rPr 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noncontact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probes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pl-PL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wyko-rzystują</a:t>
            </a: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przeważnie zjawiska optyczne. Najczęściej stosowane ich rodzaje to:</a:t>
            </a:r>
          </a:p>
          <a:p>
            <a:pPr marL="539750" indent="-274638" hangingPunct="0">
              <a:buFont typeface="Wingdings" pitchFamily="2" charset="2"/>
              <a:buChar char="§"/>
            </a:pP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laserowe sondy triangulacyjne;</a:t>
            </a:r>
          </a:p>
          <a:p>
            <a:pPr marL="539750" indent="-274638" hangingPunct="0">
              <a:buFont typeface="Wingdings" pitchFamily="2" charset="2"/>
              <a:buChar char="§"/>
            </a:pP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kamery wizyjne CCD;</a:t>
            </a:r>
          </a:p>
          <a:p>
            <a:pPr marL="539750" indent="-274638" hangingPunct="0">
              <a:buFont typeface="Wingdings" pitchFamily="2" charset="2"/>
              <a:buChar char="§"/>
            </a:pPr>
            <a:r>
              <a:rPr lang="pl-PL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sondy skanujące (skanery)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977501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900009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SONDY SZTYWNE</a:t>
            </a:r>
            <a:endParaRPr lang="pl-PL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0" y="1822172"/>
            <a:ext cx="9144000" cy="3046988"/>
          </a:xfrm>
          <a:prstGeom prst="rect">
            <a:avLst/>
          </a:prstGeom>
        </p:spPr>
        <p:txBody>
          <a:bodyPr wrap="square" lIns="432000" rIns="432000">
            <a:spAutoFit/>
          </a:bodyPr>
          <a:lstStyle/>
          <a:p>
            <a:pPr algn="just" hangingPunct="0"/>
            <a:r>
              <a:rPr lang="pl-PL" sz="2400" b="1" dirty="0" smtClean="0">
                <a:latin typeface="Calibri" pitchFamily="34" charset="0"/>
                <a:cs typeface="Calibri" panose="020F0502020204030204" pitchFamily="34" charset="0"/>
              </a:rPr>
              <a:t>Używane </a:t>
            </a:r>
            <a:r>
              <a:rPr lang="x-none" sz="2400" b="1" smtClean="0">
                <a:latin typeface="Calibri" pitchFamily="34" charset="0"/>
              </a:rPr>
              <a:t>najczęściej w małych maszynach współrzędnościowych bez napędu (manual machines). Lokalizacja punktu następuje poprzez doprowadzenie końcówki pomiarowej głowicy do styku </a:t>
            </a:r>
            <a:r>
              <a:rPr lang="pl-PL" sz="2400" b="1" dirty="0" smtClean="0">
                <a:latin typeface="Calibri" pitchFamily="34" charset="0"/>
              </a:rPr>
              <a:t/>
            </a:r>
            <a:br>
              <a:rPr lang="pl-PL" sz="2400" b="1" dirty="0" smtClean="0">
                <a:latin typeface="Calibri" pitchFamily="34" charset="0"/>
              </a:rPr>
            </a:br>
            <a:r>
              <a:rPr lang="x-none" sz="2400" b="1" smtClean="0">
                <a:latin typeface="Calibri" pitchFamily="34" charset="0"/>
              </a:rPr>
              <a:t>z mierzonym przedmiotem i zasygnalizowanie faktu osiągnięcia kontaktu</a:t>
            </a:r>
            <a:r>
              <a:rPr lang="pl-PL" sz="2400" b="1" dirty="0" smtClean="0">
                <a:latin typeface="Calibri" pitchFamily="34" charset="0"/>
              </a:rPr>
              <a:t>. Doprowadzenie głowicy odbywa się siłą mięśni </a:t>
            </a:r>
            <a:r>
              <a:rPr lang="pl-PL" sz="2400" b="1" dirty="0" err="1" smtClean="0">
                <a:latin typeface="Calibri" pitchFamily="34" charset="0"/>
              </a:rPr>
              <a:t>opera-tora</a:t>
            </a:r>
            <a:r>
              <a:rPr lang="pl-PL" sz="2400" b="1" dirty="0" smtClean="0">
                <a:latin typeface="Calibri" pitchFamily="34" charset="0"/>
              </a:rPr>
              <a:t> , sygnalizacja kontaktu za pomocą </a:t>
            </a:r>
            <a:r>
              <a:rPr lang="x-none" sz="2400" b="1" smtClean="0">
                <a:latin typeface="Calibri" pitchFamily="34" charset="0"/>
              </a:rPr>
              <a:t>specjalnego przycisku. Ze względu na dużą zmienność nacisku pomiarowego ten sposób lokalizacji punktów nie jest zbyt dokładny.</a:t>
            </a:r>
            <a:endParaRPr lang="pl-PL" sz="2400" b="1" dirty="0">
              <a:latin typeface="Calibri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977501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SONDY SYGNALIZACYJNE</a:t>
            </a:r>
            <a:endParaRPr lang="pl-PL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0" y="1484784"/>
            <a:ext cx="9144000" cy="4524315"/>
          </a:xfrm>
          <a:prstGeom prst="rect">
            <a:avLst/>
          </a:prstGeom>
        </p:spPr>
        <p:txBody>
          <a:bodyPr wrap="square" lIns="432000" rIns="432000">
            <a:spAutoFit/>
          </a:bodyPr>
          <a:lstStyle/>
          <a:p>
            <a:pPr algn="just" hangingPunct="0"/>
            <a:r>
              <a:rPr lang="x-none" sz="2400" b="1" smtClean="0">
                <a:latin typeface="Calibri" pitchFamily="34" charset="0"/>
              </a:rPr>
              <a:t>Sondy sygnalizacyjne (trigger probes) w momencie zetknięcia końcówki pomiarowej z powierzchnią mierzonego przedmiotu generują sygnał elektryczny, który powoduje rejestrację współ</a:t>
            </a:r>
            <a:r>
              <a:rPr lang="pl-PL" sz="2400" b="1" dirty="0" smtClean="0">
                <a:latin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</a:rPr>
              <a:t>rzędnych elementów zespołu nośnego. Ich zasada działania jest oparta na przetwornikach elektrostykowych (minimalne wychy</a:t>
            </a:r>
            <a:r>
              <a:rPr lang="pl-PL" sz="2400" b="1" dirty="0" smtClean="0">
                <a:latin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</a:rPr>
              <a:t>lenie końcówki powoduje przerwanie obwodu elektrycznego), przetwornikach piezoelektrycznych (minimalny nacisk pomiaro</a:t>
            </a:r>
            <a:r>
              <a:rPr lang="pl-PL" sz="2400" b="1" dirty="0" smtClean="0">
                <a:latin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</a:rPr>
              <a:t>wy rzędu 0,01N odkształca piezoelement, powodując powstanie impulsu) bądź przetwornikach indukcyjnych (przemieszczenie końcówki zmienia indukcyjność cewki, co powoduje powstanie sygnału). Sondy sygnalizacyjne mają bardzo wysoką powtarzal</a:t>
            </a:r>
            <a:r>
              <a:rPr lang="pl-PL" sz="2400" b="1" dirty="0" smtClean="0">
                <a:latin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</a:rPr>
              <a:t>ność wskazań (rozrzut wskazań nie przekracza </a:t>
            </a:r>
            <a:r>
              <a:rPr lang="pl-PL" sz="2400" b="1" dirty="0" smtClean="0">
                <a:latin typeface="Calibri" pitchFamily="34" charset="0"/>
              </a:rPr>
              <a:t>najczęściej </a:t>
            </a:r>
            <a:r>
              <a:rPr lang="x-none" sz="2400" b="1" smtClean="0">
                <a:latin typeface="Calibri" pitchFamily="34" charset="0"/>
              </a:rPr>
              <a:t>1 </a:t>
            </a:r>
            <a:r>
              <a:rPr lang="x-none" sz="2400" b="1" smtClean="0">
                <a:latin typeface="Symbol" pitchFamily="18" charset="2"/>
              </a:rPr>
              <a:t>m</a:t>
            </a:r>
            <a:r>
              <a:rPr lang="x-none" sz="2400" b="1" smtClean="0">
                <a:latin typeface="Calibri" pitchFamily="34" charset="0"/>
              </a:rPr>
              <a:t>m). </a:t>
            </a:r>
            <a:endParaRPr lang="pl-PL" sz="2400" b="1" dirty="0">
              <a:latin typeface="Calibri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977501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SONDY MIERZĄCE (SKANUJĄCE)</a:t>
            </a:r>
            <a:endParaRPr lang="pl-PL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0" y="980728"/>
            <a:ext cx="9144000" cy="5416868"/>
          </a:xfrm>
          <a:prstGeom prst="rect">
            <a:avLst/>
          </a:prstGeom>
        </p:spPr>
        <p:txBody>
          <a:bodyPr wrap="square" lIns="432000" rIns="432000">
            <a:spAutoFit/>
          </a:bodyPr>
          <a:lstStyle/>
          <a:p>
            <a:pPr algn="just" hangingPunct="0">
              <a:spcAft>
                <a:spcPts val="1200"/>
              </a:spcAft>
            </a:pPr>
            <a:r>
              <a:rPr lang="x-none" sz="2400" b="1" smtClean="0">
                <a:latin typeface="Calibri" pitchFamily="34" charset="0"/>
              </a:rPr>
              <a:t>Sondy mierzące (scanning probes) poza sygnalizacją kontaktu z mierzonym przedmiotem pozwalają na określenie wielkości wy</a:t>
            </a:r>
            <a:r>
              <a:rPr lang="pl-PL" sz="2400" b="1" dirty="0" smtClean="0">
                <a:latin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</a:rPr>
              <a:t>chylenia swojej końcówki pomiarowej. Wielkość ta jest uwzględ</a:t>
            </a:r>
            <a:r>
              <a:rPr lang="pl-PL" sz="2400" b="1" dirty="0" smtClean="0">
                <a:latin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</a:rPr>
              <a:t>niana przy obliczaniu wartości współrzędnych lokalizowanych punktów. Zasada działania tych sond opiera się najczęściej na indukcyjnych lub optoelektronicznych przetwornikach pomiaro</a:t>
            </a:r>
            <a:r>
              <a:rPr lang="pl-PL" sz="2400" b="1" dirty="0" smtClean="0">
                <a:latin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</a:rPr>
              <a:t>wych. Sonda mierzy przemieszczenie swojej końcówki w pięciu (</a:t>
            </a:r>
            <a:r>
              <a:rPr lang="x-none" sz="2400" b="1" smtClean="0">
                <a:latin typeface="Calibri" pitchFamily="34" charset="0"/>
                <a:sym typeface="Symbol"/>
              </a:rPr>
              <a:t></a:t>
            </a:r>
            <a:r>
              <a:rPr lang="x-none" sz="2400" b="1" smtClean="0">
                <a:latin typeface="Calibri" pitchFamily="34" charset="0"/>
              </a:rPr>
              <a:t>X, </a:t>
            </a:r>
            <a:r>
              <a:rPr lang="x-none" sz="2400" b="1" smtClean="0">
                <a:latin typeface="Calibri" pitchFamily="34" charset="0"/>
                <a:sym typeface="Symbol"/>
              </a:rPr>
              <a:t></a:t>
            </a:r>
            <a:r>
              <a:rPr lang="x-none" sz="2400" b="1" smtClean="0">
                <a:latin typeface="Calibri" pitchFamily="34" charset="0"/>
              </a:rPr>
              <a:t>Y i +Z) lub sześciu (</a:t>
            </a:r>
            <a:r>
              <a:rPr lang="x-none" sz="2400" b="1" smtClean="0">
                <a:latin typeface="Calibri" pitchFamily="34" charset="0"/>
                <a:sym typeface="Symbol"/>
              </a:rPr>
              <a:t></a:t>
            </a:r>
            <a:r>
              <a:rPr lang="x-none" sz="2400" b="1" smtClean="0">
                <a:latin typeface="Calibri" pitchFamily="34" charset="0"/>
              </a:rPr>
              <a:t>X, </a:t>
            </a:r>
            <a:r>
              <a:rPr lang="x-none" sz="2400" b="1" smtClean="0">
                <a:latin typeface="Calibri" pitchFamily="34" charset="0"/>
                <a:sym typeface="Symbol"/>
              </a:rPr>
              <a:t></a:t>
            </a:r>
            <a:r>
              <a:rPr lang="x-none" sz="2400" b="1" smtClean="0">
                <a:latin typeface="Calibri" pitchFamily="34" charset="0"/>
              </a:rPr>
              <a:t>Y i </a:t>
            </a:r>
            <a:r>
              <a:rPr lang="x-none" sz="2400" b="1" smtClean="0">
                <a:latin typeface="Calibri" pitchFamily="34" charset="0"/>
                <a:sym typeface="Symbol"/>
              </a:rPr>
              <a:t></a:t>
            </a:r>
            <a:r>
              <a:rPr lang="x-none" sz="2400" b="1" smtClean="0">
                <a:latin typeface="Calibri" pitchFamily="34" charset="0"/>
              </a:rPr>
              <a:t>Z) kierunkach. </a:t>
            </a:r>
            <a:endParaRPr lang="pl-PL" sz="2400" b="1" dirty="0" smtClean="0">
              <a:latin typeface="Calibri" pitchFamily="34" charset="0"/>
            </a:endParaRPr>
          </a:p>
          <a:p>
            <a:pPr algn="just" hangingPunct="0"/>
            <a:r>
              <a:rPr lang="x-none" sz="2400" b="1" smtClean="0">
                <a:latin typeface="Calibri" pitchFamily="34" charset="0"/>
              </a:rPr>
              <a:t>Sondy mierzące </a:t>
            </a:r>
            <a:r>
              <a:rPr lang="pl-PL" sz="2400" b="1" dirty="0" smtClean="0">
                <a:latin typeface="Calibri" pitchFamily="34" charset="0"/>
              </a:rPr>
              <a:t>umożliwiają</a:t>
            </a:r>
            <a:r>
              <a:rPr lang="x-none" sz="2400" b="1" smtClean="0">
                <a:latin typeface="Calibri" pitchFamily="34" charset="0"/>
              </a:rPr>
              <a:t> tzw. pomiary skaningowe. W trakcie tych pomiarów głowica przemieszcza się wzdłuż wybranego zary</a:t>
            </a:r>
            <a:r>
              <a:rPr lang="pl-PL" sz="2400" b="1" dirty="0" smtClean="0">
                <a:latin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</a:rPr>
              <a:t>su przedmiotu tak, aby ugięcie końcówki pomiarowej mieściło się wewnątrz zakresu pomiarowego sondy. Okresowo, z częstością dochodzącą nawet do 200 razy na sekundę, odczytywane są współrzędne elementów nośnych i ugięcie końcówki pomiarowej. </a:t>
            </a:r>
            <a:endParaRPr lang="pl-PL" sz="2400" b="1" dirty="0">
              <a:latin typeface="Calibri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977501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TRZPIENIE (KOŃCÓWKI) POMIAROWE  </a:t>
            </a:r>
            <a:r>
              <a:rPr lang="pl-PL" sz="3200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  <a:endParaRPr lang="pl-PL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0" y="908720"/>
            <a:ext cx="9144000" cy="1569660"/>
          </a:xfrm>
          <a:prstGeom prst="rect">
            <a:avLst/>
          </a:prstGeom>
        </p:spPr>
        <p:txBody>
          <a:bodyPr wrap="square" lIns="432000" rIns="432000">
            <a:spAutoFit/>
          </a:bodyPr>
          <a:lstStyle/>
          <a:p>
            <a:pPr algn="just" hangingPunct="0"/>
            <a:r>
              <a:rPr lang="x-none" sz="2400" b="1" smtClean="0">
                <a:latin typeface="Calibri" pitchFamily="34" charset="0"/>
              </a:rPr>
              <a:t>Sondy stykowe kontaktują się z przedmiotami mierzonymi za pośrednictwem wymiennych trzpieni pomiarowych. Najczęściej stosowany trzpień, tzw. trzpień prosty, pokazano </a:t>
            </a:r>
            <a:r>
              <a:rPr lang="pl-PL" sz="2400" b="1" dirty="0" smtClean="0">
                <a:latin typeface="Calibri" pitchFamily="34" charset="0"/>
              </a:rPr>
              <a:t>poniżej. </a:t>
            </a:r>
            <a:r>
              <a:rPr lang="x-none" sz="2400" b="1" smtClean="0">
                <a:latin typeface="Calibri" pitchFamily="34" charset="0"/>
              </a:rPr>
              <a:t>Składa się on z korpusu 1 i końcówki pomiarowej 2.  </a:t>
            </a:r>
            <a:endParaRPr lang="pl-PL" sz="2400" b="1" dirty="0">
              <a:latin typeface="Calibri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5230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pSp>
        <p:nvGrpSpPr>
          <p:cNvPr id="652289" name="Group 1"/>
          <p:cNvGrpSpPr>
            <a:grpSpLocks noChangeAspect="1"/>
          </p:cNvGrpSpPr>
          <p:nvPr/>
        </p:nvGrpSpPr>
        <p:grpSpPr bwMode="auto">
          <a:xfrm>
            <a:off x="2483768" y="2564904"/>
            <a:ext cx="3739502" cy="1085533"/>
            <a:chOff x="3189" y="4634"/>
            <a:chExt cx="5698" cy="1655"/>
          </a:xfrm>
        </p:grpSpPr>
        <p:pic>
          <p:nvPicPr>
            <p:cNvPr id="652299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89" y="5021"/>
              <a:ext cx="5545" cy="1268"/>
            </a:xfrm>
            <a:prstGeom prst="rect">
              <a:avLst/>
            </a:prstGeom>
            <a:noFill/>
          </p:spPr>
        </p:pic>
        <p:grpSp>
          <p:nvGrpSpPr>
            <p:cNvPr id="652290" name="Group 2"/>
            <p:cNvGrpSpPr>
              <a:grpSpLocks noChangeAspect="1"/>
            </p:cNvGrpSpPr>
            <p:nvPr/>
          </p:nvGrpSpPr>
          <p:grpSpPr bwMode="auto">
            <a:xfrm>
              <a:off x="5062" y="4634"/>
              <a:ext cx="3825" cy="680"/>
              <a:chOff x="5614" y="862"/>
              <a:chExt cx="3795" cy="675"/>
            </a:xfrm>
          </p:grpSpPr>
          <p:grpSp>
            <p:nvGrpSpPr>
              <p:cNvPr id="652295" name="Group 7"/>
              <p:cNvGrpSpPr>
                <a:grpSpLocks noChangeAspect="1"/>
              </p:cNvGrpSpPr>
              <p:nvPr/>
            </p:nvGrpSpPr>
            <p:grpSpPr bwMode="auto">
              <a:xfrm>
                <a:off x="5614" y="862"/>
                <a:ext cx="900" cy="675"/>
                <a:chOff x="4605" y="870"/>
                <a:chExt cx="900" cy="675"/>
              </a:xfrm>
            </p:grpSpPr>
            <p:sp>
              <p:nvSpPr>
                <p:cNvPr id="652298" name="Line 1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605" y="1170"/>
                  <a:ext cx="570" cy="37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652297" name="Line 9"/>
                <p:cNvSpPr>
                  <a:spLocks noChangeAspect="1" noChangeShapeType="1"/>
                </p:cNvSpPr>
                <p:nvPr/>
              </p:nvSpPr>
              <p:spPr bwMode="auto">
                <a:xfrm>
                  <a:off x="5175" y="1170"/>
                  <a:ext cx="330" cy="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652296" name="Text Box 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75" y="870"/>
                  <a:ext cx="330" cy="3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l-PL" sz="10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PL Times New Roman"/>
                      <a:ea typeface="Times New Roman" pitchFamily="18" charset="0"/>
                      <a:cs typeface="Times New Roman" pitchFamily="18" charset="0"/>
                    </a:rPr>
                    <a:t>1</a:t>
                  </a:r>
                  <a:endParaRPr kumimoji="0" lang="pl-PL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grpSp>
            <p:nvGrpSpPr>
              <p:cNvPr id="652291" name="Group 3"/>
              <p:cNvGrpSpPr>
                <a:grpSpLocks noChangeAspect="1"/>
              </p:cNvGrpSpPr>
              <p:nvPr/>
            </p:nvGrpSpPr>
            <p:grpSpPr bwMode="auto">
              <a:xfrm>
                <a:off x="8899" y="862"/>
                <a:ext cx="510" cy="675"/>
                <a:chOff x="8865" y="870"/>
                <a:chExt cx="510" cy="675"/>
              </a:xfrm>
            </p:grpSpPr>
            <p:sp>
              <p:nvSpPr>
                <p:cNvPr id="652294" name="Text Box 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9045" y="870"/>
                  <a:ext cx="330" cy="3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l-PL" sz="10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PL Times New Roman"/>
                      <a:ea typeface="Times New Roman" pitchFamily="18" charset="0"/>
                      <a:cs typeface="Times New Roman" pitchFamily="18" charset="0"/>
                    </a:rPr>
                    <a:t>2</a:t>
                  </a:r>
                  <a:endParaRPr kumimoji="0" lang="pl-PL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652293" name="Line 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865" y="1170"/>
                  <a:ext cx="180" cy="37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652292" name="Line 4"/>
                <p:cNvSpPr>
                  <a:spLocks noChangeAspect="1" noChangeShapeType="1"/>
                </p:cNvSpPr>
                <p:nvPr/>
              </p:nvSpPr>
              <p:spPr bwMode="auto">
                <a:xfrm>
                  <a:off x="9045" y="1170"/>
                  <a:ext cx="330" cy="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17" name="Prostokąt 16"/>
          <p:cNvSpPr/>
          <p:nvPr/>
        </p:nvSpPr>
        <p:spPr>
          <a:xfrm>
            <a:off x="0" y="3717032"/>
            <a:ext cx="9144000" cy="3046988"/>
          </a:xfrm>
          <a:prstGeom prst="rect">
            <a:avLst/>
          </a:prstGeom>
        </p:spPr>
        <p:txBody>
          <a:bodyPr wrap="square" lIns="432000" rIns="432000">
            <a:spAutoFit/>
          </a:bodyPr>
          <a:lstStyle/>
          <a:p>
            <a:pPr algn="just" hangingPunct="0"/>
            <a:r>
              <a:rPr lang="x-none" sz="2400" b="1" smtClean="0">
                <a:latin typeface="Calibri" pitchFamily="34" charset="0"/>
              </a:rPr>
              <a:t>Korpusy trzpieni mogą mieć różne długości, można też zmieniać długość trzpienia za pomocą przedłużki. </a:t>
            </a:r>
            <a:r>
              <a:rPr lang="pl-PL" sz="2400" b="1" dirty="0" smtClean="0">
                <a:latin typeface="Calibri" pitchFamily="34" charset="0"/>
              </a:rPr>
              <a:t>W</a:t>
            </a:r>
            <a:r>
              <a:rPr lang="x-none" sz="2400" b="1" smtClean="0">
                <a:latin typeface="Calibri" pitchFamily="34" charset="0"/>
              </a:rPr>
              <a:t>ykon</a:t>
            </a:r>
            <a:r>
              <a:rPr lang="pl-PL" sz="2400" b="1" dirty="0" smtClean="0">
                <a:latin typeface="Calibri" pitchFamily="34" charset="0"/>
              </a:rPr>
              <a:t>uje się je</a:t>
            </a:r>
            <a:r>
              <a:rPr lang="x-none" sz="2400" b="1" smtClean="0">
                <a:latin typeface="Calibri" pitchFamily="34" charset="0"/>
              </a:rPr>
              <a:t> z mate</a:t>
            </a:r>
            <a:r>
              <a:rPr lang="pl-PL" sz="2400" b="1" dirty="0" smtClean="0">
                <a:latin typeface="Calibri" pitchFamily="34" charset="0"/>
              </a:rPr>
              <a:t>-</a:t>
            </a:r>
            <a:r>
              <a:rPr lang="x-none" sz="2400" b="1" smtClean="0">
                <a:latin typeface="Calibri" pitchFamily="34" charset="0"/>
              </a:rPr>
              <a:t>riałów odpornych na obciążenia mechaniczne i korozję</a:t>
            </a:r>
            <a:r>
              <a:rPr lang="pl-PL" sz="2400" b="1" dirty="0" smtClean="0">
                <a:latin typeface="Calibri" pitchFamily="34" charset="0"/>
              </a:rPr>
              <a:t> (np.</a:t>
            </a:r>
            <a:r>
              <a:rPr lang="x-none" sz="2400" b="1" smtClean="0">
                <a:latin typeface="Calibri" pitchFamily="34" charset="0"/>
              </a:rPr>
              <a:t> stal nierdzewna, włókna węglowe, stopy aluminium</a:t>
            </a:r>
            <a:r>
              <a:rPr lang="pl-PL" sz="2400" b="1" dirty="0" smtClean="0">
                <a:latin typeface="Calibri" pitchFamily="34" charset="0"/>
              </a:rPr>
              <a:t> czy</a:t>
            </a:r>
            <a:r>
              <a:rPr lang="x-none" sz="2400" b="1" smtClean="0">
                <a:latin typeface="Calibri" pitchFamily="34" charset="0"/>
              </a:rPr>
              <a:t> stopy tytanu</a:t>
            </a:r>
            <a:r>
              <a:rPr lang="pl-PL" sz="2400" b="1" dirty="0" smtClean="0">
                <a:latin typeface="Calibri" pitchFamily="34" charset="0"/>
              </a:rPr>
              <a:t>).</a:t>
            </a:r>
            <a:r>
              <a:rPr lang="x-none" sz="2400" b="1" smtClean="0">
                <a:latin typeface="Calibri" pitchFamily="34" charset="0"/>
              </a:rPr>
              <a:t> Na końcówki pomiarowe stosuje się materiały o dużej odporności na obciążenia dynamiczne </a:t>
            </a:r>
            <a:r>
              <a:rPr lang="pl-PL" sz="2400" b="1" dirty="0" smtClean="0">
                <a:latin typeface="Calibri" pitchFamily="34" charset="0"/>
              </a:rPr>
              <a:t>i</a:t>
            </a:r>
            <a:r>
              <a:rPr lang="x-none" sz="2400" b="1" smtClean="0">
                <a:latin typeface="Calibri" pitchFamily="34" charset="0"/>
              </a:rPr>
              <a:t> ścieranie. Do najczęściej spotykanych należą końcówki wykonane z rubinu, tlenku cyrkonu i azotku krzemu.</a:t>
            </a:r>
            <a:endParaRPr lang="pl-PL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77501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539969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TRZPIENIE (KOŃCÓWKI) POMIAROWE  </a:t>
            </a:r>
            <a:r>
              <a:rPr lang="pl-PL" sz="3200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</a:t>
            </a:r>
            <a:r>
              <a:rPr lang="pl-PL" sz="3200" b="1" dirty="0" err="1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pl-PL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0" y="1363415"/>
            <a:ext cx="9144000" cy="769441"/>
          </a:xfrm>
          <a:prstGeom prst="rect">
            <a:avLst/>
          </a:prstGeom>
        </p:spPr>
        <p:txBody>
          <a:bodyPr wrap="square" lIns="396000" rIns="396000">
            <a:spAutoFit/>
          </a:bodyPr>
          <a:lstStyle/>
          <a:p>
            <a:pPr hangingPunct="0"/>
            <a:r>
              <a:rPr lang="x-none" sz="2200" b="1" smtClean="0">
                <a:latin typeface="Calibri" pitchFamily="34" charset="0"/>
              </a:rPr>
              <a:t>Do optymalnej lokalizacji wybranych punktów mierzonych przedmio</a:t>
            </a:r>
            <a:r>
              <a:rPr lang="pl-PL" sz="2200" b="1" dirty="0" smtClean="0">
                <a:latin typeface="Calibri" pitchFamily="34" charset="0"/>
              </a:rPr>
              <a:t>-</a:t>
            </a:r>
            <a:r>
              <a:rPr lang="x-none" sz="2200" b="1" smtClean="0">
                <a:latin typeface="Calibri" pitchFamily="34" charset="0"/>
              </a:rPr>
              <a:t>tów potrzebne są końcówki pomiarowe o różnych kształtach. </a:t>
            </a:r>
            <a:endParaRPr lang="pl-PL" sz="2200" b="1" dirty="0">
              <a:latin typeface="Calibri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5230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563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pSp>
        <p:nvGrpSpPr>
          <p:cNvPr id="656385" name="Group 1"/>
          <p:cNvGrpSpPr>
            <a:grpSpLocks noChangeAspect="1"/>
          </p:cNvGrpSpPr>
          <p:nvPr/>
        </p:nvGrpSpPr>
        <p:grpSpPr bwMode="auto">
          <a:xfrm>
            <a:off x="755576" y="2480437"/>
            <a:ext cx="7486170" cy="1956675"/>
            <a:chOff x="2381" y="9832"/>
            <a:chExt cx="7144" cy="1868"/>
          </a:xfrm>
        </p:grpSpPr>
        <p:pic>
          <p:nvPicPr>
            <p:cNvPr id="656397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43" y="10262"/>
              <a:ext cx="1185" cy="1438"/>
            </a:xfrm>
            <a:prstGeom prst="rect">
              <a:avLst/>
            </a:prstGeom>
            <a:noFill/>
          </p:spPr>
        </p:pic>
        <p:pic>
          <p:nvPicPr>
            <p:cNvPr id="656396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97" y="9832"/>
              <a:ext cx="1253" cy="1868"/>
            </a:xfrm>
            <a:prstGeom prst="rect">
              <a:avLst/>
            </a:prstGeom>
            <a:noFill/>
          </p:spPr>
        </p:pic>
        <p:pic>
          <p:nvPicPr>
            <p:cNvPr id="656395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65" y="10133"/>
              <a:ext cx="1026" cy="1562"/>
            </a:xfrm>
            <a:prstGeom prst="rect">
              <a:avLst/>
            </a:prstGeom>
            <a:noFill/>
          </p:spPr>
        </p:pic>
        <p:pic>
          <p:nvPicPr>
            <p:cNvPr id="656394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402" y="10416"/>
              <a:ext cx="1123" cy="1284"/>
            </a:xfrm>
            <a:prstGeom prst="rect">
              <a:avLst/>
            </a:prstGeom>
            <a:noFill/>
          </p:spPr>
        </p:pic>
        <p:pic>
          <p:nvPicPr>
            <p:cNvPr id="656393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89" y="10133"/>
              <a:ext cx="1474" cy="1567"/>
            </a:xfrm>
            <a:prstGeom prst="rect">
              <a:avLst/>
            </a:prstGeom>
            <a:noFill/>
          </p:spPr>
        </p:pic>
        <p:pic>
          <p:nvPicPr>
            <p:cNvPr id="656392" name="Picture 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381" y="10393"/>
              <a:ext cx="1253" cy="1307"/>
            </a:xfrm>
            <a:prstGeom prst="rect">
              <a:avLst/>
            </a:prstGeom>
            <a:noFill/>
          </p:spPr>
        </p:pic>
        <p:sp>
          <p:nvSpPr>
            <p:cNvPr id="656391" name="Text Box 7"/>
            <p:cNvSpPr txBox="1">
              <a:spLocks noChangeArrowheads="1"/>
            </p:cNvSpPr>
            <p:nvPr/>
          </p:nvSpPr>
          <p:spPr bwMode="auto">
            <a:xfrm>
              <a:off x="2790" y="9930"/>
              <a:ext cx="283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L Times New Roman"/>
                  <a:ea typeface="Times New Roman" pitchFamily="18" charset="0"/>
                  <a:cs typeface="Times New Roman" pitchFamily="18" charset="0"/>
                </a:rPr>
                <a:t>a)</a:t>
              </a:r>
              <a:endPara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56390" name="Text Box 6"/>
            <p:cNvSpPr txBox="1">
              <a:spLocks noChangeArrowheads="1"/>
            </p:cNvSpPr>
            <p:nvPr/>
          </p:nvSpPr>
          <p:spPr bwMode="auto">
            <a:xfrm>
              <a:off x="3746" y="9930"/>
              <a:ext cx="283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L Times New Roman"/>
                  <a:ea typeface="Times New Roman" pitchFamily="18" charset="0"/>
                  <a:cs typeface="Times New Roman" pitchFamily="18" charset="0"/>
                </a:rPr>
                <a:t>b)</a:t>
              </a:r>
              <a:endPara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56389" name="Text Box 5"/>
            <p:cNvSpPr txBox="1">
              <a:spLocks noChangeArrowheads="1"/>
            </p:cNvSpPr>
            <p:nvPr/>
          </p:nvSpPr>
          <p:spPr bwMode="auto">
            <a:xfrm>
              <a:off x="5122" y="9930"/>
              <a:ext cx="283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L Times New Roman"/>
                  <a:ea typeface="Times New Roman" pitchFamily="18" charset="0"/>
                  <a:cs typeface="Times New Roman" pitchFamily="18" charset="0"/>
                </a:rPr>
                <a:t>c)</a:t>
              </a:r>
              <a:endPara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56388" name="Text Box 4"/>
            <p:cNvSpPr txBox="1">
              <a:spLocks noChangeArrowheads="1"/>
            </p:cNvSpPr>
            <p:nvPr/>
          </p:nvSpPr>
          <p:spPr bwMode="auto">
            <a:xfrm>
              <a:off x="6198" y="9930"/>
              <a:ext cx="283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L Times New Roman"/>
                  <a:ea typeface="Times New Roman" pitchFamily="18" charset="0"/>
                  <a:cs typeface="Times New Roman" pitchFamily="18" charset="0"/>
                </a:rPr>
                <a:t>d)</a:t>
              </a:r>
              <a:endPara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56387" name="Text Box 3"/>
            <p:cNvSpPr txBox="1">
              <a:spLocks noChangeArrowheads="1"/>
            </p:cNvSpPr>
            <p:nvPr/>
          </p:nvSpPr>
          <p:spPr bwMode="auto">
            <a:xfrm>
              <a:off x="7559" y="9930"/>
              <a:ext cx="283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L Times New Roman"/>
                  <a:ea typeface="Times New Roman" pitchFamily="18" charset="0"/>
                  <a:cs typeface="Times New Roman" pitchFamily="18" charset="0"/>
                </a:rPr>
                <a:t>e)</a:t>
              </a:r>
              <a:endPara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56386" name="Text Box 2"/>
            <p:cNvSpPr txBox="1">
              <a:spLocks noChangeArrowheads="1"/>
            </p:cNvSpPr>
            <p:nvPr/>
          </p:nvSpPr>
          <p:spPr bwMode="auto">
            <a:xfrm>
              <a:off x="8621" y="9930"/>
              <a:ext cx="283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L Times New Roman"/>
                  <a:ea typeface="Times New Roman" pitchFamily="18" charset="0"/>
                  <a:cs typeface="Times New Roman" pitchFamily="18" charset="0"/>
                </a:rPr>
                <a:t>f)</a:t>
              </a:r>
              <a:endPara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656405" name="Rectangle 21"/>
          <p:cNvSpPr>
            <a:spLocks noChangeArrowheads="1"/>
          </p:cNvSpPr>
          <p:nvPr/>
        </p:nvSpPr>
        <p:spPr bwMode="auto">
          <a:xfrm>
            <a:off x="0" y="4709265"/>
            <a:ext cx="9144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6000" tIns="45720" rIns="39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Trzpienie pomiarowe: a) trzpień prosty; b) układ trzpieni prostych tworzących </a:t>
            </a:r>
            <a:r>
              <a:rPr kumimoji="0" lang="pl-PL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tzw</a:t>
            </a:r>
            <a:r>
              <a:rPr kumimoji="0" lang="pl-P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 gwiazdę; c) trzpień pomiarowy z końcówką punktową (ostrzową); d) trzpień pomiarowy zakończony płozą kulistą o dużym promieniu; e) trzpień z końcówką tarczową; f) trzpień z końcówką walcową;</a:t>
            </a:r>
            <a:endParaRPr kumimoji="0" lang="pl-PL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77501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467961"/>
            <a:ext cx="7772400" cy="584775"/>
          </a:xfrm>
        </p:spPr>
        <p:txBody>
          <a:bodyPr>
            <a:spAutoFit/>
          </a:bodyPr>
          <a:lstStyle/>
          <a:p>
            <a:r>
              <a:rPr 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SONDY DO POMIARÓW BEZSTYKOWYCH</a:t>
            </a:r>
            <a:endParaRPr lang="pl-PL" sz="32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5230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563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56405" name="Rectangle 21"/>
          <p:cNvSpPr>
            <a:spLocks noChangeArrowheads="1"/>
          </p:cNvSpPr>
          <p:nvPr/>
        </p:nvSpPr>
        <p:spPr bwMode="auto">
          <a:xfrm>
            <a:off x="0" y="5001653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6000" tIns="45720" rIns="39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l-PL" sz="2400" b="1" dirty="0" smtClean="0">
                <a:latin typeface="Calibri" pitchFamily="34" charset="0"/>
              </a:rPr>
              <a:t>Przykładowe sondy bezstykowe: a) laserowa sonda triangulacyjna OTP6M firmy </a:t>
            </a:r>
            <a:r>
              <a:rPr lang="pl-PL" sz="2400" b="1" dirty="0" err="1" smtClean="0">
                <a:latin typeface="Calibri" pitchFamily="34" charset="0"/>
              </a:rPr>
              <a:t>Renishaw</a:t>
            </a:r>
            <a:r>
              <a:rPr lang="pl-PL" sz="2400" b="1" dirty="0" smtClean="0">
                <a:latin typeface="Calibri" pitchFamily="34" charset="0"/>
              </a:rPr>
              <a:t>; b) kamera wizyjna QVP firmy </a:t>
            </a:r>
            <a:r>
              <a:rPr lang="pl-PL" sz="2400" b="1" dirty="0" err="1" smtClean="0">
                <a:latin typeface="Calibri" pitchFamily="34" charset="0"/>
              </a:rPr>
              <a:t>Mitutoyo</a:t>
            </a:r>
            <a:r>
              <a:rPr lang="pl-PL" sz="2400" b="1" dirty="0" smtClean="0">
                <a:latin typeface="Calibri" pitchFamily="34" charset="0"/>
              </a:rPr>
              <a:t>; c) skaner </a:t>
            </a:r>
            <a:r>
              <a:rPr lang="pl-PL" sz="2400" b="1" dirty="0" err="1" smtClean="0">
                <a:latin typeface="Calibri" pitchFamily="34" charset="0"/>
              </a:rPr>
              <a:t>OptiScan</a:t>
            </a:r>
            <a:r>
              <a:rPr lang="pl-PL" sz="2400" b="1" dirty="0" smtClean="0">
                <a:latin typeface="Calibri" pitchFamily="34" charset="0"/>
              </a:rPr>
              <a:t> firmy </a:t>
            </a:r>
            <a:r>
              <a:rPr lang="pl-PL" sz="2400" b="1" dirty="0" err="1" smtClean="0">
                <a:latin typeface="Calibri" pitchFamily="34" charset="0"/>
              </a:rPr>
              <a:t>DataPixel</a:t>
            </a:r>
            <a:endParaRPr lang="pl-PL" sz="2400" b="1" dirty="0">
              <a:latin typeface="Calibri" pitchFamily="34" charset="0"/>
            </a:endParaRPr>
          </a:p>
        </p:txBody>
      </p:sp>
      <p:sp>
        <p:nvSpPr>
          <p:cNvPr id="65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pSp>
        <p:nvGrpSpPr>
          <p:cNvPr id="657409" name="Group 1"/>
          <p:cNvGrpSpPr>
            <a:grpSpLocks noChangeAspect="1"/>
          </p:cNvGrpSpPr>
          <p:nvPr/>
        </p:nvGrpSpPr>
        <p:grpSpPr bwMode="auto">
          <a:xfrm>
            <a:off x="1691680" y="1434128"/>
            <a:ext cx="5757863" cy="3074992"/>
            <a:chOff x="2506" y="5863"/>
            <a:chExt cx="6974" cy="3725"/>
          </a:xfrm>
        </p:grpSpPr>
        <p:pic>
          <p:nvPicPr>
            <p:cNvPr id="65741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06" y="6031"/>
              <a:ext cx="1344" cy="3427"/>
            </a:xfrm>
            <a:prstGeom prst="rect">
              <a:avLst/>
            </a:prstGeom>
            <a:noFill/>
          </p:spPr>
        </p:pic>
        <p:pic>
          <p:nvPicPr>
            <p:cNvPr id="657414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37" y="6146"/>
              <a:ext cx="1326" cy="3312"/>
            </a:xfrm>
            <a:prstGeom prst="rect">
              <a:avLst/>
            </a:prstGeom>
            <a:noFill/>
          </p:spPr>
        </p:pic>
        <p:pic>
          <p:nvPicPr>
            <p:cNvPr id="657413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84" y="5863"/>
              <a:ext cx="3696" cy="3725"/>
            </a:xfrm>
            <a:prstGeom prst="rect">
              <a:avLst/>
            </a:prstGeom>
            <a:noFill/>
          </p:spPr>
        </p:pic>
        <p:sp>
          <p:nvSpPr>
            <p:cNvPr id="657412" name="Text Box 4"/>
            <p:cNvSpPr txBox="1">
              <a:spLocks noChangeArrowheads="1"/>
            </p:cNvSpPr>
            <p:nvPr/>
          </p:nvSpPr>
          <p:spPr bwMode="auto">
            <a:xfrm>
              <a:off x="2670" y="5889"/>
              <a:ext cx="340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a)</a:t>
              </a:r>
              <a:endParaRPr kumimoji="0" lang="pl-P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657411" name="Text Box 3"/>
            <p:cNvSpPr txBox="1">
              <a:spLocks noChangeArrowheads="1"/>
            </p:cNvSpPr>
            <p:nvPr/>
          </p:nvSpPr>
          <p:spPr bwMode="auto">
            <a:xfrm>
              <a:off x="4237" y="5889"/>
              <a:ext cx="340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b)</a:t>
              </a:r>
              <a:endParaRPr kumimoji="0" lang="pl-P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657410" name="Text Box 2"/>
            <p:cNvSpPr txBox="1">
              <a:spLocks noChangeArrowheads="1"/>
            </p:cNvSpPr>
            <p:nvPr/>
          </p:nvSpPr>
          <p:spPr bwMode="auto">
            <a:xfrm>
              <a:off x="6453" y="5889"/>
              <a:ext cx="340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c)</a:t>
              </a:r>
              <a:endParaRPr kumimoji="0" lang="pl-P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977501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887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itchFamily="34" charset="0"/>
              </a:rPr>
              <a:t>NAPĘD I STEROWANIE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0" y="1752600"/>
            <a:ext cx="9144000" cy="431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185738" algn="l"/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185738" algn="l"/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185738" algn="l"/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185738" algn="l"/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185738" algn="l"/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5738" algn="l"/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5738" algn="l"/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5738" algn="l"/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5738" algn="l"/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3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Pod względem napędu głowicy pomiarowej maszyny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itchFamily="34" charset="0"/>
              </a:rPr>
              <a:t>współrzęd-ności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owe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można podzielić na trzy rodzaje:</a:t>
            </a:r>
            <a:endParaRPr lang="pl-PL" altLang="pl-PL" b="1" dirty="0" smtClean="0">
              <a:solidFill>
                <a:srgbClr val="000000"/>
              </a:solidFill>
              <a:latin typeface="Calibri" pitchFamily="34" charset="0"/>
              <a:cs typeface="Courier New" pitchFamily="49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-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maszyny nie posiadające napędu (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manual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machines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);</a:t>
            </a:r>
            <a:endParaRPr lang="pl-PL" altLang="pl-PL" b="1" dirty="0" smtClean="0">
              <a:solidFill>
                <a:srgbClr val="000000"/>
              </a:solidFill>
              <a:latin typeface="Calibri" pitchFamily="34" charset="0"/>
              <a:cs typeface="Courier New" pitchFamily="49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-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maszyny posiadające napęd konwencjonalny (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motorized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			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machines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);</a:t>
            </a:r>
            <a:endParaRPr lang="pl-PL" altLang="pl-PL" b="1" dirty="0" smtClean="0">
              <a:solidFill>
                <a:srgbClr val="000000"/>
              </a:solidFill>
              <a:latin typeface="Calibri" pitchFamily="34" charset="0"/>
              <a:cs typeface="Courier New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18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ea typeface="MS Mincho" charset="-128"/>
              </a:rPr>
              <a:t>-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ea typeface="MS Mincho" charset="-128"/>
              </a:rPr>
              <a:t>maszyny posiadaj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ea typeface="MS Mincho" charset="-128"/>
              </a:rPr>
              <a:t>ce nap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ea typeface="MS Mincho" charset="-128"/>
              </a:rPr>
              <a:t>d numerycznie sterowany 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		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ea typeface="MS Mincho" charset="-128"/>
              </a:rPr>
              <a:t>(CNC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itchFamily="34" charset="0"/>
                <a:ea typeface="MS Mincho" charset="-128"/>
              </a:rPr>
              <a:t>machines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  <a:ea typeface="MS Mincho" charset="-128"/>
              </a:rPr>
              <a:t>);</a:t>
            </a:r>
            <a:r>
              <a:rPr lang="pl-PL" altLang="pl-PL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terowani</a:t>
            </a: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ruchami głowicy pomiarowej </a:t>
            </a: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możemy podzielić na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 ręczne</a:t>
            </a: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automatyczne. 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6542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4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STEROWANIE RĘCZNE</a:t>
            </a:r>
            <a:endParaRPr lang="pl-PL" altLang="pl-PL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hangingPunct="0">
              <a:spcAft>
                <a:spcPts val="1200"/>
              </a:spcAft>
            </a:pP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Sterowanie ręczne można stosować </a:t>
            </a: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niezależnie od rodzaju napę-</a:t>
            </a:r>
            <a:r>
              <a:rPr lang="pl-PL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du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W przypadku maszyn nieposiadających napędu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sprowadza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się ono do odpowiedniego przemieszczania głowicy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pomiarowej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siłą mięśni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operatora</a:t>
            </a: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(rys. a).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W pozostałych przypadkach głowica jest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przemieszczana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za pomocą napędu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sterowanego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przez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operatora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z pulpitu (rys.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endParaRPr lang="pl-PL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57188" algn="just" hangingPunct="0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a)				          b)	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7858" name="Obraz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1"/>
          <a:stretch>
            <a:fillRect/>
          </a:stretch>
        </p:blipFill>
        <p:spPr bwMode="auto">
          <a:xfrm>
            <a:off x="1200160" y="3756907"/>
            <a:ext cx="2902306" cy="2719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59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2608" y="3756907"/>
            <a:ext cx="2651760" cy="27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60667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9969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STEROWANIE AUTOMATYCZNE</a:t>
            </a:r>
            <a:endParaRPr lang="pl-PL" altLang="pl-PL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1343084"/>
            <a:ext cx="9144000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hangingPunct="0">
              <a:spcAft>
                <a:spcPts val="1200"/>
              </a:spcAft>
            </a:pP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Sterowanie automatyczne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nie wymaga bezpośredniego udziału operatora. Przemieszczenia głowicy są realizowane za pomocą napędu sterowanego przez mikrokomputer wykorzystujący w tym celu uprzednio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przygotowany 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program. Ten rodzaj sterowania zapewnia najwyższą wydajność pracy </a:t>
            </a:r>
            <a:r>
              <a:rPr lang="x-none" b="1" smtClean="0">
                <a:latin typeface="Calibri" panose="020F0502020204030204" pitchFamily="34" charset="0"/>
                <a:cs typeface="Calibri" panose="020F0502020204030204" pitchFamily="34" charset="0"/>
              </a:rPr>
              <a:t>maszyny</a:t>
            </a:r>
            <a:r>
              <a:rPr lang="x-none" b="1">
                <a:latin typeface="Calibri" panose="020F0502020204030204" pitchFamily="34" charset="0"/>
                <a:cs typeface="Calibri" panose="020F0502020204030204" pitchFamily="34" charset="0"/>
              </a:rPr>
              <a:t>. Jest możliwy tylko w maszynach posiadających napęd CNC. </a:t>
            </a:r>
            <a:endParaRPr lang="pl-PL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hangingPunct="0">
              <a:spcAft>
                <a:spcPts val="1200"/>
              </a:spcAft>
            </a:pPr>
            <a:r>
              <a:rPr lang="pl-PL" altLang="pl-PL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Komputer może sterować zarówno </a:t>
            </a:r>
            <a:r>
              <a:rPr lang="pl-PL" altLang="pl-PL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torem głowicy</a:t>
            </a:r>
            <a:r>
              <a:rPr lang="pl-PL" altLang="pl-PL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pomiarowej jak i jej </a:t>
            </a:r>
            <a:r>
              <a:rPr lang="pl-PL" altLang="pl-PL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prędkością</a:t>
            </a:r>
            <a:r>
              <a:rPr lang="pl-PL" altLang="pl-PL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Sterowanie torem głowicy umożliwia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doprowa-dzanie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końcówki pomiarowej pod kątem prostym do mierzonej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powierzchni</a:t>
            </a:r>
            <a:r>
              <a:rPr lang="pl-PL" altLang="pl-PL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pozwala na dokładną i wydajną kontrolę złożonych powierzchni krzywoliniowych. Sterowanie prędkością głowicy  umożliwia minimalizowanie błędów dynamicznych układu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altLang="pl-PL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073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744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ZESPÓŁ OBLICZENIOWY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1600200"/>
            <a:ext cx="9144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Podstawowym zadaniem zespołu obliczeniowego jest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odpowied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-nie opracowanie uzyskanych w trakcie pomiaru informacji. Może on także wspomagać sterowanie przebiegiem pomiaru.</a:t>
            </a:r>
          </a:p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skład zespołu obliczeniowego wchodzi mikrokomputer wraz ze swymi urządzeniami wyjściowymi (monitor, drukarka,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plotter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itp..) oraz odpowiednie oprogramowanie. </a:t>
            </a:r>
          </a:p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Producenci CMM oferują pakiety oprogramowania realizujące szereg różnych funkcji. Funkcje te można podzielić na dwa rodzaje:</a:t>
            </a:r>
          </a:p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funkcje związane z przetwarzaniem uzyskanych wyników;</a:t>
            </a:r>
          </a:p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funkcje steruj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ce prac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maszyny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24716724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601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PRZETWARZANIE DANYCH  1/3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1524000"/>
            <a:ext cx="9144000" cy="393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podstawie danych dotyczących położenia głowicy w chwili uzyskania przez nią kontaktu z mierzonym przedmiotem oraz wcześniej zapamiętanych danych dotyczących wymiarów zainstalowanego w głowicy czujnika (kalibracja), komputer oblicza współrzędne punktu kontaktu, a na ich podstawie interesujące nas parametry geometryczne przedmiotu.</a:t>
            </a:r>
          </a:p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Możliwość zapisania w pamięci komputera istotnych wymiarów wszystkich używanych czujników pozwala na ich wymianę w trakcie cyklu pomiarowego bez konieczności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ka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dorazowe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kalibracji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716587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4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PRZETWARZANIE DANYCH  2/3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5558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Zespół obliczeniowy pozwala na utworzenie układów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współ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-rzędnych związanych z mierzonym przedmiotem, co eliminuje konieczność dokładnego ustalania jego położenia.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Dla ka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dego przedmiotu mo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na przy tym przyj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kilka wzajemnie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niezale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ż-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nych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uk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adów wspó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rz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dnych, co u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atwia i przyspiesza proces kontroli. </a:t>
            </a:r>
            <a:endParaRPr lang="pl-PL" altLang="pl-PL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Dzi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ki wykorzystaniu algorytmów opartych na metodzie naj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mniejszych kwadratów poszczególne elementy geometryczne przedmiotu (p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aszczyzny, walce, sto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ki, itp.) mog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by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identy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fikowane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na podstawie wi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kszej ilo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 punktów, co zwi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ksza dok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adno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pomiaru. </a:t>
            </a:r>
            <a:endParaRPr lang="pl-PL" altLang="pl-PL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Po wprowadzeniu do pami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komputera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wymaga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ń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dotycz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cych geometrii kontrolowanego przedmiotu, komputer mo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e dokona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samoczynnej oceny poprawno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 jego wykonania. </a:t>
            </a:r>
          </a:p>
        </p:txBody>
      </p:sp>
    </p:spTree>
    <p:extLst>
      <p:ext uri="{BB962C8B-B14F-4D97-AF65-F5344CB8AC3E}">
        <p14:creationId xmlns:p14="http://schemas.microsoft.com/office/powerpoint/2010/main" val="400721282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53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PRZETWARZANIE DANYCH  3/3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533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9366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66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66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9366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9366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9366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9366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9366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9366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 obecności w konfiguracji zespołu obliczeniowego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odpo-wiednich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urządzeń peryferyjnych może on utrwalać wyniki pomiarów i kontroli w postaci odpowiednio zaprojektowanych wydruków czy wykresów. </a:t>
            </a:r>
          </a:p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 kontroli serii egzemplarzy tego samego wyrobu zespół obli-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czeniowy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może dokonywać różnych analiz statystycznych.</a:t>
            </a:r>
          </a:p>
          <a:p>
            <a:pPr algn="just" fontAlgn="base">
              <a:spcBef>
                <a:spcPct val="0"/>
              </a:spcBef>
              <a:spcAft>
                <a:spcPct val="2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Zespół obliczeniowy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mo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e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zwiększać dokładność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pomiarów poprzez kompensacj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b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dów systematycznych.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Kompensacja ta może dotyczyć:</a:t>
            </a:r>
          </a:p>
          <a:p>
            <a:pPr marL="447675" indent="-355600" algn="just" fontAlgn="base">
              <a:spcBef>
                <a:spcPct val="0"/>
              </a:spcBef>
              <a:spcAft>
                <a:spcPct val="10000"/>
              </a:spcAft>
              <a:tabLst/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b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dów geometrycznych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zespołu nośnego;</a:t>
            </a:r>
          </a:p>
          <a:p>
            <a:pPr marL="447675" indent="-355600" algn="just" fontAlgn="base">
              <a:spcBef>
                <a:spcPct val="0"/>
              </a:spcBef>
              <a:spcAft>
                <a:spcPct val="10000"/>
              </a:spcAft>
              <a:tabLst/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błędów wynikających z odkształceń sprężystych elementów maszyny;</a:t>
            </a:r>
          </a:p>
          <a:p>
            <a:pPr marL="447675" indent="-355600" algn="just" fontAlgn="base">
              <a:spcBef>
                <a:spcPct val="0"/>
              </a:spcBef>
              <a:spcAft>
                <a:spcPct val="10000"/>
              </a:spcAft>
              <a:tabLst/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b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dów spowodowanych odkszta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ceniami termicznymi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861980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839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STEROWANIE PRACĄ MASZYNY  1/3</a:t>
            </a: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0" y="1295400"/>
            <a:ext cx="9144000" cy="481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Mo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liwo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 komputera w zakresie sterowania prac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maszyny wspó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rz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dno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ciowej rosn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wraz ze wzrostem stopnia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jej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mecha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nizacji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i automatyzacji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W maszynach nie posiadaj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cych nap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du mechanicznego głowicy (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manual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machines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) b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ź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te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posiadaj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cych nap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 mechaniczny bez układu CNC (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motorized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machines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) komputer mo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e jedynie wspomaga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proces sterowania podpowiadaj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 operatorowi kolejno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i ew. sposób realizacji poszczególnych czynno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ci.</a:t>
            </a:r>
            <a:endParaRPr lang="pl-PL" altLang="pl-PL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maszynach wspó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rz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dno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ciowych o wysokim stopniu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mecha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nizacji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i automatyzacji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fekty zastosowania komputera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mogą być znacznie większe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.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Warunkiem, aby to nast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piło, jest jednak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powiednie oprogramowanie. </a:t>
            </a:r>
          </a:p>
        </p:txBody>
      </p:sp>
    </p:spTree>
    <p:extLst>
      <p:ext uri="{BB962C8B-B14F-4D97-AF65-F5344CB8AC3E}">
        <p14:creationId xmlns:p14="http://schemas.microsoft.com/office/powerpoint/2010/main" val="83093027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893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STEROWANIE PRACĄ MASZYNY  2/3</a:t>
            </a:r>
            <a:endParaRPr lang="pl-PL" alt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1538900"/>
            <a:ext cx="9144000" cy="4050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93663" algn="l"/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663" algn="l"/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663" algn="l"/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93663" algn="l"/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93663" algn="l"/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93663" algn="l"/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93663" algn="l"/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93663" algn="l"/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93663" algn="l"/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CMMs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wysokim stopniu mechanizacji i automatyzacji, posiadających urządzenia wykonawcze wyposażone w napędy z układami CNC, mikrokomputer może sterować:</a:t>
            </a:r>
          </a:p>
          <a:p>
            <a:pPr marL="447675" indent="-355600" algn="just" fontAlgn="base">
              <a:spcBef>
                <a:spcPct val="0"/>
              </a:spcBef>
              <a:spcAft>
                <a:spcPct val="10000"/>
              </a:spcAft>
              <a:tabLst/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ruchami głowicy pomiarowej;</a:t>
            </a:r>
          </a:p>
          <a:p>
            <a:pPr marL="447675" indent="-355600" fontAlgn="base">
              <a:spcBef>
                <a:spcPct val="0"/>
              </a:spcBef>
              <a:spcAft>
                <a:spcPct val="10000"/>
              </a:spcAft>
              <a:tabLst/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automatyczną wymianą końcówek pomiarowych bądź czujników;</a:t>
            </a:r>
          </a:p>
          <a:p>
            <a:pPr marL="447675" indent="-355600" fontAlgn="base">
              <a:spcBef>
                <a:spcPct val="0"/>
              </a:spcBef>
              <a:spcAft>
                <a:spcPts val="1200"/>
              </a:spcAft>
              <a:tabLst/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automatycznym zakładaniem i zdejmowaniem mierzonych przedmiotów;</a:t>
            </a:r>
          </a:p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Umożliwia to pracę maszyny </a:t>
            </a:r>
            <a:r>
              <a:rPr lang="pl-PL" altLang="pl-PL" b="1" dirty="0" smtClean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cyklu automatycznym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którą cechuje bardzo duża wydajność.</a:t>
            </a:r>
          </a:p>
        </p:txBody>
      </p:sp>
    </p:spTree>
    <p:extLst>
      <p:ext uri="{BB962C8B-B14F-4D97-AF65-F5344CB8AC3E}">
        <p14:creationId xmlns:p14="http://schemas.microsoft.com/office/powerpoint/2010/main" val="229676285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60112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STEROWANIE PRACĄ MASZYNY  3/3</a:t>
            </a:r>
            <a:endParaRPr lang="pl-PL" alt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504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Istotn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cz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ęś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wykorzystywanego przez komputer programu steruj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cego ruchami g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owicy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jest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</a:t>
            </a:r>
            <a:r>
              <a:rPr lang="pl-PL" altLang="pl-PL" b="1" dirty="0" smtClean="0">
                <a:solidFill>
                  <a:srgbClr val="0033CC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podprogram uwzgl</a:t>
            </a:r>
            <a:r>
              <a:rPr lang="pl-PL" altLang="pl-PL" b="1" dirty="0" smtClean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33CC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dniaj</a:t>
            </a:r>
            <a:r>
              <a:rPr lang="pl-PL" altLang="pl-PL" b="1" dirty="0" smtClean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33CC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cy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</a:t>
            </a:r>
            <a:r>
              <a:rPr lang="pl-PL" altLang="pl-PL" b="1" dirty="0" smtClean="0">
                <a:solidFill>
                  <a:srgbClr val="0033CC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geometri</a:t>
            </a:r>
            <a:r>
              <a:rPr lang="pl-PL" altLang="pl-PL" b="1" dirty="0" smtClean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33CC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mierzonego detalu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. Przygotowanie takiego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podpro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gramu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jest do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pracoch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onne. Dlatego przy kontroli serii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iden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tycznych detali przewidziano mo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liwo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automatycznej generacji wspomnianego podprogramu podczas kontroli pierwszej cz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ęś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ci z serii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Automatyczna generacja w/w podprogramu określana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angiel-skim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terminem </a:t>
            </a:r>
            <a:r>
              <a:rPr lang="pl-PL" altLang="pl-PL" b="1" dirty="0" err="1" smtClean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semiteaching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polega na pomiarze pierwszej części serii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dokon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anym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przy r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cznym sterowaniu ruchami głowicy. Ruchy te zostaj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przez komputer zapami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tane i powtórzone dla kolejnych detali. Utworzony w ten sposób podprogram mo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ż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na dodatkowo modyfikowa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za pomoc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ą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ea typeface="MS Mincho" charset="-128"/>
                <a:cs typeface="Calibri" panose="020F0502020204030204" pitchFamily="34" charset="0"/>
              </a:rPr>
              <a:t> klawiatury.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527430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694437"/>
            <a:ext cx="7772400" cy="646331"/>
          </a:xfrm>
        </p:spPr>
        <p:txBody>
          <a:bodyPr>
            <a:spAutoFit/>
          </a:bodyPr>
          <a:lstStyle/>
          <a:p>
            <a:r>
              <a:rPr lang="pl-PL" altLang="pl-PL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OPTYMALNA DOKŁADNOŚĆ KONTROLI </a:t>
            </a:r>
            <a:endParaRPr lang="pl-PL" altLang="pl-PL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1784350"/>
            <a:ext cx="9144000" cy="423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29051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9051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9051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9051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9051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  <a:tab pos="47625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sz="2800" b="1" dirty="0">
                <a:latin typeface="Calibri" panose="020F0502020204030204" pitchFamily="34" charset="0"/>
                <a:cs typeface="Calibri" panose="020F0502020204030204" pitchFamily="34" charset="0"/>
              </a:rPr>
              <a:t>WYMIAR – DEFINICJA, PODZIAŁ</a:t>
            </a:r>
            <a:endParaRPr lang="pl-PL" altLang="pl-PL" sz="2800" b="1" dirty="0" smtClean="0">
              <a:solidFill>
                <a:srgbClr val="000000"/>
              </a:solidFill>
              <a:cs typeface="Times New Roman" pitchFamily="18" charset="0"/>
              <a:sym typeface="Symbol" pitchFamily="18" charset="2"/>
            </a:endParaRPr>
          </a:p>
          <a:p>
            <a:pPr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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Wymiar wielkości - zbiór wartości tej wielkości;</a:t>
            </a: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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Wymiar liniowy - zbiór wartości długości;</a:t>
            </a:r>
          </a:p>
          <a:p>
            <a:pPr eaLnBrk="0" fontAlgn="base" hangingPunct="0">
              <a:spcBef>
                <a:spcPct val="0"/>
              </a:spcBef>
              <a:spcAft>
                <a:spcPct val="7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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Wymiar kątowy - zbiór wartości kąta</a:t>
            </a: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	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Wymiary można podzielić na:</a:t>
            </a: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	- 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rzeczywiste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(realnie istniejące lub teoretycznie możliwe 			wyniki procesu technologicznego);</a:t>
            </a: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wymagane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(zbiory wartości dopuszczalnych dla wymiarów 			rzeczywistych)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59487675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</p:spPr>
        <p:txBody>
          <a:bodyPr/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WYMIAR RZECZYWISTY 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1524000"/>
            <a:ext cx="9144000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75000"/>
              </a:spcAft>
            </a:pPr>
            <a:r>
              <a:rPr lang="pl-PL" altLang="pl-PL" sz="2400" b="1" u="sng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Wymiar rzeczywisty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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realnie istniejący lub teoretycznie możliwy wynik procesu technologicznego.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Na proces technologiczny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oddziaływuje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wiele różnych, przeważnie wzajemnie niezależnych zakłóceń. Z tego powodu właściwości poszczególnych egzemplarzy wyrobu, w tym ich wymiary, różnią się pomiędzy sobą, a występujące różnice mają najczęściej charakter przypadkowy.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</a:t>
            </a:r>
            <a:endParaRPr lang="pl-PL" altLang="pl-PL" sz="32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Z tego względu wymiar rzeczywisty można traktować jako zmienną losową, tzn. jako zbiór wartości, z których każda ma określone prawdopodobieństwo powstania.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sz="24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04561517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WYMIAR RZECZYWISTY - ROZKŁAD</a:t>
            </a:r>
            <a:endParaRPr lang="pl-PL" altLang="pl-P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223963" y="2166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1223963" y="1981200"/>
          <a:ext cx="6696075" cy="252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862" r:id="rId3" imgW="4468368" imgH="1676400" progId="Word.Picture.8">
                  <p:embed/>
                </p:oleObj>
              </mc:Choice>
              <mc:Fallback>
                <p:oleObj r:id="rId3" imgW="4468368" imgH="16764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-429"/>
                      <a:stretch>
                        <a:fillRect/>
                      </a:stretch>
                    </p:blipFill>
                    <p:spPr bwMode="auto">
                      <a:xfrm>
                        <a:off x="1223963" y="1981200"/>
                        <a:ext cx="6696075" cy="2524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5029200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Zakreskowane pole przedstawia prawdopodobieństwo zdarzenia, że powstający wymiar będzie miał wartość zawartą w przedziale (x</a:t>
            </a:r>
            <a:r>
              <a:rPr lang="pl-PL" altLang="pl-PL" sz="2400" b="1" baseline="-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x</a:t>
            </a:r>
            <a:r>
              <a:rPr lang="pl-PL" altLang="pl-PL" sz="2400" b="1" baseline="-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pl-PL" altLang="pl-PL" sz="24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15696138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58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WYMIAR WYMAGANY 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371600"/>
            <a:ext cx="9144000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Zasady funkcjonowania różnych konstrukcji a także dość po-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wszechnie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stosowana zasada zamienności części nie pozwalają, aby wymiary rzeczywiste poszczególnych egzemplarzy wyrobu osiągały dowolne wartości. </a:t>
            </a:r>
          </a:p>
          <a:p>
            <a:pPr algn="ctr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altLang="pl-PL" sz="2400" b="1" dirty="0" smtClean="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</a:t>
            </a:r>
            <a:endParaRPr lang="pl-PL" altLang="pl-PL" sz="2400" b="1" dirty="0" smtClean="0">
              <a:solidFill>
                <a:srgbClr val="008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Dla każdego wymiaru rzeczywistego określony zostaje pewien zbiór wartości dopuszczalnych i tylko wyroby, których wymiary mieszczą się w zbiorze wartości dopuszczalnych są uważane za wykonane poprawnie.</a:t>
            </a:r>
          </a:p>
          <a:p>
            <a:pPr algn="ctr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altLang="pl-PL" sz="2400" b="1" dirty="0" smtClean="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</a:t>
            </a:r>
            <a:endParaRPr lang="pl-PL" altLang="pl-PL" sz="2400" b="1" dirty="0" smtClean="0">
              <a:solidFill>
                <a:srgbClr val="008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Zbiór wartości dopuszczalnych dla wymiaru rzeczywistego X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nazy-wać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będziemy </a:t>
            </a:r>
            <a:r>
              <a:rPr lang="pl-PL" altLang="pl-PL" sz="2400" b="1" u="sng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wymiarem wymaganym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i oznaczać symbolem  X</a:t>
            </a:r>
            <a:r>
              <a:rPr lang="pl-PL" altLang="pl-PL" sz="2400" b="1" baseline="-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W.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48528485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839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WYMIAR WYMAGANY c.d.</a:t>
            </a:r>
            <a:endParaRPr lang="pl-PL" altLang="pl-P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1295400"/>
            <a:ext cx="9144000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odróżnieniu od wymiaru rzeczywistego, który ma charakter zmiennej losowej, wymiar wymagany jest zbiorem wartości określonym wartościami granicznymi - dolną A  i górną B. Różnica tych wartości  B - A = T  nosi nazwę tolerancji wymiaru wymaga-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nego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sz="2400" b="1" dirty="0" smtClean="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</a:t>
            </a:r>
            <a:endParaRPr lang="pl-PL" altLang="pl-PL" sz="2400" b="1" dirty="0" smtClean="0">
              <a:solidFill>
                <a:srgbClr val="008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Na osi liczbowej wymiar wymagany przyjmuje postać odcinka AB.  Długość tego odcinka odpowiada wartości tolerancji.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sz="24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447800" y="4878388"/>
          <a:ext cx="6226175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886" name="Obraz" r:id="rId3" imgW="4124160" imgH="1104840" progId="Word.Picture.8">
                  <p:embed/>
                </p:oleObj>
              </mc:Choice>
              <mc:Fallback>
                <p:oleObj name="Obraz" r:id="rId3" imgW="4124160" imgH="11048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865"/>
                      <a:stretch>
                        <a:fillRect/>
                      </a:stretch>
                    </p:blipFill>
                    <p:spPr bwMode="auto">
                      <a:xfrm>
                        <a:off x="1447800" y="4878388"/>
                        <a:ext cx="6226175" cy="156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30161458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887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WYMIAR WYMAGANY c.d.</a:t>
            </a:r>
            <a:endParaRPr lang="pl-PL" altLang="pl-P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1981200"/>
            <a:ext cx="9144000" cy="134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 bIns="19044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Zamiast wartości granicznych  A  i  B  do określenia wymiaru wymaganego używa się częściej trzech parametrów: wartości nominalnej N, odchyłki dolnej F i odchyłki górnej G.</a:t>
            </a:r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1447800" y="3962400"/>
          <a:ext cx="6149975" cy="143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10" name="Obraz" r:id="rId3" imgW="4124160" imgH="1019160" progId="Word.Picture.8">
                  <p:embed/>
                </p:oleObj>
              </mc:Choice>
              <mc:Fallback>
                <p:oleObj name="Obraz" r:id="rId3" imgW="4124160" imgH="101916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004"/>
                      <a:stretch>
                        <a:fillRect/>
                      </a:stretch>
                    </p:blipFill>
                    <p:spPr bwMode="auto">
                      <a:xfrm>
                        <a:off x="1447800" y="3962400"/>
                        <a:ext cx="6149975" cy="1433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72112225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457200"/>
          </a:xfrm>
        </p:spPr>
        <p:txBody>
          <a:bodyPr/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POŻĄDANA RELACJA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043238" algn="l"/>
                <a:tab pos="8281988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043238" algn="l"/>
                <a:tab pos="8281988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043238" algn="l"/>
                <a:tab pos="8281988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043238" algn="l"/>
                <a:tab pos="8281988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043238" algn="l"/>
                <a:tab pos="8281988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043238" algn="l"/>
                <a:tab pos="8281988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043238" algn="l"/>
                <a:tab pos="8281988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043238" algn="l"/>
                <a:tab pos="8281988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043238" algn="l"/>
                <a:tab pos="8281988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Dla każdego wymiaru rzeczywistego X winna być spełniona zależność:</a:t>
            </a:r>
          </a:p>
          <a:p>
            <a:pPr eaLnBrk="0" fontAlgn="base" hangingPunct="0">
              <a:spcBef>
                <a:spcPct val="0"/>
              </a:spcBef>
              <a:spcAft>
                <a:spcPct val="5000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 X 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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X</a:t>
            </a:r>
            <a:r>
              <a:rPr lang="pl-PL" altLang="pl-PL" sz="2800" b="1" baseline="-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W</a:t>
            </a:r>
            <a:endParaRPr lang="pl-PL" altLang="pl-PL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co</a:t>
            </a:r>
            <a:r>
              <a:rPr lang="pl-PL" altLang="pl-PL" b="1" baseline="-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oznacza: 	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A 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x</a:t>
            </a:r>
            <a:r>
              <a:rPr lang="pl-PL" altLang="pl-PL" sz="2800" b="1" baseline="-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i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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          	dla każdego i,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gdzie i jest wyróżnikiem poszczególnych egzemplarzy wyrobu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986088" y="2762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1524000" y="3962400"/>
          <a:ext cx="6092825" cy="257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34" name="Obraz" r:id="rId3" imgW="3971880" imgH="1905120" progId="Word.Picture.8">
                  <p:embed/>
                </p:oleObj>
              </mc:Choice>
              <mc:Fallback>
                <p:oleObj name="Obraz" r:id="rId3" imgW="3971880" imgH="190512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9448"/>
                      <a:stretch>
                        <a:fillRect/>
                      </a:stretch>
                    </p:blipFill>
                    <p:spPr bwMode="auto">
                      <a:xfrm>
                        <a:off x="1524000" y="3962400"/>
                        <a:ext cx="6092825" cy="2576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97474007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</p:spPr>
        <p:txBody>
          <a:bodyPr/>
          <a:lstStyle/>
          <a:p>
            <a:r>
              <a:rPr lang="pl-PL" altLang="pl-PL" sz="3600" b="1" dirty="0">
                <a:latin typeface="Calibri" panose="020F0502020204030204" pitchFamily="34" charset="0"/>
                <a:cs typeface="Calibri" panose="020F0502020204030204" pitchFamily="34" charset="0"/>
              </a:rPr>
              <a:t>RZECZYWISTE RELACJE</a:t>
            </a: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524000" y="3962400"/>
          <a:ext cx="6092825" cy="257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62" name="Obraz" r:id="rId3" imgW="3971880" imgH="1905120" progId="Word.Picture.8">
                  <p:embed/>
                </p:oleObj>
              </mc:Choice>
              <mc:Fallback>
                <p:oleObj name="Obraz" r:id="rId3" imgW="3971880" imgH="190512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9448"/>
                      <a:stretch>
                        <a:fillRect/>
                      </a:stretch>
                    </p:blipFill>
                    <p:spPr bwMode="auto">
                      <a:xfrm>
                        <a:off x="1524000" y="3962400"/>
                        <a:ext cx="6092825" cy="2576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2057400" y="1371600"/>
          <a:ext cx="6092825" cy="257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63" name="Obraz" r:id="rId5" imgW="3971880" imgH="1905120" progId="Word.Picture.8">
                  <p:embed/>
                </p:oleObj>
              </mc:Choice>
              <mc:Fallback>
                <p:oleObj name="Obraz" r:id="rId5" imgW="3971880" imgH="190512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9448"/>
                      <a:stretch>
                        <a:fillRect/>
                      </a:stretch>
                    </p:blipFill>
                    <p:spPr bwMode="auto">
                      <a:xfrm>
                        <a:off x="2057400" y="1371600"/>
                        <a:ext cx="6092825" cy="2576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dirty="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18946135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5535"/>
            <a:ext cx="7772400" cy="646331"/>
          </a:xfrm>
        </p:spPr>
        <p:txBody>
          <a:bodyPr>
            <a:spAutoFit/>
          </a:bodyPr>
          <a:lstStyle/>
          <a:p>
            <a:r>
              <a:rPr lang="pl-PL" altLang="pl-PL" sz="3600" b="1" dirty="0">
                <a:latin typeface="Calibri" panose="020F0502020204030204" pitchFamily="34" charset="0"/>
                <a:cs typeface="Calibri" panose="020F0502020204030204" pitchFamily="34" charset="0"/>
              </a:rPr>
              <a:t>RZECZYWISTE RELACJE</a:t>
            </a:r>
            <a:endParaRPr lang="pl-PL" altLang="pl-PL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524000" y="2057400"/>
          <a:ext cx="6092825" cy="257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2" name="Obraz" r:id="rId3" imgW="3971880" imgH="1905120" progId="Word.Picture.8">
                  <p:embed/>
                </p:oleObj>
              </mc:Choice>
              <mc:Fallback>
                <p:oleObj name="Obraz" r:id="rId3" imgW="3971880" imgH="190512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9448"/>
                      <a:stretch>
                        <a:fillRect/>
                      </a:stretch>
                    </p:blipFill>
                    <p:spPr bwMode="auto">
                      <a:xfrm>
                        <a:off x="1524000" y="2057400"/>
                        <a:ext cx="6092825" cy="2576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0" y="5181600"/>
            <a:ext cx="9144000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Duża zmienność procesu</a:t>
            </a:r>
          </a:p>
          <a:p>
            <a:pPr algn="ctr" fontAlgn="base">
              <a:spcBef>
                <a:spcPct val="25000"/>
              </a:spcBef>
              <a:spcAft>
                <a:spcPct val="25000"/>
              </a:spcAft>
            </a:pPr>
            <a:r>
              <a:rPr lang="pl-PL" altLang="pl-PL" sz="28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800" b="1" baseline="-25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pl-PL" altLang="pl-PL" sz="28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800" b="1" baseline="-25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</a:t>
            </a:r>
            <a:r>
              <a:rPr lang="pl-PL" altLang="pl-PL" sz="28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&gt; T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dirty="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731234257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33400"/>
          </a:xfrm>
        </p:spPr>
        <p:txBody>
          <a:bodyPr/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KONTROLA TECHNICZNA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3500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Prawdopodobieństwo zdarzenia, że powstający w określonej operacji technologicznej wymiar będzie spełniał warunek:</a:t>
            </a:r>
          </a:p>
          <a:p>
            <a:pPr algn="ctr" fontAlgn="base">
              <a:spcBef>
                <a:spcPct val="0"/>
              </a:spcBef>
              <a:spcAft>
                <a:spcPct val="3500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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x</a:t>
            </a:r>
            <a:r>
              <a:rPr lang="pl-PL" altLang="pl-PL" sz="2400" b="1" baseline="-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i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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 </a:t>
            </a:r>
          </a:p>
          <a:p>
            <a:pPr algn="just" fontAlgn="base">
              <a:spcBef>
                <a:spcPct val="0"/>
              </a:spcBef>
              <a:spcAft>
                <a:spcPct val="3500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może być istotnie mniejsze od jedności.</a:t>
            </a:r>
            <a:endParaRPr lang="pl-PL" altLang="pl-PL" sz="24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3500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P</a:t>
            </a:r>
            <a:r>
              <a:rPr lang="pl-PL" altLang="pl-PL" sz="2400" b="1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(A </a:t>
            </a:r>
            <a:r>
              <a:rPr lang="pl-PL" altLang="pl-PL" sz="2400" b="1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400" b="1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x</a:t>
            </a:r>
            <a:r>
              <a:rPr lang="pl-PL" altLang="pl-PL" sz="2400" b="1" baseline="-32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i </a:t>
            </a:r>
            <a:r>
              <a:rPr lang="pl-PL" altLang="pl-PL" sz="2400" b="1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</a:t>
            </a:r>
            <a:r>
              <a:rPr lang="pl-PL" altLang="pl-PL" sz="2400" b="1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B)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&lt; 1</a:t>
            </a:r>
          </a:p>
          <a:p>
            <a:pPr algn="just" eaLnBrk="0" fontAlgn="base" hangingPunct="0">
              <a:spcBef>
                <a:spcPct val="0"/>
              </a:spcBef>
              <a:spcAft>
                <a:spcPct val="3500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Aby temu przeciwdziałać w procesach wytwarzania przewiduje się specjalne operacje, zwane </a:t>
            </a:r>
            <a:r>
              <a:rPr lang="pl-PL" altLang="pl-PL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operacjami kontroli technicznej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. Ich celem jest zapewnienie spełnienia warunku A 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x</a:t>
            </a:r>
            <a:r>
              <a:rPr lang="pl-PL" altLang="pl-PL" sz="2400" b="1" baseline="-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i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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 dla wszystkich detali biorących dalszy udział w procesie.</a:t>
            </a:r>
            <a:endParaRPr lang="pl-PL" altLang="pl-PL" sz="24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3500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W praktyce operacje kontroli technicznej podnoszą prawdo-podobieństwa spełnienia w/w warunku na odpowiednio wysoki poziom.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36019177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4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RODZAJE KONTROLI TECHNICZNEJ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  <a:tab pos="5699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1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	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częściowa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1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Ocenia prawdopodobieństwo zdarzenia A 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x</a:t>
            </a:r>
            <a:r>
              <a:rPr lang="pl-PL" altLang="pl-PL" b="1" baseline="-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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w całej 	partii wyrobów na podstawie pomiarów odpowiednio dobra-	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nej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próbki.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1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-	jeżeli prawdopodobieństwo to jest większe od przyjętej 			wartości kryterialnej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p</a:t>
            </a:r>
            <a:r>
              <a:rPr lang="pl-PL" altLang="pl-PL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k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całą partię wyrobów uznaje się za 			wykonaną poprawnie;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1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-	jeżeli prawdopodobieństwo to jest mniejsze od przyjętej 			wartości kryterialnej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p</a:t>
            </a:r>
            <a:r>
              <a:rPr lang="pl-PL" altLang="pl-PL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k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całą partię wyrobów poddaje się 			kontroli stuprocentowej;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1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całkowita (stuprocentowa)</a:t>
            </a:r>
          </a:p>
          <a:p>
            <a:pPr algn="just" eaLnBrk="0" fontAlgn="base" hangingPunct="0">
              <a:spcBef>
                <a:spcPct val="0"/>
              </a:spcBef>
              <a:spcAft>
                <a:spcPct val="1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Ocenia spełnienie warunku A 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x</a:t>
            </a:r>
            <a:r>
              <a:rPr lang="pl-PL" altLang="pl-PL" b="1" baseline="-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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dla każdego egzem-	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plarza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wyrobu. Egzemplarze nie spełniające w/w warunku 	zostają skierowane do naprawy lub likwidacji. 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420473523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2656"/>
            <a:ext cx="7772400" cy="457200"/>
          </a:xfrm>
        </p:spPr>
        <p:txBody>
          <a:bodyPr/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WYMIAR ZGODNY I WYMIAR ODEBRANY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0" y="914400"/>
            <a:ext cx="9144000" cy="570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fontAlgn="base">
              <a:spcBef>
                <a:spcPct val="250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Wymiar zgodny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wymiar spełniający warunek:</a:t>
            </a:r>
          </a:p>
          <a:p>
            <a:pPr algn="ctr" fontAlgn="base">
              <a:spcBef>
                <a:spcPts val="6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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400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r,i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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</a:p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gdzie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400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r,i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oznacza rzeczywistą wartość i-tego wymiaru.</a:t>
            </a:r>
          </a:p>
          <a:p>
            <a:pPr fontAlgn="base">
              <a:spcBef>
                <a:spcPct val="250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Wymiary nie spełniające powyższego warunku nazywać będziemy </a:t>
            </a:r>
            <a:r>
              <a:rPr lang="pl-PL" altLang="pl-PL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wymiarami niezgodnymi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Wymiar odebrany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wymiar uznany przez kontrolę techniczną za zgodny z wymaganiami.</a:t>
            </a:r>
          </a:p>
          <a:p>
            <a:pPr algn="just" fontAlgn="base">
              <a:spcBef>
                <a:spcPts val="12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Kontrola techniczna nie zna rzeczywistej wartości wymiaru,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decy-zja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odnośnie zgodności zostaje podjęta na podstawie  pomiaru. Warunkiem odebrania wymiaru jest:</a:t>
            </a:r>
          </a:p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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400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z,i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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</a:p>
          <a:p>
            <a:pPr algn="just" fontAlgn="base"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gdzie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400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z,i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oznacza wartość zaobserwowaną (ustaloną przez pomiar) i-tego wymiaru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0" y="563880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867400" y="647700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417570452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72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PRAWDOPODOBIEŃSTWO ODEBRANIA 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-9144" y="917575"/>
            <a:ext cx="9144000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666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Pomiędzy wartością rzeczywistą a wartością zaobserwowaną istnieje zależność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    		 </a:t>
            </a:r>
            <a:r>
              <a:rPr lang="pl-PL" altLang="pl-PL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b="1" baseline="-30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pl-PL" altLang="pl-PL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b="1" baseline="-25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pl-PL" altLang="pl-PL" b="1" dirty="0" smtClean="0">
                <a:solidFill>
                  <a:srgbClr val="FF0000"/>
                </a:solidFill>
                <a:latin typeface="Symbol" pitchFamily="18" charset="2"/>
                <a:cs typeface="Times New Roman" pitchFamily="18" charset="0"/>
              </a:rPr>
              <a:t>d</a:t>
            </a:r>
            <a:r>
              <a:rPr lang="pl-PL" altLang="pl-PL" b="1" dirty="0" smtClean="0">
                <a:solidFill>
                  <a:srgbClr val="FF0000"/>
                </a:solidFill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gdzie </a:t>
            </a:r>
            <a:r>
              <a:rPr lang="pl-PL" altLang="pl-PL" sz="2200" b="1" dirty="0" smtClean="0">
                <a:solidFill>
                  <a:srgbClr val="000000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d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wartość rzeczywista błędu pomiaru;</a:t>
            </a:r>
            <a:endParaRPr lang="pl-PL" altLang="pl-PL" sz="22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Zgodnie z twierdzeniem </a:t>
            </a:r>
            <a:r>
              <a:rPr lang="pl-PL" altLang="pl-PL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Gauss’a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pl-PL" altLang="pl-PL" sz="22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d</a:t>
            </a:r>
            <a:r>
              <a:rPr lang="pl-PL" altLang="pl-PL" sz="22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pl-PL" altLang="pl-PL" sz="2200" b="1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</a:t>
            </a:r>
            <a:r>
              <a:rPr lang="pl-PL" altLang="pl-PL" sz="22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pl-PL" altLang="pl-PL" sz="2200" b="1" dirty="0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sz="2200" b="1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  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o rozkładzie  N ( </a:t>
            </a:r>
            <a:r>
              <a:rPr lang="pl-PL" altLang="pl-PL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m</a:t>
            </a:r>
            <a:r>
              <a:rPr lang="pl-PL" altLang="pl-PL" sz="2200" b="1" baseline="-30000" dirty="0" err="1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sz="2200" b="1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, </a:t>
            </a:r>
            <a:r>
              <a:rPr lang="pl-PL" altLang="pl-PL" sz="2200" b="1" dirty="0" err="1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s</a:t>
            </a:r>
            <a:r>
              <a:rPr lang="pl-PL" altLang="pl-PL" sz="2200" b="1" baseline="-30000" dirty="0" err="1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sz="2200" b="1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)</a:t>
            </a:r>
            <a:endParaRPr lang="pl-PL" altLang="pl-PL" sz="22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Po uwzględnieniu powyższej zależności w warunku odebrania wymiaru i odjęciu stronami </a:t>
            </a:r>
            <a:r>
              <a:rPr lang="pl-PL" altLang="pl-PL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200" b="1" baseline="-25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altLang="pl-PL" sz="2200" b="1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dostajemy nową postać tego warunku:</a:t>
            </a:r>
            <a:endParaRPr lang="pl-PL" altLang="pl-PL" sz="2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		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A - </a:t>
            </a:r>
            <a:r>
              <a:rPr lang="pl-PL" altLang="pl-PL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x</a:t>
            </a:r>
            <a:r>
              <a:rPr lang="pl-PL" altLang="pl-PL" b="1" baseline="-25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r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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b="1" dirty="0" smtClean="0">
                <a:solidFill>
                  <a:srgbClr val="FF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b="1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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 - </a:t>
            </a:r>
            <a:r>
              <a:rPr lang="pl-PL" altLang="pl-PL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b="1" baseline="-25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endParaRPr lang="pl-PL" altLang="pl-PL" b="1" baseline="-250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ts val="30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Prawdopodobieństwo spełnienia powyższego warunku: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p (A - x 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b="1" dirty="0" smtClean="0">
                <a:solidFill>
                  <a:srgbClr val="FF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b="1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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B - x)  =  F</a:t>
            </a:r>
            <a:r>
              <a:rPr lang="pl-PL" altLang="pl-PL" b="1" baseline="-30000" dirty="0" smtClean="0">
                <a:solidFill>
                  <a:srgbClr val="FF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b="1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(</a:t>
            </a:r>
            <a:r>
              <a:rPr lang="pl-PL" altLang="pl-PL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t</a:t>
            </a:r>
            <a:r>
              <a:rPr lang="pl-PL" altLang="pl-PL" b="1" baseline="-30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B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) - F</a:t>
            </a:r>
            <a:r>
              <a:rPr lang="pl-PL" altLang="pl-PL" b="1" baseline="-30000" dirty="0" smtClean="0">
                <a:solidFill>
                  <a:srgbClr val="FF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b="1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(</a:t>
            </a:r>
            <a:r>
              <a:rPr lang="pl-PL" altLang="pl-PL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t</a:t>
            </a:r>
            <a:r>
              <a:rPr lang="pl-PL" altLang="pl-PL" b="1" baseline="-30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A</a:t>
            </a:r>
            <a:r>
              <a:rPr lang="pl-PL" altLang="pl-PL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)</a:t>
            </a:r>
            <a:endParaRPr lang="pl-PL" altLang="pl-PL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gdzie:</a:t>
            </a:r>
            <a:endParaRPr lang="pl-PL" altLang="pl-PL" sz="20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F</a:t>
            </a:r>
            <a:r>
              <a:rPr lang="pl-PL" altLang="pl-PL" sz="2000" b="1" baseline="-30000" dirty="0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sz="2000" b="1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- dystrybuanta błędu pomiaru </a:t>
            </a:r>
            <a:r>
              <a:rPr lang="pl-PL" altLang="pl-PL" sz="2000" b="1" dirty="0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sz="2000" b="1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;</a:t>
            </a:r>
            <a:endParaRPr lang="pl-PL" altLang="pl-PL" sz="2000" dirty="0" smtClean="0">
              <a:solidFill>
                <a:srgbClr val="000000"/>
              </a:solidFill>
              <a:cs typeface="Times New Roman" pitchFamily="18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t</a:t>
            </a:r>
            <a:r>
              <a:rPr lang="pl-PL" altLang="pl-PL" sz="2000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A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, </a:t>
            </a:r>
            <a:r>
              <a:rPr lang="pl-PL" altLang="pl-PL" sz="20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t</a:t>
            </a:r>
            <a:r>
              <a:rPr lang="pl-PL" altLang="pl-PL" sz="2000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B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-	różnice A-x  i  B-x wyrażone w jednostkach standaryzowanych;</a:t>
            </a: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333467"/>
              </p:ext>
            </p:extLst>
          </p:nvPr>
        </p:nvGraphicFramePr>
        <p:xfrm>
          <a:off x="2171708" y="5517236"/>
          <a:ext cx="3931416" cy="776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07" name="Równanie" r:id="rId3" imgW="2184120" imgH="431640" progId="Equation.3">
                  <p:embed/>
                </p:oleObj>
              </mc:Choice>
              <mc:Fallback>
                <p:oleObj name="Równanie" r:id="rId3" imgW="21841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8" y="5517236"/>
                        <a:ext cx="3931416" cy="7769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333042383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1938338" y="434340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72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CHARAKTERYSTYKA OPERACYJNA KT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5085184"/>
            <a:ext cx="914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przedstawionych wcześniej zależności wynika, że prawdopodobieństwo odebrania wymiaru zależy od: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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wartości rzeczywistej tego wymiaru  -  </a:t>
            </a:r>
            <a:r>
              <a:rPr lang="pl-PL" altLang="pl-PL" sz="20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x</a:t>
            </a:r>
            <a:r>
              <a:rPr lang="pl-PL" altLang="pl-PL" sz="2000" b="1" baseline="-25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r</a:t>
            </a:r>
            <a:endParaRPr lang="pl-PL" altLang="pl-PL" sz="20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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dokładności jego pomiaru  -  </a:t>
            </a:r>
            <a:r>
              <a:rPr lang="pl-PL" altLang="pl-PL" sz="2000" b="1" dirty="0" err="1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s</a:t>
            </a:r>
            <a:r>
              <a:rPr lang="pl-PL" altLang="pl-PL" sz="2000" b="1" baseline="-30000" dirty="0" err="1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endParaRPr lang="pl-PL" altLang="pl-PL" sz="2000" b="1" dirty="0" smtClean="0">
              <a:solidFill>
                <a:srgbClr val="000000"/>
              </a:solidFill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461963" y="1047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1009650" y="1366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1009650" y="914400"/>
          <a:ext cx="7124700" cy="412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30" name="Obraz" r:id="rId3" imgW="5477256" imgH="3172968" progId="Word.Picture.8">
                  <p:embed/>
                </p:oleObj>
              </mc:Choice>
              <mc:Fallback>
                <p:oleObj name="Obraz" r:id="rId3" imgW="5477256" imgH="3172968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650" y="914400"/>
                        <a:ext cx="7124700" cy="412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81221272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0600"/>
          </a:xfrm>
        </p:spPr>
        <p:txBody>
          <a:bodyPr/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CHARAKTERYSTYKA OPERACYJNA </a:t>
            </a:r>
            <a:r>
              <a:rPr lang="pl-PL" alt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 WNIOSKI</a:t>
            </a:r>
            <a:endParaRPr lang="pl-PL" altLang="pl-P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1447800"/>
            <a:ext cx="91440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382588" algn="l"/>
                <a:tab pos="766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82588" algn="l"/>
                <a:tab pos="766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82588" algn="l"/>
                <a:tab pos="766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82588" algn="l"/>
                <a:tab pos="766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82588" algn="l"/>
                <a:tab pos="766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  <a:tab pos="766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  <a:tab pos="766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  <a:tab pos="766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82588" algn="l"/>
                <a:tab pos="766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wykresu pokazującego prawdopodobieństwo odebrania wymiaru wynika, że: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Istnieje pewne prawdopodobieństwo podjęcia przez kontrolę 	techniczną mylnych decyzji. Decyzje te polegają na:</a:t>
            </a:r>
            <a:endParaRPr lang="pl-PL" altLang="pl-PL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a)	przepuszczeniu wyrobu o wymiarze niezgodnym z wymaga-		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niami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(pola w kolorze czerwonym);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500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b)	odrzuceniu wyrobu o wymiarze zgodnym (pola w kolorze 			żółtym);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Prawdopodobieństwo podjęcia mylnych decyzji rośnie w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	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rę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zbliżania się wartości x do wartości granicznych wymiaru 	wymaganego. W przypadkach granicznych (x = 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i x = B) 	osiąga ono wartość  50%.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63796096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DOKŁADNOŚĆ POMIARU A PRAWDO-PODOBIEŃSTWO MYLNYCH DECYZJI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719138" y="1481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19138" y="1133475"/>
          <a:ext cx="7707312" cy="389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54" name="Obraz" r:id="rId3" imgW="6164640" imgH="3111480" progId="Word.Picture.8">
                  <p:embed/>
                </p:oleObj>
              </mc:Choice>
              <mc:Fallback>
                <p:oleObj name="Obraz" r:id="rId3" imgW="6164640" imgH="31114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1133475"/>
                        <a:ext cx="7707312" cy="3895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4953000"/>
            <a:ext cx="91440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powyższego wykresu wynika, że ze wzrostem błędu pomiaru:</a:t>
            </a:r>
            <a:endParaRPr lang="pl-PL" altLang="pl-PL" sz="20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rośnie prawdopodobieństwo przepuszczenia wymiaru o wartości </a:t>
            </a:r>
            <a:r>
              <a:rPr lang="pl-PL" altLang="pl-PL" sz="20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000" b="1" baseline="-25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0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niena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	leżącej do przedziału AB (niezgodnego);</a:t>
            </a:r>
            <a:endParaRPr lang="pl-PL" altLang="pl-PL" sz="20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maleje prawdopodobieństwo przepuszczenia wymiaru o wartości </a:t>
            </a:r>
            <a:r>
              <a:rPr lang="pl-PL" altLang="pl-PL" sz="20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000" b="1" baseline="-25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należą-	</a:t>
            </a:r>
            <a:r>
              <a:rPr lang="pl-PL" altLang="pl-PL" sz="20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cej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przedziału AB (zgodnego);</a:t>
            </a:r>
            <a:endParaRPr lang="pl-PL" altLang="pl-PL" sz="20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sz="20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83273639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20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ROZKŁAD WYMIARU ODEBRANEGO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1371600"/>
            <a:ext cx="9144000" cy="457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 bIns="152352">
            <a:spAutoFit/>
          </a:bodyPr>
          <a:lstStyle>
            <a:lvl1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Zdarzenie polegające na tym, że wymiar o wartości x zostanie odebrany przez kontrolę techniczną wymaga jednoczesnego zajścia dwóch zdarzeń:</a:t>
            </a:r>
            <a:endParaRPr lang="pl-PL" altLang="pl-PL" sz="20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5000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zdarzenia polegającego na tym, że w procesie technologicznym powstanie 	wymiar o wartości x. Prawdopodobieństwo takiego zdarzenia opisuje 	krzywa gęstości prawdopodobieństwa wymiaru rzeczywistego.</a:t>
            </a:r>
            <a:endParaRPr lang="pl-PL" altLang="pl-PL" sz="20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5000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zdarzenia polegającego na tym, że w/w wymiar zostanie odebrany przez 	kontrolę techniczną. Prawdopodobieństwo takiego zdarzenia opisuje 	charakterystyka operacyjna kontroli technicznej.</a:t>
            </a:r>
            <a:endParaRPr lang="pl-PL" altLang="pl-PL" sz="20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Oba w/w zdarzenia można uznać za wzajemnie niezależne. W takim razie prawdopodobieństwo jednoczesnego ich zajścia jest równe iloczynowi prawdopodobieństw zajść każdego z nich i wynosi:</a:t>
            </a:r>
          </a:p>
          <a:p>
            <a:pPr algn="ctr" eaLnBrk="0" fontAlgn="base" hangingPunct="0">
              <a:spcBef>
                <a:spcPct val="0"/>
              </a:spcBef>
            </a:pP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g</a:t>
            </a:r>
            <a:r>
              <a:rPr lang="pl-PL" altLang="pl-PL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x,o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= 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g</a:t>
            </a:r>
            <a:r>
              <a:rPr lang="pl-PL" altLang="pl-PL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x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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[F</a:t>
            </a:r>
            <a:r>
              <a:rPr lang="pl-PL" altLang="pl-PL" b="1" baseline="-30000" dirty="0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b="1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(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t</a:t>
            </a:r>
            <a:r>
              <a:rPr lang="pl-PL" altLang="pl-PL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B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) - F</a:t>
            </a:r>
            <a:r>
              <a:rPr lang="pl-PL" altLang="pl-PL" b="1" baseline="-30000" dirty="0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  <a:sym typeface="Symbol" pitchFamily="18" charset="2"/>
              </a:rPr>
              <a:t>D</a:t>
            </a:r>
            <a:r>
              <a:rPr lang="pl-PL" altLang="pl-PL" b="1" dirty="0" smtClean="0">
                <a:solidFill>
                  <a:srgbClr val="00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(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t</a:t>
            </a:r>
            <a:r>
              <a:rPr lang="pl-PL" altLang="pl-PL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A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)]  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1640930005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839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ROZKŁAD WYMIARU ODEBRANEGO</a:t>
            </a:r>
            <a:endParaRPr lang="pl-PL" altLang="pl-P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71475" y="1709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71475" y="1524000"/>
          <a:ext cx="8401050" cy="343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78" name="Obraz" r:id="rId3" imgW="7000920" imgH="2867040" progId="Word.Picture.8">
                  <p:embed/>
                </p:oleObj>
              </mc:Choice>
              <mc:Fallback>
                <p:oleObj name="Obraz" r:id="rId3" imgW="7000920" imgH="28670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5" y="1524000"/>
                        <a:ext cx="8401050" cy="343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5334000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u="sng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dwa rodzaje błędnych decyzji kontrolerów</a:t>
            </a:r>
            <a:endParaRPr lang="pl-PL" altLang="pl-PL" sz="24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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odrzucenie wymiaru zgodnego (tzw. brak pozorny);</a:t>
            </a:r>
            <a:endParaRPr lang="pl-PL" altLang="pl-PL" sz="24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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odebranie wymiaru niezgodnego (przepuszczenie braku);</a:t>
            </a:r>
            <a:r>
              <a:rPr lang="pl-PL" altLang="pl-PL" sz="24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</a:t>
            </a:r>
            <a:endParaRPr lang="pl-PL" altLang="pl-PL" sz="24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427773091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724025" y="314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223838" y="309563"/>
          <a:ext cx="5707062" cy="623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02" name="Obraz" r:id="rId3" imgW="4229280" imgH="4619520" progId="Word.Picture.8">
                  <p:embed/>
                </p:oleObj>
              </mc:Choice>
              <mc:Fallback>
                <p:oleObj name="Obraz" r:id="rId3" imgW="4229280" imgH="461952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8" y="309563"/>
                        <a:ext cx="5707062" cy="6237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6324600" y="1438275"/>
            <a:ext cx="22860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50000"/>
              </a:spcAft>
            </a:pPr>
            <a:r>
              <a:rPr lang="pl-PL" altLang="pl-PL" sz="2400" b="1" dirty="0" smtClean="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WNIOSEK</a:t>
            </a:r>
          </a:p>
          <a:p>
            <a:pPr algn="ctr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Wzrost dokładności pomiaru powoduje spadek </a:t>
            </a:r>
            <a:b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prawdo-podobieństwa podjęcia </a:t>
            </a:r>
            <a:b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mylnej </a:t>
            </a:r>
            <a:b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decyzji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703424269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744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KOSZTY MYLNYCH DECYZJI 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0" y="1905000"/>
            <a:ext cx="91440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Każda mylna decyzja pociąga za sobą określone koszty (straty); nazywać je będziemy kosztami mylnych decyzji i oznaczać symbolem K</a:t>
            </a:r>
            <a:r>
              <a:rPr lang="pl-PL" altLang="pl-PL" sz="2400" b="1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MD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Odrzucenie wyrobu o wymiarze zgodnym to całkowita lub częściowa strata kosztu jego wytworzenia.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Jeszcze poważniejsze, wieloaspektowe straty pociąga za sobą przepuszczenie wymiaru niezgodnego. Przedstawia je następny slajd.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endParaRPr lang="pl-PL" altLang="pl-PL" sz="24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40188414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11977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KOSZTY MYLNYCH DECYZJI</a:t>
            </a:r>
            <a:endParaRPr lang="pl-PL" altLang="pl-P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0" y="1455742"/>
            <a:ext cx="9144000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32000">
            <a:spAutoFit/>
          </a:bodyPr>
          <a:lstStyle>
            <a:lvl1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25000"/>
              </a:spcBef>
              <a:spcAft>
                <a:spcPct val="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Skutki ekonomiczne 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przepuszczenia wyrobu o wymiarze niezgodnym:</a:t>
            </a:r>
          </a:p>
          <a:p>
            <a:pPr marL="357188" indent="-265113" algn="just" fontAlgn="base">
              <a:spcBef>
                <a:spcPct val="25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przypadku kontroli międzyoperacyjnej: koszty dalszych operacji technologicznych poniesione na wytworzenie wyrobu, który naj-prawdopodobniej zostanie odrzucony w trakcie kontroli końcowej;  </a:t>
            </a:r>
          </a:p>
          <a:p>
            <a:pPr marL="357188" indent="-265113" algn="just" fontAlgn="base">
              <a:spcBef>
                <a:spcPct val="25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koszty związane z odrzuceniem większej całości (podzespołu, </a:t>
            </a:r>
            <a:r>
              <a:rPr lang="pl-PL" altLang="pl-PL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zespo-łu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urządzenia), której niezgodny wyrób jest elementem;</a:t>
            </a:r>
          </a:p>
          <a:p>
            <a:pPr marL="357188" indent="-265113" algn="just" fontAlgn="base">
              <a:spcBef>
                <a:spcPct val="25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koszty związane ze spadkiem  niezawodności urządzenia  (</a:t>
            </a:r>
            <a:r>
              <a:rPr lang="pl-PL" altLang="pl-PL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niespraw-ności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awarie) spowodowanej włączeniem doń niezgodnego </a:t>
            </a:r>
            <a:r>
              <a:rPr lang="pl-PL" altLang="pl-PL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-tu (np. koszty reklamacji, napraw gwarancyjnych itp.)</a:t>
            </a:r>
          </a:p>
          <a:p>
            <a:pPr marL="357188" indent="-265113" algn="just" fontAlgn="base">
              <a:spcBef>
                <a:spcPct val="25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koszty spowodowane faktem, że niezgodny element obniżył para-metry techniczno-ekonomiczne całego urządzenia 	(dokładność, niezawodność, pobór mocy);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0" y="6643688"/>
            <a:ext cx="9144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dirty="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8229600" y="4001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dirty="0" smtClean="0">
                <a:solidFill>
                  <a:srgbClr val="FFFFFF"/>
                </a:solidFill>
              </a:rPr>
              <a:t>Józef Zawada, PŁ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409358411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90600"/>
          </a:xfrm>
        </p:spPr>
        <p:txBody>
          <a:bodyPr/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KOSZTY MYLNYCH DECYZJI </a:t>
            </a:r>
            <a:b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A DOKŁADNOŚĆ KONTROLI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828800" y="2667000"/>
          <a:ext cx="4527550" cy="249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26" name="Obraz" r:id="rId3" imgW="2825640" imgH="1557720" progId="Word.Picture.8">
                  <p:embed/>
                </p:oleObj>
              </mc:Choice>
              <mc:Fallback>
                <p:oleObj name="Obraz" r:id="rId3" imgW="2825640" imgH="155772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667000"/>
                        <a:ext cx="4527550" cy="2498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0" y="1676400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Ilość mylnych decyzji, a więc i ich skutki ekonomiczne zależą od dokładności kontroli. 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0" y="5486400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Aby obniżyć koszty mylnych decyzji należy zwiększyć dokładność kontroli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4826561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29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KOSZTY KONTROLI TECHNICZNEJ - K</a:t>
            </a:r>
            <a:r>
              <a:rPr lang="pl-PL" altLang="pl-PL" sz="3200" b="1" baseline="-30000" dirty="0">
                <a:latin typeface="Calibri" panose="020F0502020204030204" pitchFamily="34" charset="0"/>
                <a:cs typeface="Calibri" panose="020F0502020204030204" pitchFamily="34" charset="0"/>
              </a:rPr>
              <a:t>KT</a:t>
            </a:r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0" y="914400"/>
            <a:ext cx="9144000" cy="587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4000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Koszty kontroli technicznej zależą od: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stosowanych narzędzi pomiarowych;</a:t>
            </a:r>
          </a:p>
          <a:p>
            <a:pPr algn="just" fontAlgn="base">
              <a:spcBef>
                <a:spcPct val="0"/>
              </a:spcBef>
              <a:spcAft>
                <a:spcPct val="5000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(przeważnie im dokładniejsze narzędzie, tym większy jest koszt jego 	zakupu i eksploatacji)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czasu przeprowadzania pomiarów;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(najczęściej im dokładniejszy pomiar, tym dłuższy jest czas jego 	realizacji)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kwalifikacji pracowników</a:t>
            </a:r>
          </a:p>
          <a:p>
            <a:pPr algn="just" fontAlgn="base">
              <a:spcBef>
                <a:spcPct val="10000"/>
              </a:spcBef>
              <a:spcAft>
                <a:spcPct val="5000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(wyższa dokładność wymaga często wyższych kwalifikacji, wyższe 	kwalifikacje to przeważnie wyższe płace)</a:t>
            </a:r>
          </a:p>
          <a:p>
            <a:pPr algn="just" fontAlgn="base">
              <a:spcBef>
                <a:spcPct val="1000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</a:t>
            </a:r>
            <a:r>
              <a:rPr lang="pl-PL" altLang="pl-PL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warunków niezbędnych do właściwego przeprowadzenia pomiarów</a:t>
            </a:r>
          </a:p>
          <a:p>
            <a:pPr algn="just" fontAlgn="base">
              <a:spcBef>
                <a:spcPct val="10000"/>
              </a:spcBef>
              <a:spcAft>
                <a:spcPct val="5000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(im dokładniejsze pomiary, tym wyższe wymagania, np. wydzielone 	pomieszczenia, klimatyzacja, itp..)</a:t>
            </a:r>
          </a:p>
          <a:p>
            <a:pPr algn="just" fontAlgn="base">
              <a:spcBef>
                <a:spcPct val="0"/>
              </a:spcBef>
              <a:spcAft>
                <a:spcPct val="10000"/>
              </a:spcAft>
            </a:pPr>
            <a:r>
              <a:rPr lang="pl-PL" altLang="pl-PL" sz="2000" b="1" u="sng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Reasumując:</a:t>
            </a:r>
            <a:endParaRPr lang="pl-PL" altLang="pl-PL" sz="20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Wzrost dokładności pomiarów pociąga za sobą wzrost kosztów kontroli technicznej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22618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42491"/>
            <a:ext cx="7772400" cy="1077218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DOKŁADNOŚĆ  KONTROLI  TECHNICZNEJ </a:t>
            </a:r>
            <a:r>
              <a:rPr lang="pl-PL" alt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JEJ KOSZTY 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0" y="1997075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Wzrost dokładności pomiarów pociąga za sobą wzrost kosztów kontroli technicznej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466975" y="2257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2514600" y="3067050"/>
          <a:ext cx="4210050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50" name="Obraz" r:id="rId3" imgW="2809800" imgH="1562040" progId="Word.Picture.8">
                  <p:embed/>
                </p:oleObj>
              </mc:Choice>
              <mc:Fallback>
                <p:oleObj name="Obraz" r:id="rId3" imgW="2809800" imgH="15620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067050"/>
                        <a:ext cx="4210050" cy="2341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0" y="5638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Aby obniżyć koszty kontroli należy zmniejszyć jej dokładność 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27688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4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OPTYMALNA DOKŁADNOŚĆ KONTROLI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0" y="1098550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Wpływ dokładności pomiarów na koszty kontroli technicznej jest przeciwny do jej wpływu na koszty mylnych decyzji. W tej sytuacji oba rodzaje kosztów należy analizować łącznie.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1895475" y="1924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1901825" y="2327275"/>
          <a:ext cx="5360988" cy="307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78" name="Obraz" r:id="rId3" imgW="5638680" imgH="3238560" progId="Word.Picture.8">
                  <p:embed/>
                </p:oleObj>
              </mc:Choice>
              <mc:Fallback>
                <p:oleObj name="Obraz" r:id="rId3" imgW="5638680" imgH="323856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1825" y="2327275"/>
                        <a:ext cx="5360988" cy="3078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0" y="5532438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Niepewność       , przy której krzywa osiąga minimum, określa tzw. </a:t>
            </a:r>
            <a:r>
              <a:rPr lang="pl-PL" altLang="pl-PL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optymalną dokładność kontroli</a:t>
            </a:r>
            <a:r>
              <a:rPr lang="pl-PL" altLang="pl-PL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tj. dokładność, przy której koszt uzyskania wymiaru jest najmniejszy.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4333875" y="3267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1851025" y="5546725"/>
          <a:ext cx="633413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79" r:id="rId5" imgW="317087" imgH="215619" progId="Equation.3">
                  <p:embed/>
                </p:oleObj>
              </mc:Choice>
              <mc:Fallback>
                <p:oleObj r:id="rId5" imgW="317087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5546725"/>
                        <a:ext cx="633413" cy="43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405439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</p:spPr>
        <p:txBody>
          <a:bodyPr/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OPTYMALNA DOKŁADNOŚĆ KONTROLI - SZACOWANIE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0" y="1570141"/>
            <a:ext cx="9144000" cy="495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>
            <a:lvl1pPr>
              <a:tabLst>
                <a:tab pos="661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661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661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661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661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61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61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61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619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Aft>
                <a:spcPts val="36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praktyce wartość niepewności odpowiadającej optymalnej dokładności kontroli szacuje się  w oparciu o zależność</a:t>
            </a:r>
          </a:p>
          <a:p>
            <a:pPr algn="just" fontAlgn="base">
              <a:spcBef>
                <a:spcPct val="0"/>
              </a:spcBef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gdzie:</a:t>
            </a:r>
          </a:p>
          <a:p>
            <a:pPr algn="just" fontAlgn="base">
              <a:spcBef>
                <a:spcPct val="25000"/>
              </a:spcBef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T - 	tolerancja sprawdzanego detalu;</a:t>
            </a:r>
          </a:p>
          <a:p>
            <a:pPr algn="just" fontAlgn="base">
              <a:spcAft>
                <a:spcPts val="120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 -	współczynnik liczbowy, zależny od trudności pomiaru 	kontrolowanego wymiaru ( c = 0,2 dla pomiarów trudnych 	0,1 - dla średniego stopnia trudności i 0,05 dla pomiarów 	łatwych); </a:t>
            </a:r>
          </a:p>
          <a:p>
            <a:pPr algn="just" fontAlgn="base">
              <a:spcAft>
                <a:spcPct val="0"/>
              </a:spcAft>
            </a:pP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praktyce wyznaczenie dokładnej wartości  nie jest konieczne, ponieważ w okolicach swego ekstremum krzywa   K</a:t>
            </a:r>
            <a:r>
              <a:rPr lang="pl-PL" altLang="pl-PL" b="1" baseline="-30000" dirty="0" smtClean="0">
                <a:solidFill>
                  <a:srgbClr val="000000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D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f (</a:t>
            </a:r>
            <a:r>
              <a:rPr lang="pl-PL" altLang="pl-PL" b="1" dirty="0" err="1" smtClean="0">
                <a:solidFill>
                  <a:srgbClr val="000000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D</a:t>
            </a:r>
            <a:r>
              <a:rPr lang="pl-PL" altLang="pl-PL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pl-PL" altLang="pl-PL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 ulega niewielkim zmianom 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4333875" y="3267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2970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718263"/>
              </p:ext>
            </p:extLst>
          </p:nvPr>
        </p:nvGraphicFramePr>
        <p:xfrm>
          <a:off x="3203848" y="2494856"/>
          <a:ext cx="1936750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198" name="Równanie" r:id="rId3" imgW="647640" imgH="215640" progId="Equation.3">
                  <p:embed/>
                </p:oleObj>
              </mc:Choice>
              <mc:Fallback>
                <p:oleObj name="Równanie" r:id="rId3" imgW="647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494856"/>
                        <a:ext cx="1936750" cy="646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340483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3413"/>
            <a:ext cx="7772400" cy="584775"/>
          </a:xfrm>
        </p:spPr>
        <p:txBody>
          <a:bodyPr>
            <a:spAutoFit/>
          </a:bodyPr>
          <a:lstStyle/>
          <a:p>
            <a:r>
              <a:rPr lang="pl-PL" alt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ODPOWIEDNIA DOKŁADNOŚĆ KONTROLI 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0" y="5229200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14000" rIns="414000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Dopuszczając niewielki wzrost kosztów   (do poziomu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pl-PL" altLang="pl-PL" sz="2400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uzyskuje się dość szeroki przedział  wartości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D</a:t>
            </a:r>
            <a:r>
              <a:rPr lang="pl-PL" altLang="pl-PL" sz="2400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400" b="1" dirty="0" smtClean="0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spełniających warunek: f (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D</a:t>
            </a:r>
            <a:r>
              <a:rPr lang="pl-PL" altLang="pl-PL" sz="2400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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 sz="24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pl-PL" altLang="pl-PL" sz="2400" b="1" baseline="-30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</a:t>
            </a:r>
            <a:r>
              <a:rPr lang="pl-PL" altLang="pl-PL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609725" y="1509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z="2400" smtClean="0">
              <a:solidFill>
                <a:srgbClr val="000000"/>
              </a:solidFill>
            </a:endParaRPr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111112"/>
              </p:ext>
            </p:extLst>
          </p:nvPr>
        </p:nvGraphicFramePr>
        <p:xfrm>
          <a:off x="1642268" y="1124744"/>
          <a:ext cx="5859463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22" name="Picture" r:id="rId3" imgW="3657600" imgH="2409840" progId="Word.Picture.8">
                  <p:embed/>
                </p:oleObj>
              </mc:Choice>
              <mc:Fallback>
                <p:oleObj name="Picture" r:id="rId3" imgW="3657600" imgH="24098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2268" y="1124744"/>
                        <a:ext cx="5859463" cy="383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8229600" y="0"/>
            <a:ext cx="914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800" smtClean="0">
                <a:solidFill>
                  <a:srgbClr val="FFFFFF"/>
                </a:solidFill>
              </a:rPr>
              <a:t>Józef Zawada, PŁ</a:t>
            </a:r>
          </a:p>
        </p:txBody>
      </p:sp>
    </p:spTree>
    <p:extLst>
      <p:ext uri="{BB962C8B-B14F-4D97-AF65-F5344CB8AC3E}">
        <p14:creationId xmlns:p14="http://schemas.microsoft.com/office/powerpoint/2010/main" val="208320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9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0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1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3801</TotalTime>
  <Words>7231</Words>
  <Application>Microsoft Office PowerPoint</Application>
  <PresentationFormat>Pokaz na ekranie (4:3)</PresentationFormat>
  <Paragraphs>994</Paragraphs>
  <Slides>174</Slides>
  <Notes>1</Notes>
  <HiddenSlides>0</HiddenSlides>
  <MMClips>0</MMClips>
  <ScaleCrop>false</ScaleCrop>
  <HeadingPairs>
    <vt:vector size="6" baseType="variant">
      <vt:variant>
        <vt:lpstr>Motyw</vt:lpstr>
      </vt:variant>
      <vt:variant>
        <vt:i4>16</vt:i4>
      </vt:variant>
      <vt:variant>
        <vt:lpstr>Osadzone serwery OLE</vt:lpstr>
      </vt:variant>
      <vt:variant>
        <vt:i4>8</vt:i4>
      </vt:variant>
      <vt:variant>
        <vt:lpstr>Tytuły slajdów</vt:lpstr>
      </vt:variant>
      <vt:variant>
        <vt:i4>174</vt:i4>
      </vt:variant>
    </vt:vector>
  </HeadingPairs>
  <TitlesOfParts>
    <vt:vector size="198" baseType="lpstr">
      <vt:lpstr>Motyw pakietu Office</vt:lpstr>
      <vt:lpstr>Projekt domyślny</vt:lpstr>
      <vt:lpstr>1_Projekt domyślny</vt:lpstr>
      <vt:lpstr>2_Projekt domyślny</vt:lpstr>
      <vt:lpstr>3_Projekt domyślny</vt:lpstr>
      <vt:lpstr>4_Projekt domyślny</vt:lpstr>
      <vt:lpstr>5_Projekt domyślny</vt:lpstr>
      <vt:lpstr>6_Projekt domyślny</vt:lpstr>
      <vt:lpstr>7_Projekt domyślny</vt:lpstr>
      <vt:lpstr>8_Projekt domyślny</vt:lpstr>
      <vt:lpstr>1_Motyw pakietu Office</vt:lpstr>
      <vt:lpstr>2_Motyw pakietu Office</vt:lpstr>
      <vt:lpstr>3_Motyw pakietu Office</vt:lpstr>
      <vt:lpstr>9_Projekt domyślny</vt:lpstr>
      <vt:lpstr>10_Projekt domyślny</vt:lpstr>
      <vt:lpstr>11_Projekt domyślny</vt:lpstr>
      <vt:lpstr>Obraz</vt:lpstr>
      <vt:lpstr>Równanie</vt:lpstr>
      <vt:lpstr>CorelPhotoPaint.Image.7</vt:lpstr>
      <vt:lpstr>Wykres</vt:lpstr>
      <vt:lpstr>Picture</vt:lpstr>
      <vt:lpstr>Microsoft Word Picture</vt:lpstr>
      <vt:lpstr>Dokument</vt:lpstr>
      <vt:lpstr>Microsoft Equation 3.0</vt:lpstr>
      <vt:lpstr>JÓZEF ZAWADA</vt:lpstr>
      <vt:lpstr>CZUJNIKI - DEFINICJA</vt:lpstr>
      <vt:lpstr>CZUJNIKI - PRZYKŁADY  ZASTOSOWAŃ</vt:lpstr>
      <vt:lpstr>CZUJNIKI – PODZIAŁ</vt:lpstr>
      <vt:lpstr>CZUJNIKI  MECHANICZNE</vt:lpstr>
      <vt:lpstr>CZUJNIKI DŹWIGNIOWE – ZASADA DZIAŁANIA</vt:lpstr>
      <vt:lpstr>CZUJNIKI DŹWIGNIOWE – WŁAŚCIWOŚCI</vt:lpstr>
      <vt:lpstr>CZUJNIKI ZĘBATE – ZASADA DZIAŁANIA</vt:lpstr>
      <vt:lpstr>CZUJNIKI ZĘBATE – WŁAŚCIWOŚCI</vt:lpstr>
      <vt:lpstr>CZUJNIKI ZĘBATE – PRZYKŁADY</vt:lpstr>
      <vt:lpstr>CZUJNIKI ZĘBATE – WYMAGANIA</vt:lpstr>
      <vt:lpstr>DEFINICJE PARAMETRÓW CHARAKTERY-ZUJĄCYCH  DOKŁADNOŚĆ CZUJNIKÓW</vt:lpstr>
      <vt:lpstr>Prezentacja programu PowerPoint</vt:lpstr>
      <vt:lpstr>Prezentacja programu PowerPoint</vt:lpstr>
      <vt:lpstr>CZUJNIKI DŹWIGNIOWO - ZĘBATE  ZASADA DZIAŁANIA</vt:lpstr>
      <vt:lpstr>CZUJNIKI DŹWIGNIOWO-ZĘBATE – WŁAŚCIWOŚCI</vt:lpstr>
      <vt:lpstr>CZUJNIKI DŹWIGNIOWO-ZĘBATE PRZYKŁAD ISTNIEJĄCEGO ROZWIĄZANIA</vt:lpstr>
      <vt:lpstr>CZUJNIKI DŹWIGNIOWO-ZĘBATE PRZYKŁADY ISTNIEJĄCYCH ROZWIĄZAŃ</vt:lpstr>
      <vt:lpstr>CZUJNIKI SPRĘŻYNOWE – ZASADA DZIAŁANIA</vt:lpstr>
      <vt:lpstr>CZUJNIKI SPRĘŻYNOWE</vt:lpstr>
      <vt:lpstr>CZUJNIKI SPRĘŻYNOWE</vt:lpstr>
      <vt:lpstr>CZUJNIKI SPRĘŻYNOWE</vt:lpstr>
      <vt:lpstr>CZUJNIKI MECHANICZNO - OPTYCZNE </vt:lpstr>
      <vt:lpstr>CZUJNIKI OPTYCZNE - KLASYFIKACJA</vt:lpstr>
      <vt:lpstr>Prezentacja programu PowerPoint</vt:lpstr>
      <vt:lpstr>OPTIMETR PROJEKCYJNY</vt:lpstr>
      <vt:lpstr>CZUJNIKI ELEKTRYCZNE </vt:lpstr>
      <vt:lpstr>CZUJNIKI ELEKTRYCZNE - PODZIAŁ</vt:lpstr>
      <vt:lpstr>CZUJNIKI ELEKTROSTYKOWE – ZASADA DZIAŁANIA</vt:lpstr>
      <vt:lpstr>Prezentacja programu PowerPoint</vt:lpstr>
      <vt:lpstr>CZUJNIKI ELEKTROSTYKOWE</vt:lpstr>
      <vt:lpstr>GŁOWICA CZUJNIKA ELEKTROSTYKOWEGO ELMESS 1100 PRODUKCJI FIRMY MAHR</vt:lpstr>
      <vt:lpstr>CZUJNIKI INDUKCYJNE – ZASADA DZIAŁANIA, PODZIAŁ </vt:lpstr>
      <vt:lpstr>CZUJNIKI INDUKCYJNE DŁAWIKOWE ZASADA DZIAŁANIA</vt:lpstr>
      <vt:lpstr>CZUJNIKI  INDUKCYJNE  SOLENOIDALNE</vt:lpstr>
      <vt:lpstr>CZUJNIKI INDUKCYJNE – SYGNAŁ POMIAROWY</vt:lpstr>
      <vt:lpstr>MOSTEK WHEATSTONE’A – ZASADA DZIAŁANIA</vt:lpstr>
      <vt:lpstr>SCHEMAT BLOKOWY CZUJNIKA</vt:lpstr>
      <vt:lpstr>SCHEMAT BLOKOWY- KOMENTARZ</vt:lpstr>
      <vt:lpstr> GŁOWICE INDUKCYJNE  f-my TESA</vt:lpstr>
      <vt:lpstr>WSKAŹNIK CZUJNIKA INDUKCYJNEGO</vt:lpstr>
      <vt:lpstr>WSKAŹNIK CZUJNIKA INDUKCYJNEGO</vt:lpstr>
      <vt:lpstr>WSKAŹNIK CZUJNIKA INDUKCYJNEGO TT60</vt:lpstr>
      <vt:lpstr>WSKAŹNIK CZUJNIKA INDUKCYJNEGO TT60</vt:lpstr>
      <vt:lpstr>UKŁADY GŁOWIC</vt:lpstr>
      <vt:lpstr>UKŁADY GŁOWIC – PRZYKŁADY ZASTOSOWAŃ</vt:lpstr>
      <vt:lpstr>UKŁADY GŁOWIC – PRZYKŁADY ZASTOSOWAŃ</vt:lpstr>
      <vt:lpstr>KĄTOMIERZE  - DEFINICJA, PODZIAŁ</vt:lpstr>
      <vt:lpstr>KĄTOMIERZ MECHANICZNY NONIUSZOWY</vt:lpstr>
      <vt:lpstr>Kątomierz noniuszowy – odczyt wskazania</vt:lpstr>
      <vt:lpstr>Kątomierz noniuszowy – lupka ułatwiająca odczyt</vt:lpstr>
      <vt:lpstr>KĄTOMIERZ MECHANICZNY NONIUSZOWY PARAMETRY</vt:lpstr>
      <vt:lpstr>KĄTOMIERZ MECHANICZNY ZEGAROWY</vt:lpstr>
      <vt:lpstr>KĄTOMIERZ MECHANICZNY ZEGAROWY PARAMETRY</vt:lpstr>
      <vt:lpstr>KĄTOMIERZ OPTYCZNY</vt:lpstr>
      <vt:lpstr>KĄTOMIERZ ELEKTRONICZNY</vt:lpstr>
      <vt:lpstr>KĄTOMIERZ ELEKTRONICZNY - PARAMETRY</vt:lpstr>
      <vt:lpstr>POZIOMNICE</vt:lpstr>
      <vt:lpstr>POZIOMNICA AMPUŁKOWA</vt:lpstr>
      <vt:lpstr>POZIOMNICA AMPUŁKOWA</vt:lpstr>
      <vt:lpstr>POZIOMNICA AMPUŁKOWA</vt:lpstr>
      <vt:lpstr>ZASADA DZIAŁANIA POZIOMNICY  O ROZSZERZONYM ZAKRESIE POMIAROWYM</vt:lpstr>
      <vt:lpstr>POZIOMNICA O ROZSZERZONYM ZAKRESIE POMIAROWYM</vt:lpstr>
      <vt:lpstr>KĄTOMIERZ POZIOMNICOWY</vt:lpstr>
      <vt:lpstr>KĄTOMIERZ POZIOMNICOWY – EKSPONAT MUZEALNY</vt:lpstr>
      <vt:lpstr>POZIOMNICA  ELEKTRONICZNA</vt:lpstr>
      <vt:lpstr>MIKROSKOPY WARSZTATOWE</vt:lpstr>
      <vt:lpstr>ZASADA DZIAŁANIA MIKROSKOPU</vt:lpstr>
      <vt:lpstr>ZASADA POMIARU DŁUGOŚCI</vt:lpstr>
      <vt:lpstr>BUDOWA GŁOWICY GONIOMETRYCZNEJ</vt:lpstr>
      <vt:lpstr>PŁYTKA GŁOWICY GONIOMETRYCZNEJ</vt:lpstr>
      <vt:lpstr>WIDOK W OKULARZE POMOCNICZYM</vt:lpstr>
      <vt:lpstr>REGULACJA OSTROŚCI</vt:lpstr>
      <vt:lpstr>POWIĘKSZENIE MIKROSKOPU</vt:lpstr>
      <vt:lpstr>PODSTAWOWE PARAMETRY METROLOGICZNE</vt:lpstr>
      <vt:lpstr>MIKROSKOP WARSZTATOWY DUŻY (PZO)</vt:lpstr>
      <vt:lpstr>MIKROSKOP WARSZTATOWY TM 500</vt:lpstr>
      <vt:lpstr>MIKROSKOPY – ZASTOSOWANIA</vt:lpstr>
      <vt:lpstr>MIKROSKOPY – DOKŁADNOŚĆ POMIARU</vt:lpstr>
      <vt:lpstr>DOKŁADNOŚĆ POMIARU  c.d.</vt:lpstr>
      <vt:lpstr>DOKŁADNOŚĆ POMIARU  c.d.</vt:lpstr>
      <vt:lpstr>MIKROSKOPY WARSZTATOWE NOWEJ GENERACJI</vt:lpstr>
      <vt:lpstr>MIKROSKOPY WARSZTATOWE NOWEJ GENERACJI</vt:lpstr>
      <vt:lpstr>MIKROSKOP PEREGRINE - WIDOK</vt:lpstr>
      <vt:lpstr>MIKROSKOP PEREGRINE - OPIS</vt:lpstr>
      <vt:lpstr>MIKROSKOP PEREGRINE  - OPIS c.d.</vt:lpstr>
      <vt:lpstr>MIKROPROCESOR POMIAROWY QC 300</vt:lpstr>
      <vt:lpstr>MIKROPROCESOR POMIAROWY QC 300</vt:lpstr>
      <vt:lpstr>PROJEKTORY POMIAROWE</vt:lpstr>
      <vt:lpstr>PROJEKTORY – TWORZENIE ZARYSU PRZEDMIOTU</vt:lpstr>
      <vt:lpstr>PROJEKTORY POMIAROWE - PODZIAŁ</vt:lpstr>
      <vt:lpstr>PROJEKTOR POMIAROWY  PIONOWY</vt:lpstr>
      <vt:lpstr>PROJEKTOR POMIAROWY POZIOMY  </vt:lpstr>
      <vt:lpstr>PROJEKTORY – ZASADA POMIARU</vt:lpstr>
      <vt:lpstr>PROJEKTORY – ZASADA POMIARU c.d.</vt:lpstr>
      <vt:lpstr>AUTOMATYCZNA DETEKCJA KRAWĘDZI</vt:lpstr>
      <vt:lpstr>AUTOMATYCZNA DETEKCJA KRAWĘDZI c.d.</vt:lpstr>
      <vt:lpstr>POWIĘKSZENIE</vt:lpstr>
      <vt:lpstr>POWIĘKSZENIE  c.d.</vt:lpstr>
      <vt:lpstr>OBIEKTYWY DO PROJEKTORÓW</vt:lpstr>
      <vt:lpstr>MASZYNY WSPÓŁRZĘDNOŚCIOWE [CMM]</vt:lpstr>
      <vt:lpstr>OGÓLNA CHARAKTERYSTYKA</vt:lpstr>
      <vt:lpstr>ZASADA POMIARU </vt:lpstr>
      <vt:lpstr>ZASADA POMIARU c.d.</vt:lpstr>
      <vt:lpstr>ZASADA POMIARU c.d.</vt:lpstr>
      <vt:lpstr>CMM - PODSTAWOWE ZESPOŁY I UKŁADY</vt:lpstr>
      <vt:lpstr>ZESPÓŁ NOŚNY</vt:lpstr>
      <vt:lpstr>CMM – PODSTAWOWE TYPY</vt:lpstr>
      <vt:lpstr>MASZYNY PORTALOWE  SCHEMAT KINEMATYCZNY</vt:lpstr>
      <vt:lpstr>MASZYNY PORTALOWE  CHARAKTERYSTYKA</vt:lpstr>
      <vt:lpstr>MASZYNY PORTALOWE  PRZYKŁAD ISTNIEJĄCEGO ROZWIĄZANIA</vt:lpstr>
      <vt:lpstr>MASZYNY PORTALOWE </vt:lpstr>
      <vt:lpstr>MASZYNY WSPORNIKOWE  SCHEMAT KINEMATYCZNY</vt:lpstr>
      <vt:lpstr>MASZYNY WSPORNIKOWE CHARAKTERYSTYKA</vt:lpstr>
      <vt:lpstr>MASZYNA WSPORNIKOWA TR32  produkcji firmy COORD3</vt:lpstr>
      <vt:lpstr>MASZYNA WSPORNIKOWA  QM Measure 333 produkcji firmy Mitutoyo</vt:lpstr>
      <vt:lpstr>MASZYNY MOSTOWE  SCHEMAT KINEMATYCZNY</vt:lpstr>
      <vt:lpstr>MASZYNY MOSTOWE  CHARAKTERYSTYKA</vt:lpstr>
      <vt:lpstr>MASZYNA MOSTOWA MMZ B Plus</vt:lpstr>
      <vt:lpstr>MASZYNA MOSTOWA MCT Starlight</vt:lpstr>
      <vt:lpstr>MASZYNY WYSIĘGNIKOWE  SCHEMAT KINEMATYCZNY</vt:lpstr>
      <vt:lpstr>MASZYNY WYSIĘGNIKOWE</vt:lpstr>
      <vt:lpstr>MASZYNA WYSIĘGNIKOWA TORO Toro - rodzina automatycznych wysięgnikowych maszyn pomiarowych produkcji firmy DEA, przeznaczonych do kontroli wymiarów elementów karoserii oraz części wielkogabarytowych.</vt:lpstr>
      <vt:lpstr>MASZYNA WYSIĘGNIKOWA JUPITER     Producent – firma  COORD 3 Industries</vt:lpstr>
      <vt:lpstr>MASZYNY KOLUMNOWE  SCHEMAT KINEMATYCZNY</vt:lpstr>
      <vt:lpstr>RAMIONA POMIAROWE</vt:lpstr>
      <vt:lpstr>RAMIĘ POMIAROWE</vt:lpstr>
      <vt:lpstr>ZESPÓŁ UKŁADÓW POMIAROWYCH</vt:lpstr>
      <vt:lpstr>GŁOWICE I SONDY POMIAROWE</vt:lpstr>
      <vt:lpstr>GŁOWICE POMIAROWE - PRZYKŁADY</vt:lpstr>
      <vt:lpstr>SONDY - KLASYFIKACJA</vt:lpstr>
      <vt:lpstr>SONDY SZTYWNE</vt:lpstr>
      <vt:lpstr>SONDY SYGNALIZACYJNE</vt:lpstr>
      <vt:lpstr>SONDY MIERZĄCE (SKANUJĄCE)</vt:lpstr>
      <vt:lpstr>TRZPIENIE (KOŃCÓWKI) POMIAROWE  1/2</vt:lpstr>
      <vt:lpstr>TRZPIENIE (KOŃCÓWKI) POMIAROWE  2/2</vt:lpstr>
      <vt:lpstr>SONDY DO POMIARÓW BEZSTYKOWYCH</vt:lpstr>
      <vt:lpstr>NAPĘD I STEROWANIE</vt:lpstr>
      <vt:lpstr>STEROWANIE RĘCZNE</vt:lpstr>
      <vt:lpstr>STEROWANIE AUTOMATYCZNE</vt:lpstr>
      <vt:lpstr>ZESPÓŁ OBLICZENIOWY</vt:lpstr>
      <vt:lpstr>PRZETWARZANIE DANYCH  1/3</vt:lpstr>
      <vt:lpstr>PRZETWARZANIE DANYCH  2/3</vt:lpstr>
      <vt:lpstr>PRZETWARZANIE DANYCH  3/3</vt:lpstr>
      <vt:lpstr>STEROWANIE PRACĄ MASZYNY  1/3</vt:lpstr>
      <vt:lpstr>STEROWANIE PRACĄ MASZYNY  2/3</vt:lpstr>
      <vt:lpstr>STEROWANIE PRACĄ MASZYNY  3/3</vt:lpstr>
      <vt:lpstr>OPTYMALNA DOKŁADNOŚĆ KONTROLI </vt:lpstr>
      <vt:lpstr>WYMIAR RZECZYWISTY </vt:lpstr>
      <vt:lpstr>WYMIAR RZECZYWISTY - ROZKŁAD</vt:lpstr>
      <vt:lpstr>WYMIAR WYMAGANY </vt:lpstr>
      <vt:lpstr>WYMIAR WYMAGANY c.d.</vt:lpstr>
      <vt:lpstr>WYMIAR WYMAGANY c.d.</vt:lpstr>
      <vt:lpstr>POŻĄDANA RELACJA</vt:lpstr>
      <vt:lpstr>RZECZYWISTE RELACJE</vt:lpstr>
      <vt:lpstr>RZECZYWISTE RELACJE</vt:lpstr>
      <vt:lpstr>KONTROLA TECHNICZNA</vt:lpstr>
      <vt:lpstr>RODZAJE KONTROLI TECHNICZNEJ</vt:lpstr>
      <vt:lpstr>WYMIAR ZGODNY I WYMIAR ODEBRANY</vt:lpstr>
      <vt:lpstr>PRAWDOPODOBIEŃSTWO ODEBRANIA </vt:lpstr>
      <vt:lpstr>CHARAKTERYSTYKA OPERACYJNA KT</vt:lpstr>
      <vt:lpstr>CHARAKTERYSTYKA OPERACYJNA - WNIOSKI</vt:lpstr>
      <vt:lpstr>DOKŁADNOŚĆ POMIARU A PRAWDO-PODOBIEŃSTWO MYLNYCH DECYZJI</vt:lpstr>
      <vt:lpstr>ROZKŁAD WYMIARU ODEBRANEGO</vt:lpstr>
      <vt:lpstr>ROZKŁAD WYMIARU ODEBRANEGO</vt:lpstr>
      <vt:lpstr>Prezentacja programu PowerPoint</vt:lpstr>
      <vt:lpstr>KOSZTY MYLNYCH DECYZJI </vt:lpstr>
      <vt:lpstr>KOSZTY MYLNYCH DECYZJI</vt:lpstr>
      <vt:lpstr>KOSZTY MYLNYCH DECYZJI  A DOKŁADNOŚĆ KONTROLI</vt:lpstr>
      <vt:lpstr>KOSZTY KONTROLI TECHNICZNEJ - KKT </vt:lpstr>
      <vt:lpstr>DOKŁADNOŚĆ  KONTROLI  TECHNICZNEJ  A JEJ KOSZTY </vt:lpstr>
      <vt:lpstr>OPTYMALNA DOKŁADNOŚĆ KONTROLI</vt:lpstr>
      <vt:lpstr>OPTYMALNA DOKŁADNOŚĆ KONTROLI - SZACOWANIE</vt:lpstr>
      <vt:lpstr>ODPOWIEDNIA DOKŁADNOŚĆ KONTROLI </vt:lpstr>
    </vt:vector>
  </TitlesOfParts>
  <Company>PŁ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METROLOGIA WIELKOŚCI GEOMETRYCZNYCH</dc:title>
  <dc:creator>Zawada</dc:creator>
  <cp:lastModifiedBy>Zawada</cp:lastModifiedBy>
  <cp:revision>327</cp:revision>
  <dcterms:created xsi:type="dcterms:W3CDTF">2012-03-02T10:11:33Z</dcterms:created>
  <dcterms:modified xsi:type="dcterms:W3CDTF">2014-06-11T13:42:50Z</dcterms:modified>
</cp:coreProperties>
</file>